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93" r:id="rId3"/>
    <p:sldId id="470" r:id="rId4"/>
    <p:sldId id="471" r:id="rId5"/>
    <p:sldId id="472" r:id="rId6"/>
    <p:sldId id="438" r:id="rId7"/>
    <p:sldId id="476" r:id="rId8"/>
    <p:sldId id="439" r:id="rId9"/>
    <p:sldId id="477" r:id="rId10"/>
    <p:sldId id="485" r:id="rId11"/>
    <p:sldId id="486" r:id="rId12"/>
    <p:sldId id="461" r:id="rId13"/>
    <p:sldId id="462" r:id="rId14"/>
    <p:sldId id="467" r:id="rId15"/>
    <p:sldId id="468" r:id="rId16"/>
    <p:sldId id="469" r:id="rId17"/>
    <p:sldId id="455" r:id="rId18"/>
    <p:sldId id="456" r:id="rId19"/>
    <p:sldId id="459" r:id="rId20"/>
    <p:sldId id="480" r:id="rId21"/>
    <p:sldId id="444" r:id="rId22"/>
    <p:sldId id="464" r:id="rId23"/>
    <p:sldId id="479" r:id="rId24"/>
    <p:sldId id="481" r:id="rId25"/>
    <p:sldId id="440" r:id="rId26"/>
    <p:sldId id="482" r:id="rId27"/>
    <p:sldId id="483" r:id="rId28"/>
    <p:sldId id="484" r:id="rId29"/>
    <p:sldId id="26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680FD71-CC68-4740-B323-52D2B9C91D61}">
          <p14:sldIdLst>
            <p14:sldId id="258"/>
            <p14:sldId id="293"/>
            <p14:sldId id="470"/>
            <p14:sldId id="471"/>
            <p14:sldId id="472"/>
          </p14:sldIdLst>
        </p14:section>
        <p14:section name="Раздел без заголовка" id="{EBC7F365-AE03-4C8D-A085-6FF93AF233CC}">
          <p14:sldIdLst>
            <p14:sldId id="438"/>
            <p14:sldId id="476"/>
            <p14:sldId id="439"/>
            <p14:sldId id="477"/>
            <p14:sldId id="461"/>
            <p14:sldId id="462"/>
            <p14:sldId id="467"/>
            <p14:sldId id="468"/>
            <p14:sldId id="469"/>
            <p14:sldId id="455"/>
            <p14:sldId id="456"/>
            <p14:sldId id="459"/>
            <p14:sldId id="480"/>
            <p14:sldId id="444"/>
            <p14:sldId id="479"/>
            <p14:sldId id="464"/>
            <p14:sldId id="481"/>
            <p14:sldId id="440"/>
            <p14:sldId id="482"/>
            <p14:sldId id="483"/>
            <p14:sldId id="484"/>
            <p14:sldId id="485"/>
            <p14:sldId id="486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BF5A5"/>
    <a:srgbClr val="FCFDDF"/>
    <a:srgbClr val="EDF67C"/>
    <a:srgbClr val="F0FDED"/>
    <a:srgbClr val="FFFF99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31" autoAdjust="0"/>
    <p:restoredTop sz="91594" autoAdjust="0"/>
  </p:normalViewPr>
  <p:slideViewPr>
    <p:cSldViewPr>
      <p:cViewPr varScale="1">
        <p:scale>
          <a:sx n="80" d="100"/>
          <a:sy n="80" d="100"/>
        </p:scale>
        <p:origin x="-10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74041177022598E-2"/>
          <c:y val="4.0281436983192413E-2"/>
          <c:w val="0.68133931559312955"/>
          <c:h val="0.779190010633745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6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1 янв 2012 г.</c:v>
                </c:pt>
                <c:pt idx="1">
                  <c:v>на 1 янв 2013 г.</c:v>
                </c:pt>
                <c:pt idx="2">
                  <c:v>на 1 янв 2014 г.</c:v>
                </c:pt>
                <c:pt idx="3">
                  <c:v>на 1 янв 2015 г.</c:v>
                </c:pt>
                <c:pt idx="4">
                  <c:v>на 1 янв 2016 г.</c:v>
                </c:pt>
                <c:pt idx="5">
                  <c:v>на 1 ноя 2016 г.</c:v>
                </c:pt>
                <c:pt idx="6">
                  <c:v>ПРОГНОЗ на 1 янв 2017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1218</c:v>
                </c:pt>
                <c:pt idx="1">
                  <c:v>1116</c:v>
                </c:pt>
                <c:pt idx="2">
                  <c:v>1002</c:v>
                </c:pt>
                <c:pt idx="3">
                  <c:v>785</c:v>
                </c:pt>
                <c:pt idx="4">
                  <c:v>662</c:v>
                </c:pt>
                <c:pt idx="5">
                  <c:v>595</c:v>
                </c:pt>
                <c:pt idx="6">
                  <c:v>464</c:v>
                </c:pt>
              </c:numCache>
            </c:numRef>
          </c:val>
        </c:ser>
        <c:shape val="box"/>
        <c:axId val="64653184"/>
        <c:axId val="64654720"/>
        <c:axId val="0"/>
      </c:bar3DChart>
      <c:catAx>
        <c:axId val="646531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4654720"/>
        <c:crosses val="autoZero"/>
        <c:auto val="1"/>
        <c:lblAlgn val="ctr"/>
        <c:lblOffset val="100"/>
      </c:catAx>
      <c:valAx>
        <c:axId val="64654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4653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0.48211</cdr:x>
      <cdr:y>0.15929</cdr:y>
    </cdr:from>
    <cdr:to>
      <cdr:x>0.56117</cdr:x>
      <cdr:y>0.25849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6548" y="802918"/>
          <a:ext cx="714425" cy="50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0.25285</cdr:x>
      <cdr:y>0.07426</cdr:y>
    </cdr:from>
    <cdr:to>
      <cdr:x>0.34772</cdr:x>
      <cdr:y>0.17346</cdr:y>
    </cdr:to>
    <cdr:sp macro="" textlink="">
      <cdr:nvSpPr>
        <cdr:cNvPr id="3" name="TextBox 1"/>
        <cdr:cNvSpPr txBox="1"/>
      </cdr:nvSpPr>
      <cdr:spPr>
        <a:xfrm xmlns:a="http://schemas.openxmlformats.org/drawingml/2006/main" rot="712627">
          <a:off x="2113383" y="362432"/>
          <a:ext cx="792946" cy="484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800" b="1" dirty="0">
            <a:solidFill>
              <a:srgbClr val="1F497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0.24579</cdr:x>
      <cdr:y>0.14162</cdr:y>
    </cdr:from>
    <cdr:to>
      <cdr:x>0.34899</cdr:x>
      <cdr:y>0.22944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 rot="878435">
          <a:off x="2616238" y="795418"/>
          <a:ext cx="1098485" cy="49325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0.43363</cdr:x>
      <cdr:y>0.3111</cdr:y>
    </cdr:from>
    <cdr:to>
      <cdr:x>0.5177</cdr:x>
      <cdr:y>0.38395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1262365">
          <a:off x="4615622" y="1747319"/>
          <a:ext cx="894861" cy="409180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0.52213</cdr:x>
      <cdr:y>0.37461</cdr:y>
    </cdr:from>
    <cdr:to>
      <cdr:x>0.61111</cdr:x>
      <cdr:y>0.46243</cdr:y>
    </cdr:to>
    <cdr:sp macro="" textlink="">
      <cdr:nvSpPr>
        <cdr:cNvPr id="6" name="Выгнутая вверх стрелка 5"/>
        <cdr:cNvSpPr/>
      </cdr:nvSpPr>
      <cdr:spPr>
        <a:xfrm xmlns:a="http://schemas.openxmlformats.org/drawingml/2006/main" rot="1262365">
          <a:off x="5557665" y="2104059"/>
          <a:ext cx="947124" cy="49325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3175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F4EB42C-4361-47CE-8E6E-581B77971277}" type="datetimeFigureOut">
              <a:rPr lang="ru-RU"/>
              <a:pPr/>
              <a:t>18.11.2016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B94658B-ACB6-48B2-AC56-7397FCAB9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388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2DF239E-F171-43F4-A96A-23193E588FE1}" type="datetimeFigureOut">
              <a:rPr lang="ru-RU"/>
              <a:pPr/>
              <a:t>18.11.2016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E04A440-125E-4764-8E21-6276665707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15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A440-125E-4764-8E21-6276665707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4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A440-125E-4764-8E21-6276665707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48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A440-125E-4764-8E21-6276665707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18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B06A-0B26-4443-9070-B59C0A0AB4F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FA6A-33D5-494D-9BED-7E245CF8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D57F-3B17-4973-BFE2-D043085D100E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4B6C-B0A8-4906-BD3B-B6C7BF49A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BFE4-D987-4F1D-899C-C5C0A9F4F7D1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0D02-45C7-40B2-9794-E423694D8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53FB-D0EA-4D7D-8B9E-6BA5E41978DA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125F-B734-4248-A7B5-63EEFAF7E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CC97-8A35-42DD-AC62-EAE9CE53A9AA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B5DC-1369-4861-9134-3D48232F6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36C5-F994-471B-A99D-A25890604C12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B477-81FE-40E8-B412-5D43C662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9AD6-DD67-43D8-9869-C65437E68784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669E-D00D-4EEF-920D-1D55C0A8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6612-2031-4A18-8F7E-B50734F27358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564D-5D06-408F-AA3D-4A1357A1E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265B-D216-44BA-929F-08A0A8AAF1FB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CD05-F0CB-41B6-B4E2-346E1DBF0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C159-B1C7-4021-8F70-0404B7CE9A49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5C5B-A17D-428C-866B-DBDC0C4B8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8F2C2-2D98-4FD8-994A-31B22B25042E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60F8-9218-4186-AC6A-57368AD49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72364-A9D7-4FEA-9221-708E554E80AA}" type="datetimeFigureOut">
              <a:rPr lang="ru-RU"/>
              <a:pPr>
                <a:defRPr/>
              </a:pPr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81A60-667F-456C-BC81-1CC1B0807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8315356" cy="278608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ts val="4300"/>
              </a:lnSpc>
            </a:pPr>
            <a:r>
              <a:rPr lang="ru-RU" altLang="ru-RU" b="1" dirty="0" smtClean="0">
                <a:solidFill>
                  <a:schemeClr val="tx2"/>
                </a:solidFill>
              </a:rPr>
              <a:t>Вопросы ведения государственного банка данных о детях, оставшихся без попечения родителей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00628" y="4643447"/>
            <a:ext cx="3857652" cy="157163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</a:rPr>
              <a:t>Директор</a:t>
            </a:r>
            <a:endParaRPr lang="en-US" altLang="ru-RU" sz="2000" b="1" dirty="0" smtClean="0">
              <a:solidFill>
                <a:schemeClr val="tx2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</a:rPr>
              <a:t>ГКУ «РЕСПУБЛИКАНСКИЙ </a:t>
            </a:r>
          </a:p>
          <a:p>
            <a:pPr algn="l"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</a:rPr>
              <a:t>ЦЕНТР УСЫНОВЛЕНИЯ, ОПЕКИ И ПОПЕЧИТЕЛЬСТВА» МО и Н РТ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Д.Р. Хабибуллина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809491" cy="5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7096" y="93098"/>
            <a:ext cx="8136904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Возврат детей из семей опекунов, усыновителей и приемных родителей на 01.11.2016г.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706322"/>
              </p:ext>
            </p:extLst>
          </p:nvPr>
        </p:nvGraphicFramePr>
        <p:xfrm>
          <a:off x="206808" y="928666"/>
          <a:ext cx="8613663" cy="530865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3011069"/>
                <a:gridCol w="1440667"/>
                <a:gridCol w="1360630"/>
                <a:gridCol w="1280593"/>
                <a:gridCol w="1520704"/>
              </a:tblGrid>
              <a:tr h="7899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Район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семья (число детей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отмены  опеки (число детей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/ШПР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отмены усыновления (число детей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)/ШПР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Наличие заключения </a:t>
                      </a:r>
                      <a:r>
                        <a:rPr lang="ru-RU" sz="1100" u="none" strike="noStrike" dirty="0" smtClean="0"/>
                        <a:t>служб</a:t>
                      </a:r>
                      <a:r>
                        <a:rPr lang="ru-RU" sz="1100" u="none" strike="noStrike" baseline="0" dirty="0" smtClean="0"/>
                        <a:t> </a:t>
                      </a:r>
                      <a:r>
                        <a:rPr lang="ru-RU" sz="1100" u="none" strike="noStrike" dirty="0" smtClean="0"/>
                        <a:t>сопровождения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Агрызский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</a:t>
                      </a:r>
                      <a:r>
                        <a:rPr lang="en-US" sz="2000" u="none" strike="noStrike" dirty="0" smtClean="0"/>
                        <a:t>/</a:t>
                      </a:r>
                      <a:r>
                        <a:rPr lang="ru-RU" sz="2000" u="none" strike="noStrike" dirty="0" smtClean="0"/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</a:t>
                      </a:r>
                      <a:r>
                        <a:rPr lang="en-US" sz="2000" u="none" strike="noStrike" dirty="0" smtClean="0"/>
                        <a:t>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Аксубаевский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4/0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Алькеевский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3/2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Апастовский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Арский район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/>
                        <a:t>В.Услонский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1/1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Кукморский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Мамадышский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/>
                        <a:t>Менделеевский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Муслюмовский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Нурлатский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Пестречинский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59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Р.Слободский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3/0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869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809491" cy="5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7096" y="235974"/>
            <a:ext cx="8136904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Возврат детей из семей опекунов, усыновителей и приемных родителей на 01.11.2016г.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9890927"/>
              </p:ext>
            </p:extLst>
          </p:nvPr>
        </p:nvGraphicFramePr>
        <p:xfrm>
          <a:off x="206808" y="1104922"/>
          <a:ext cx="8613665" cy="5276403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3780654"/>
                <a:gridCol w="1414662"/>
                <a:gridCol w="943108"/>
                <a:gridCol w="1178885"/>
                <a:gridCol w="1296356"/>
              </a:tblGrid>
              <a:tr h="7594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/>
                        <a:t>Район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(приемная семья) число детей/ШПР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отмены  опеки (число детей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)/ШПР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отмены усыновления (число детей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)/ШПР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Наличие заключения </a:t>
                      </a:r>
                      <a:r>
                        <a:rPr lang="ru-RU" sz="1100" u="none" strike="noStrike" dirty="0" smtClean="0"/>
                        <a:t>служб</a:t>
                      </a:r>
                      <a:r>
                        <a:rPr lang="ru-RU" sz="1100" u="none" strike="noStrike" baseline="0" dirty="0" smtClean="0"/>
                        <a:t> </a:t>
                      </a:r>
                      <a:r>
                        <a:rPr lang="ru-RU" sz="1100" u="none" strike="noStrike" dirty="0" smtClean="0"/>
                        <a:t>сопровождения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/>
                        <a:t>Спасский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Черемшанский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Альметьевский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Бугульминский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Елабужский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Зеленодольский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2/1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/>
                        <a:t>Нижнекамский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3/0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 smtClean="0"/>
                        <a:t>Чистопольский</a:t>
                      </a:r>
                      <a:r>
                        <a:rPr lang="ru-RU" sz="2000" u="none" strike="noStrike" dirty="0" smtClean="0"/>
                        <a:t> район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/>
                        <a:t>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33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smtClean="0"/>
                        <a:t>Авиастроительный район </a:t>
                      </a:r>
                      <a:r>
                        <a:rPr lang="ru-RU" sz="2000" u="none" strike="noStrike" dirty="0" err="1" smtClean="0"/>
                        <a:t>г.Казани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415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/>
                        <a:t>Московский район </a:t>
                      </a:r>
                      <a:r>
                        <a:rPr lang="ru-RU" sz="2000" u="none" strike="noStrike" dirty="0" err="1" smtClean="0"/>
                        <a:t>г.Казани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21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/>
                        <a:t>Приволжский район </a:t>
                      </a:r>
                      <a:r>
                        <a:rPr lang="ru-RU" sz="2000" u="none" strike="noStrike" dirty="0" err="1" smtClean="0"/>
                        <a:t>г.Казани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/>
                        <a:t>1/0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/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745"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dirty="0"/>
                        <a:t> </a:t>
                      </a:r>
                      <a:r>
                        <a:rPr lang="ru-RU" sz="2800" b="1" u="none" strike="noStrike" dirty="0" smtClean="0"/>
                        <a:t>Итого: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/>
                        <a:t>23</a:t>
                      </a:r>
                      <a:r>
                        <a:rPr lang="en-US" sz="2000" b="1" u="none" strike="noStrike" dirty="0" smtClean="0"/>
                        <a:t>/1</a:t>
                      </a:r>
                      <a:r>
                        <a:rPr lang="ru-RU" sz="2000" b="1" u="none" strike="noStrike" dirty="0" smtClean="0"/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 smtClean="0"/>
                        <a:t>24</a:t>
                      </a:r>
                      <a:r>
                        <a:rPr lang="en-US" sz="2000" b="1" u="none" strike="noStrike" dirty="0" smtClean="0"/>
                        <a:t>/</a:t>
                      </a:r>
                      <a:r>
                        <a:rPr lang="ru-RU" sz="2000" b="1" u="none" strike="noStrike" dirty="0" smtClean="0"/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/>
                        <a:t>2</a:t>
                      </a:r>
                      <a:r>
                        <a:rPr lang="en-US" sz="2000" b="1" u="none" strike="noStrike" dirty="0" smtClean="0"/>
                        <a:t>/1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283">
                <a:tc v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/>
                        <a:t>49</a:t>
                      </a:r>
                      <a:r>
                        <a:rPr lang="en-US" sz="2000" b="1" u="none" strike="noStrike" dirty="0" smtClean="0"/>
                        <a:t>/1</a:t>
                      </a:r>
                      <a:r>
                        <a:rPr lang="ru-RU" sz="2000" b="1" u="none" strike="noStrike" dirty="0" smtClean="0"/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/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9797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72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285730"/>
            <a:ext cx="850112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Правила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подбора, учета и подготовки граждан,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выразивших желание стать опекунами или попечителями несовершеннолетних граждан либо принять детей, оставшихся без попечения родителей, в семью на воспитание в иных установленных семейным законодательством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Российской Федерации формах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(утв. постановлением Правительства РФ от 18 мая 2009 г. N 423)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498"/>
            <a:ext cx="8786874" cy="317009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Пункт 9. Орган опеки и попечительства в течение 10 дней со дня представления документов … принимает решение о назначении опекуна (о возможности гражданина быть опекуном, которое является основанием для постановки его на учет в качестве гражданина, выразившего желание стать опекуном) либо решение об отказе в назначении опекуна (о невозможности гражданина быть опекуном) с указанием причин отказа.…</a:t>
            </a:r>
          </a:p>
        </p:txBody>
      </p:sp>
    </p:spTree>
    <p:extLst>
      <p:ext uri="{BB962C8B-B14F-4D97-AF65-F5344CB8AC3E}">
        <p14:creationId xmlns="" xmlns:p14="http://schemas.microsoft.com/office/powerpoint/2010/main" val="143689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9797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72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2854"/>
            <a:ext cx="4250128" cy="61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000372"/>
            <a:ext cx="8786874" cy="2785378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&lt;….однако…в некоторых субъектах Российской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Феде-рации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указанный срок доходит до 1 месяца, при этом органы опеки и попечительства обосновывают это передачей личного дела ребенка из организации для детей-сирот и детей, оставшихся без попечения родителей, либо проведением медицинского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обсле-дования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…&gt;</a:t>
            </a:r>
          </a:p>
        </p:txBody>
      </p:sp>
    </p:spTree>
    <p:extLst>
      <p:ext uri="{BB962C8B-B14F-4D97-AF65-F5344CB8AC3E}">
        <p14:creationId xmlns="" xmlns:p14="http://schemas.microsoft.com/office/powerpoint/2010/main" val="336105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2363729"/>
              </p:ext>
            </p:extLst>
          </p:nvPr>
        </p:nvGraphicFramePr>
        <p:xfrm>
          <a:off x="107504" y="1148734"/>
          <a:ext cx="8893621" cy="499491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3873"/>
                <a:gridCol w="2342208"/>
                <a:gridCol w="1213935"/>
                <a:gridCol w="386360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ФИО. Дата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рожд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Местонахождение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Согласие на усыновление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Причины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Наиля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ГАУЗ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«Республиканский дом ребенка специализированный 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31.08.2016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Судебное дело приостановлено в связи с тем, что не представлены документы на второго супруга (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Нижнекамский район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Кирилл Т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24.10.2016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Кандидаты обновляют документы (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Сармановский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район)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Александр 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Соц.реаб.центр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девиант.поведением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Московского р-на г.Казани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19.08.2016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Суд назначен на 21.11.2016 (через 4 месяца после выбора ребенка)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Вероника 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Соц.реаб.центр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девиант.повед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Московского р-на г.Казани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19.08.2016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Вероника В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ГАУЗ «Республиканский дом ребенка специализированный »</a:t>
                      </a:r>
                      <a:endParaRPr lang="ru-RU" sz="16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17.06.2016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07.07.2016 в ОО и П явился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дядя,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собирает документы, в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орган опеки и попечительства до сих пор не обратился.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2" y="6825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45704" y="142852"/>
            <a:ext cx="81982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Нарушены сроки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оформления детей в семью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872289"/>
          <a:ext cx="8786874" cy="541423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2716"/>
                <a:gridCol w="1692716"/>
                <a:gridCol w="1360642"/>
                <a:gridCol w="4040800"/>
              </a:tblGrid>
              <a:tr h="4494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ФИО, дата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рожд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Местонахождение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Согласие на приемную семью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Причины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0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Татьяна 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ГАУЗ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«Республиканский дом ребенка с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пециализированный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14.06.2016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Граждане из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Атнинского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р-на неоднократно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обращались в опеку Ново-Савиновского р-на г.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Казани,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где с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истематически находили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нарушения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сроков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то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одного,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то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другого документа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 оформлении. В настоящее время документы на стадии оформления в органе опеки  Советского р-на г. Казани</a:t>
                      </a:r>
                    </a:p>
                  </a:txBody>
                  <a:tcPr marL="9525" marR="9525" marT="9525" marB="0"/>
                </a:tc>
              </a:tr>
              <a:tr h="19434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Арина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</a:p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14.06.2016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27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Адиля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</a:t>
                      </a:r>
                    </a:p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08.08.2016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Органы опеки Ново-Савиновского р-на не приняли документы кандидата пока ребенок не пройдет мед.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обследование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48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Амина 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08.08.2016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2" y="6825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45704" y="142852"/>
            <a:ext cx="81982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Нарушены сроки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оформления детей в семью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42977"/>
          <a:ext cx="8858279" cy="527210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0198"/>
                <a:gridCol w="1714512"/>
                <a:gridCol w="1285884"/>
                <a:gridCol w="435768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ФИО, дата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рожд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Местонахождение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Согласие на приемную семью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Причины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5072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Александра М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ГАУЗ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«Республиканский дом ребенка специализированный»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06.10.2016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Кандидаты г. Альметьевска в органы опеки Ново-Савиновского р-на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обращались по телефону, специалист,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видя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документов кандидатов,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затребовала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обновление документов.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18.11.2016 документы будут сданы.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Александр 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Альметьевский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детский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01.11.2016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Кандидаты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Альметьевского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р-на  с 01.11.2016 обновляют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документы (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справку об отсутствии судимости, медицинское заключение) 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Арсений 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01.11.2016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Яна П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., 2004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Детский дом Приволжского р-на г. Казани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01.11.2016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Кандидат Нижнекамского р-на обновила просроченное медицин. заключение . 17.11.2016 г. подает документы для оформления в органы опеки Приволжского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района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г. Казани.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2" y="6825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45704" y="142852"/>
            <a:ext cx="81982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Нарушены сроки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оформления детей в семью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852863"/>
              </p:ext>
            </p:extLst>
          </p:nvPr>
        </p:nvGraphicFramePr>
        <p:xfrm>
          <a:off x="107504" y="785795"/>
          <a:ext cx="8965090" cy="655091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0409"/>
                <a:gridCol w="3115393"/>
                <a:gridCol w="1000702"/>
                <a:gridCol w="4428586"/>
              </a:tblGrid>
              <a:tr h="6422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/>
                        <a:t>№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/>
                        <a:t>Наименование района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kern="1200" dirty="0" smtClean="0"/>
                        <a:t>Кол-во </a:t>
                      </a:r>
                      <a:r>
                        <a:rPr lang="ru-RU" sz="2000" b="0" u="none" strike="noStrike" kern="1200" dirty="0" err="1" smtClean="0"/>
                        <a:t>наруш</a:t>
                      </a:r>
                      <a:r>
                        <a:rPr lang="ru-RU" sz="2000" b="0" u="none" strike="noStrike" kern="1200" dirty="0" smtClean="0"/>
                        <a:t>.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 smtClean="0"/>
                        <a:t>Примечания</a:t>
                      </a:r>
                      <a:endParaRPr lang="ru-RU" sz="20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53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1-нет отказов родствен.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1-срок предоставления анкеты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</a:t>
                      </a:r>
                      <a:r>
                        <a:rPr lang="ru-RU" sz="22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изменен.местонахождения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5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1-наруш.</a:t>
                      </a:r>
                      <a:r>
                        <a:rPr lang="ru-RU" sz="2200" u="none" strike="noStrike" kern="1200" baseline="0" dirty="0" smtClean="0"/>
                        <a:t> срок </a:t>
                      </a:r>
                      <a:r>
                        <a:rPr lang="ru-RU" sz="2200" u="none" strike="noStrike" kern="1200" baseline="0" dirty="0" err="1" smtClean="0"/>
                        <a:t>предост</a:t>
                      </a:r>
                      <a:r>
                        <a:rPr lang="ru-RU" sz="2200" u="none" strike="noStrike" kern="1200" baseline="0" dirty="0" smtClean="0"/>
                        <a:t>. инф. о </a:t>
                      </a:r>
                      <a:r>
                        <a:rPr lang="ru-RU" sz="2200" u="none" strike="noStrike" kern="1200" dirty="0" smtClean="0"/>
                        <a:t>медицинском</a:t>
                      </a:r>
                      <a:r>
                        <a:rPr lang="ru-RU" sz="2200" u="none" strike="noStrike" kern="1200" baseline="0" dirty="0" smtClean="0"/>
                        <a:t> обследовании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401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1-местонахождения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3-не указана причина отсутствия родительского попечения (возврат анкет)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9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3-свидет. о рождении (возврат анкет)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5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2-срок предоставления анкеты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1-свидет. о рождении (возврат анкет)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053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2-срок предоставления анкеты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1-наруш.</a:t>
                      </a:r>
                      <a:r>
                        <a:rPr lang="ru-RU" sz="2200" u="none" strike="noStrike" kern="1200" baseline="0" dirty="0" smtClean="0"/>
                        <a:t> срок </a:t>
                      </a:r>
                      <a:r>
                        <a:rPr lang="ru-RU" sz="2200" u="none" strike="noStrike" kern="1200" baseline="0" dirty="0" err="1" smtClean="0"/>
                        <a:t>предост</a:t>
                      </a:r>
                      <a:r>
                        <a:rPr lang="ru-RU" sz="2200" u="none" strike="noStrike" kern="1200" baseline="0" dirty="0" smtClean="0"/>
                        <a:t>. инф. о </a:t>
                      </a:r>
                      <a:r>
                        <a:rPr lang="ru-RU" sz="2200" u="none" strike="noStrike" kern="1200" dirty="0" smtClean="0"/>
                        <a:t>медицинском</a:t>
                      </a:r>
                      <a:r>
                        <a:rPr lang="ru-RU" sz="2200" u="none" strike="noStrike" kern="1200" baseline="0" dirty="0" smtClean="0"/>
                        <a:t> обследовании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776864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по ведению ГБД (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1.10.-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7.11.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11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6921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по ведению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ГБД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( 1 октября 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7 ноября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0416797"/>
              </p:ext>
            </p:extLst>
          </p:nvPr>
        </p:nvGraphicFramePr>
        <p:xfrm>
          <a:off x="285720" y="1041268"/>
          <a:ext cx="8613664" cy="456540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7848"/>
                <a:gridCol w="3418576"/>
                <a:gridCol w="936104"/>
                <a:gridCol w="3861136"/>
              </a:tblGrid>
              <a:tr h="7327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/>
                        <a:t>№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/>
                        <a:t>Наименование района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kern="1200" dirty="0" smtClean="0"/>
                        <a:t>Кол-во </a:t>
                      </a:r>
                      <a:r>
                        <a:rPr lang="ru-RU" sz="2000" b="0" u="none" strike="noStrike" kern="1200" dirty="0" err="1" smtClean="0"/>
                        <a:t>наруш</a:t>
                      </a:r>
                      <a:r>
                        <a:rPr lang="ru-RU" sz="2000" b="0" u="none" strike="noStrike" kern="1200" dirty="0" smtClean="0"/>
                        <a:t>.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 smtClean="0"/>
                        <a:t>Примечания</a:t>
                      </a:r>
                      <a:endParaRPr lang="ru-RU" sz="2000" b="1" u="none" strike="noStrik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99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Новошешминский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1-срок предоставления первичных</a:t>
                      </a:r>
                      <a:r>
                        <a:rPr lang="ru-RU" sz="2200" u="none" strike="noStrike" kern="1200" baseline="0" dirty="0" smtClean="0"/>
                        <a:t> </a:t>
                      </a:r>
                      <a:r>
                        <a:rPr lang="ru-RU" sz="2200" u="none" strike="noStrike" kern="1200" dirty="0" smtClean="0"/>
                        <a:t>анкет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5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Пестречинский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1-срок </a:t>
                      </a:r>
                      <a:r>
                        <a:rPr lang="ru-RU" sz="2200" u="none" strike="noStrike" kern="1200" dirty="0" err="1" smtClean="0"/>
                        <a:t>предост</a:t>
                      </a:r>
                      <a:r>
                        <a:rPr lang="ru-RU" sz="2200" u="none" strike="noStrike" kern="1200" dirty="0" smtClean="0"/>
                        <a:t>. </a:t>
                      </a:r>
                      <a:r>
                        <a:rPr lang="ru-RU" sz="2200" u="none" strike="noStrike" kern="1200" dirty="0" err="1" smtClean="0"/>
                        <a:t>первич</a:t>
                      </a:r>
                      <a:r>
                        <a:rPr lang="ru-RU" sz="2200" u="none" strike="noStrike" kern="1200" dirty="0" smtClean="0"/>
                        <a:t>.</a:t>
                      </a:r>
                      <a:r>
                        <a:rPr lang="ru-RU" sz="2200" u="none" strike="noStrike" kern="1200" baseline="0" dirty="0" smtClean="0"/>
                        <a:t> </a:t>
                      </a:r>
                      <a:r>
                        <a:rPr lang="ru-RU" sz="2200" u="none" strike="noStrike" kern="1200" dirty="0" smtClean="0"/>
                        <a:t>анкет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5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Сабинский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 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1-местонахождения</a:t>
                      </a:r>
                    </a:p>
                  </a:txBody>
                  <a:tcPr marL="9525" marR="9525" marT="9525" marB="0" anchor="ctr"/>
                </a:tc>
              </a:tr>
              <a:tr h="1388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Спасский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 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1-местонахождения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1-фото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3-медицина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1-инвалидность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86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ru-RU" sz="2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 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3-несвоевремен. снятие с учета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86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lang="ru-RU" sz="2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район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1-фото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2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6921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по ведению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ГБД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( 1 октября по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7 ноября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6875344"/>
              </p:ext>
            </p:extLst>
          </p:nvPr>
        </p:nvGraphicFramePr>
        <p:xfrm>
          <a:off x="251520" y="1197328"/>
          <a:ext cx="8784976" cy="49679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2321"/>
                <a:gridCol w="3408093"/>
                <a:gridCol w="928694"/>
                <a:gridCol w="4035868"/>
              </a:tblGrid>
              <a:tr h="6883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/>
                        <a:t>№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/>
                        <a:t>Наименование района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 smtClean="0"/>
                        <a:t>Кол-во </a:t>
                      </a:r>
                      <a:r>
                        <a:rPr lang="ru-RU" sz="2000" u="none" strike="noStrike" kern="1200" dirty="0" err="1" smtClean="0"/>
                        <a:t>наруш</a:t>
                      </a:r>
                      <a:r>
                        <a:rPr lang="ru-RU" sz="2000" u="none" strike="noStrike" kern="1200" dirty="0" smtClean="0"/>
                        <a:t>.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 smtClean="0"/>
                        <a:t>Примечания</a:t>
                      </a:r>
                      <a:endParaRPr lang="ru-RU" sz="2000" b="1" u="none" strike="noStrik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55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г.Наб.Челны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1-срок предоставления первичных</a:t>
                      </a:r>
                      <a:r>
                        <a:rPr lang="ru-RU" sz="2200" u="none" strike="noStrike" kern="1200" baseline="0" dirty="0" smtClean="0"/>
                        <a:t> </a:t>
                      </a:r>
                      <a:r>
                        <a:rPr lang="ru-RU" sz="2200" u="none" strike="noStrike" kern="1200" dirty="0" smtClean="0"/>
                        <a:t>анкет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1-несвоевремен. снятие с учета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554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Авиастроительный </a:t>
                      </a:r>
                      <a:r>
                        <a:rPr lang="ru-RU" sz="24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Новосавин</a:t>
                      </a:r>
                      <a:r>
                        <a:rPr lang="ru-RU" sz="2400" u="none" strike="noStrike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овский</a:t>
                      </a:r>
                      <a:r>
                        <a:rPr lang="ru-RU" sz="240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районы г.Казани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1-медицина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2200" u="none" strike="noStrike" kern="1200" dirty="0" smtClean="0"/>
                        <a:t>1-инвалидность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3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 и </a:t>
                      </a:r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Московский районы </a:t>
                      </a:r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г.Казани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6-местонахождения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1-медицина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44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  <a:endParaRPr lang="ru-RU" sz="2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район </a:t>
                      </a:r>
                      <a:r>
                        <a:rPr lang="ru-RU" sz="2400" u="none" strike="noStrike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г.Казани</a:t>
                      </a:r>
                      <a:endParaRPr lang="ru-RU" sz="24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dirty="0" smtClean="0"/>
                        <a:t>1-нет актов, отказов родствен.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30-медицина</a:t>
                      </a:r>
                      <a:endParaRPr lang="ru-RU" sz="22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kern="1200" baseline="0" dirty="0" smtClean="0"/>
                        <a:t>13-инвалидность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1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kern="1200" dirty="0"/>
                        <a:t> </a:t>
                      </a:r>
                      <a:endParaRPr lang="ru-RU" sz="2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400" u="none" strike="noStrike" kern="1200" dirty="0" smtClean="0"/>
                        <a:t>Итого</a:t>
                      </a:r>
                      <a:endParaRPr lang="ru-RU" sz="24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67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28594537"/>
              </p:ext>
            </p:extLst>
          </p:nvPr>
        </p:nvGraphicFramePr>
        <p:xfrm>
          <a:off x="0" y="692696"/>
          <a:ext cx="1064423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Выгнутая вверх стрелка 8"/>
          <p:cNvSpPr/>
          <p:nvPr/>
        </p:nvSpPr>
        <p:spPr>
          <a:xfrm rot="724214">
            <a:off x="1750522" y="1149788"/>
            <a:ext cx="793649" cy="428628"/>
          </a:xfrm>
          <a:prstGeom prst="curved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262365">
            <a:off x="3768263" y="2040646"/>
            <a:ext cx="702662" cy="428628"/>
          </a:xfrm>
          <a:prstGeom prst="curvedDownArrow">
            <a:avLst>
              <a:gd name="adj1" fmla="val 25000"/>
              <a:gd name="adj2" fmla="val 68847"/>
              <a:gd name="adj3" fmla="val 25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12858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22859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22%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432845">
            <a:off x="4561684" y="2665734"/>
            <a:ext cx="7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16%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300037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38200" y="142852"/>
            <a:ext cx="81982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Динамика снижения численности детей, состоящих на учете в ГБД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8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42852"/>
            <a:ext cx="8229600" cy="164307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Порядок формирования, ведения и использования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государственного банка данных о детях,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оставшихся без попечения родителей,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утв. Приказом Министерства образования и науки РФ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 17.02.2015г. № 101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43914" cy="4525963"/>
          </a:xfrm>
        </p:spPr>
        <p:txBody>
          <a:bodyPr/>
          <a:lstStyle/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Гл.2 п.23.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	Руководители организаций для детей-сирот, в которой находится ребенок, органы опеки и попечительства и региональный оператор направляют соответственно в орган опеки и попечительства, региональному и федеральному операторам: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	актуализированную информацию об установлении, изменении, уточнении или снятии диагноза у детей, оставшихся без попечения родителей, в течение 3 рабочих дней с даты ее поступления, но не реже 1 раза в год…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2" y="6825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776864" cy="4456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сроков предоставления информации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57" y="647942"/>
            <a:ext cx="6408712" cy="5733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772816"/>
            <a:ext cx="9144000" cy="2400657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&lt;….Информация о том, что у несовершеннолетнего 03.11.2016 срок внесения изменений в медицину в отдел по опеке и попечительству Администрации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Авиастро-ительного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и Ново-Савиновского районов ИКМО г.Казани поступила от Республиканского центра усыновления, опеки и попечительства 07.11.2016…&gt;</a:t>
            </a:r>
          </a:p>
        </p:txBody>
      </p:sp>
    </p:spTree>
    <p:extLst>
      <p:ext uri="{BB962C8B-B14F-4D97-AF65-F5344CB8AC3E}">
        <p14:creationId xmlns="" xmlns:p14="http://schemas.microsoft.com/office/powerpoint/2010/main" val="286704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9797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72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82908" y="-22"/>
            <a:ext cx="8261092" cy="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 норм по выявлению и учету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620" y="714359"/>
            <a:ext cx="388489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588829"/>
            <a:ext cx="8572560" cy="3554819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&lt;….законодательством не установлен перечень заболеваний, при которых родители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несовершеннолет-него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не могут осуществлять свои права и нести обязанности…</a:t>
            </a:r>
          </a:p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     в несудебном порядке получить документальное подтверждение факта отсутствия родительского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попе-чения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над ребенком не представляется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возмож-ным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…, факт отсутствия родительского попечения над ребенком устанавливается судом…&gt;</a:t>
            </a:r>
          </a:p>
        </p:txBody>
      </p:sp>
    </p:spTree>
    <p:extLst>
      <p:ext uri="{BB962C8B-B14F-4D97-AF65-F5344CB8AC3E}">
        <p14:creationId xmlns="" xmlns:p14="http://schemas.microsoft.com/office/powerpoint/2010/main" val="289343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9797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72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lum bright="-5000" contrast="14000"/>
          </a:blip>
          <a:srcRect/>
          <a:stretch>
            <a:fillRect/>
          </a:stretch>
        </p:blipFill>
        <p:spPr bwMode="auto">
          <a:xfrm>
            <a:off x="142844" y="4143380"/>
            <a:ext cx="8858312" cy="167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688" y="1058188"/>
            <a:ext cx="8858312" cy="1656432"/>
          </a:xfrm>
          <a:prstGeom prst="rect">
            <a:avLst/>
          </a:prstGeom>
          <a:solidFill>
            <a:srgbClr val="FFFF00">
              <a:alpha val="24000"/>
            </a:srgb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82908" y="250087"/>
            <a:ext cx="8261092" cy="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Нарушение норм по выявлению и учету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72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74" cy="136841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Порядок формирования, ведения и использования государственного банка данных о детях,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оставшихся без попечения родителей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(утв. Приказом Министерства образования и науки РФ от 17.02.2015г. № 101)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74871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п.17 гл.2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В графу анкеты ребенка "Дополнительная информация" органом опеки и попечительства вносятся в том числе: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сведения о посещении ребенка в организации, в которой он находится, родителями либо родственниками, а также об их намерении взять ребенка на воспитание в свою семью с указанием даты посещений и фамилии, имени, отчества (при наличии) родственника, посещающего (посетившего) ребенка, и степени его родства;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сведения о временной передаче ребенка, находящегося в организации для детей-сирот, в семьи граждан…;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реквизиты розыскного дела в случае нахождения ребенка в розыске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741814"/>
            <a:ext cx="4536505" cy="56430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0317" y="91374"/>
            <a:ext cx="7388107" cy="5293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Нет информации о выдаче направлений гражданам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о размещении в СМИ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396951"/>
            <a:ext cx="8715436" cy="1246495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&lt;…своевременно не направлена информация о мерах по устройству ребенка, оставшегося без попечения родителей, в семьи граждан…&gt;</a:t>
            </a:r>
          </a:p>
        </p:txBody>
      </p:sp>
    </p:spTree>
    <p:extLst>
      <p:ext uri="{BB962C8B-B14F-4D97-AF65-F5344CB8AC3E}">
        <p14:creationId xmlns="" xmlns:p14="http://schemas.microsoft.com/office/powerpoint/2010/main" val="24760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85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Дети, состоящие на учете в ГБД,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проживающие в приютах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836712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 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Социальный приют для детей и подростков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МТЗ и СЗ РТ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«Гнездышко»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Зеленодольском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МР»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8312083"/>
              </p:ext>
            </p:extLst>
          </p:nvPr>
        </p:nvGraphicFramePr>
        <p:xfrm>
          <a:off x="104655" y="1484784"/>
          <a:ext cx="9001157" cy="914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360"/>
                <a:gridCol w="1296665"/>
                <a:gridCol w="7414132"/>
              </a:tblGrid>
              <a:tr h="5835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Адель Н.,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2001 г.р.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15.10.2016 г. Фактически проживает у бабушки. Бабушка собирает документы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Выявлен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Зеленодольского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МР.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886" y="2506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ГКУ«Социальный приют для детей и подростков МТЗ и СЗ РТ</a:t>
            </a:r>
          </a:p>
          <a:p>
            <a:pPr lvl="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«Камские зори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Менделеевском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МР»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5977215"/>
              </p:ext>
            </p:extLst>
          </p:nvPr>
        </p:nvGraphicFramePr>
        <p:xfrm>
          <a:off x="71403" y="3228980"/>
          <a:ext cx="9001159" cy="914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2721"/>
                <a:gridCol w="1255548"/>
                <a:gridCol w="7452890"/>
              </a:tblGrid>
              <a:tr h="7143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Артур А.,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 г.р..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 07.11.2016 . Находится в приюте 10 мес. Оформляется под опеку бабушке. Планируемая дата устройства 30.11.2016. Выявлен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Менделеевского МР.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0534447"/>
              </p:ext>
            </p:extLst>
          </p:nvPr>
        </p:nvGraphicFramePr>
        <p:xfrm>
          <a:off x="71437" y="4981928"/>
          <a:ext cx="9001157" cy="1255384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537"/>
                <a:gridCol w="1256690"/>
                <a:gridCol w="7524930"/>
              </a:tblGrid>
              <a:tr h="62769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Амир. Т., </a:t>
                      </a:r>
                      <a:endParaRPr lang="ru-RU" sz="2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2007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03.11.2016. </a:t>
                      </a:r>
                      <a:endParaRPr lang="ru-RU" sz="2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Дети находятся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приюте 6 мес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Советского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р-на г. Казани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готовят документы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для перевода в дет.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дом. Выявлены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Советского р-на г. Казани 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769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Эмиль Т., </a:t>
                      </a:r>
                      <a:endParaRPr lang="ru-RU" sz="20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2006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44" y="429275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7938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ГКУ«Социальный приют для детей и подростков МТЗ и СЗ РТ </a:t>
            </a:r>
          </a:p>
          <a:p>
            <a:pPr lvl="0" indent="7938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Тургай» в Сабинском МР»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85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Дети, состоящие на учете в ГБД,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проживающие в приютах РТ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6536464"/>
              </p:ext>
            </p:extLst>
          </p:nvPr>
        </p:nvGraphicFramePr>
        <p:xfrm>
          <a:off x="71437" y="1621338"/>
          <a:ext cx="9001157" cy="1219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360"/>
                <a:gridCol w="1257875"/>
                <a:gridCol w="7452922"/>
              </a:tblGrid>
              <a:tr h="89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Арина К., 2005 г.р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20.08.2016.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Числится в приюте 6 мес. В настоящее время находится в туб. санатории.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Алькеевского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р-на готовят документы для перевода в дет. дом. Выявлен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Алькевского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МР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324544" y="8934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ГКУ«Социальный приют для детей и подростков МТЗ и СЗ РТ</a:t>
            </a:r>
          </a:p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«Берёзка» 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Алькеевском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МР»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852936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 «Социальный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реабилитационный центр  детей с девиантным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поведением»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Московского р-на г. Казани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2513165"/>
              </p:ext>
            </p:extLst>
          </p:nvPr>
        </p:nvGraphicFramePr>
        <p:xfrm>
          <a:off x="89676" y="3573016"/>
          <a:ext cx="9001157" cy="2743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360"/>
                <a:gridCol w="1383652"/>
                <a:gridCol w="7327145"/>
              </a:tblGrid>
              <a:tr h="784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Ксения С., 2002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04.07.2016.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Находятся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приюте 2 мес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Оформляются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 опеку родственникам. Постановление находится на подписи у Главы администрации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Выявление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Ново-Савиновского и Авиастроительного р-нов г. Казани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Илья С., 2005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Динар С., 2006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 установлен  21.01.2015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Находится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приюте 1 мес.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Московского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р-на готовят документы для перевода в дет. дом. Сестра собирает документы для оформления опеки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3688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85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Дети, проживающие в приютах РТ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длительное время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7308095"/>
              </p:ext>
            </p:extLst>
          </p:nvPr>
        </p:nvGraphicFramePr>
        <p:xfrm>
          <a:off x="89676" y="1628800"/>
          <a:ext cx="9001157" cy="2438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360"/>
                <a:gridCol w="1887708"/>
                <a:gridCol w="6823089"/>
              </a:tblGrid>
              <a:tr h="89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Анастасия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., 2005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Статуса нет. 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Находятся в приюте 12 мес.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20.09.2016 состоялся суд по лишению родительских прав. Отец детей подал апелляцию в Верховный суд об отмене заочного решения. Дата суда 21.11.2016.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готовят документы для перевода ребенка в дет. дом (восстанавливаются утраченные документы свидетельство о рождении и т.д.) Выявлены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Приволжского и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Вахитовского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р-нов г. Казани.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Дмитрий Б., 2007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Илья Б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.,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2004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893419"/>
            <a:ext cx="8351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ГКУ«Социальный приют для детей и подростков МТЗ и СЗ РТ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Гаврош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в  городском округе «город Казань»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2088" y="4149080"/>
            <a:ext cx="8351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ГКУ«Социальный приют для детей и подростков МТЗ и СЗ РТ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Балкыш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в Нижнекамском МР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8164158"/>
              </p:ext>
            </p:extLst>
          </p:nvPr>
        </p:nvGraphicFramePr>
        <p:xfrm>
          <a:off x="107347" y="4869160"/>
          <a:ext cx="9001157" cy="1219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0360"/>
                <a:gridCol w="1257875"/>
                <a:gridCol w="7452922"/>
              </a:tblGrid>
              <a:tr h="894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Марат И., 2002 г.р.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Статуса нет. 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Находится в приюте 13 мес.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14.11.2016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назначено судебное заседание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 лишении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родительских прав 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матери.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готовят </a:t>
                      </a:r>
                      <a:r>
                        <a:rPr lang="ru-RU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документы для перевода ребенка в дет. дом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Выявлен 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ООиП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Нижнекамского МР.</a:t>
                      </a:r>
                      <a:endParaRPr lang="ru-RU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231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" y="105467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4"/>
          <p:cNvSpPr txBox="1">
            <a:spLocks/>
          </p:cNvSpPr>
          <p:nvPr/>
        </p:nvSpPr>
        <p:spPr bwMode="auto">
          <a:xfrm>
            <a:off x="500034" y="1214422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Благодарю за внимание!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936" y="2071678"/>
            <a:ext cx="38227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" y="105468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3916605"/>
              </p:ext>
            </p:extLst>
          </p:nvPr>
        </p:nvGraphicFramePr>
        <p:xfrm>
          <a:off x="320512" y="980732"/>
          <a:ext cx="8742584" cy="5348327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7190"/>
                <a:gridCol w="2786082"/>
                <a:gridCol w="1502478"/>
                <a:gridCol w="469135"/>
                <a:gridCol w="1712549"/>
                <a:gridCol w="1915150"/>
              </a:tblGrid>
              <a:tr h="1226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№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Наименование района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Численность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детей</a:t>
                      </a:r>
                      <a:r>
                        <a:rPr lang="ru-RU" sz="2000" b="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на </a:t>
                      </a:r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01.01.2016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30%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Прогноз на 1.01.2017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Фактическая численность детей на 01.1</a:t>
                      </a:r>
                      <a:r>
                        <a:rPr lang="en-US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05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Агрызский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В.Услонский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3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8198296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снижения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численности детей, состоящих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учете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ГБД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" y="105468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5008795"/>
              </p:ext>
            </p:extLst>
          </p:nvPr>
        </p:nvGraphicFramePr>
        <p:xfrm>
          <a:off x="320512" y="980731"/>
          <a:ext cx="8742584" cy="530579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7190"/>
                <a:gridCol w="2786082"/>
                <a:gridCol w="1502478"/>
                <a:gridCol w="469135"/>
                <a:gridCol w="1712549"/>
                <a:gridCol w="1915150"/>
              </a:tblGrid>
              <a:tr h="1258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№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Наименование района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Численность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детей</a:t>
                      </a:r>
                      <a:r>
                        <a:rPr lang="ru-RU" sz="2000" b="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на </a:t>
                      </a:r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01.01.2016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30%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Прогноз на 1.01.2017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Фактическая численность детей на 01.1</a:t>
                      </a:r>
                      <a:r>
                        <a:rPr lang="en-US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latin typeface="Arial"/>
                        </a:rPr>
                        <a:t>Азнакаевский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latin typeface="Arial"/>
                        </a:rPr>
                        <a:t>Альметьевский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31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latin typeface="Arial"/>
                        </a:rPr>
                        <a:t>Бугульминский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err="1" smtClean="0">
                          <a:solidFill>
                            <a:schemeClr val="tx2"/>
                          </a:solidFill>
                          <a:latin typeface="Arial"/>
                        </a:rPr>
                        <a:t>Елабужский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 район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err="1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Зеленодольский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 район</a:t>
                      </a:r>
                      <a:endParaRPr lang="ru-RU" sz="20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54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err="1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Лениногорский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 район</a:t>
                      </a:r>
                      <a:endParaRPr lang="ru-RU" sz="20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2000" b="0" i="0" u="none" strike="noStrike" kern="1200" dirty="0" err="1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Наб.Челны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endParaRPr lang="ru-RU" sz="20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87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61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83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err="1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Чистопольский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 район</a:t>
                      </a:r>
                      <a:endParaRPr lang="ru-RU" sz="20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6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err="1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Вахит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000" b="0" i="0" u="none" strike="noStrike" kern="120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Приволжский </a:t>
                      </a:r>
                    </a:p>
                    <a:p>
                      <a:pPr algn="l" fontAlgn="ctr"/>
                      <a:r>
                        <a:rPr lang="ru-RU" sz="2000" b="0" i="0" u="none" strike="noStrike" kern="1200" dirty="0" smtClean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р-ны г.Казани</a:t>
                      </a:r>
                      <a:endParaRPr lang="ru-RU" sz="20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59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142852"/>
            <a:ext cx="8198296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Динамика снижения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численности детей, состоящих </a:t>
            </a:r>
            <a:r>
              <a:rPr lang="ru-RU" sz="2800" b="1" dirty="0">
                <a:solidFill>
                  <a:schemeClr val="tx2"/>
                </a:solidFill>
              </a:rPr>
              <a:t>на учете в </a:t>
            </a:r>
            <a:r>
              <a:rPr lang="ru-RU" sz="2800" b="1" dirty="0" smtClean="0">
                <a:solidFill>
                  <a:schemeClr val="tx2"/>
                </a:solidFill>
              </a:rPr>
              <a:t>ГБД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6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3" y="105468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3916605"/>
              </p:ext>
            </p:extLst>
          </p:nvPr>
        </p:nvGraphicFramePr>
        <p:xfrm>
          <a:off x="214282" y="1231336"/>
          <a:ext cx="8742584" cy="507910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7190"/>
                <a:gridCol w="2786082"/>
                <a:gridCol w="1502478"/>
                <a:gridCol w="469135"/>
                <a:gridCol w="1712549"/>
                <a:gridCol w="1915150"/>
              </a:tblGrid>
              <a:tr h="1226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№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Наименование района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Численность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детей</a:t>
                      </a:r>
                      <a:r>
                        <a:rPr lang="ru-RU" sz="2000" b="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на </a:t>
                      </a:r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01.01.2016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30%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Прогноз на 1.01.2017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Фактическая численность детей на 01.1</a:t>
                      </a:r>
                      <a:r>
                        <a:rPr lang="en-US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ru-RU" sz="2000" b="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.2016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8" marR="6918" marT="6919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Дрожжановский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Р.Слободский</a:t>
                      </a: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0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 район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33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38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Авиастроительный и Ново-Савиновский     районы г.Казани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41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46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Кировский и Московский районы г.Казани</a:t>
                      </a:r>
                      <a:endParaRPr lang="ru-RU" sz="2000" u="none" strike="noStrike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89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27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latin typeface="Arial"/>
                        </a:rPr>
                        <a:t>96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8198296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снижения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численности детей, состоящих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учете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ГБД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907704" y="128968"/>
            <a:ext cx="6751726" cy="5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90488" y="56055"/>
            <a:ext cx="8136904" cy="93602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Численность детей-сирот и детей, оставшихся без попечения родителей, состоящих на учете в региональном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БД,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обучающихся в СПУ,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01.1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.2016 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3584246"/>
              </p:ext>
            </p:extLst>
          </p:nvPr>
        </p:nvGraphicFramePr>
        <p:xfrm>
          <a:off x="206810" y="1124744"/>
          <a:ext cx="8757678" cy="51568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53909"/>
                <a:gridCol w="1891287"/>
                <a:gridCol w="5842970"/>
                <a:gridCol w="569512"/>
              </a:tblGrid>
              <a:tr h="38622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Учреждения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Кол-во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Алексеевский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ГАОУ СПО "Алексеевский аграрный колледж" </a:t>
                      </a:r>
                      <a:r>
                        <a:rPr lang="ru-RU" sz="2200" u="none" strike="noStrike" dirty="0" err="1">
                          <a:effectLst/>
                        </a:rPr>
                        <a:t>пгт</a:t>
                      </a:r>
                      <a:r>
                        <a:rPr lang="ru-RU" sz="2200" u="none" strike="noStrike" dirty="0">
                          <a:effectLst/>
                        </a:rPr>
                        <a:t> Алексеевское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Альметьевский</a:t>
                      </a:r>
                      <a:r>
                        <a:rPr lang="ru-RU" sz="2200" u="none" strike="noStrike" dirty="0">
                          <a:effectLst/>
                        </a:rPr>
                        <a:t> 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Альметьевский</a:t>
                      </a:r>
                      <a:r>
                        <a:rPr lang="ru-RU" sz="2200" u="none" strike="noStrike" dirty="0">
                          <a:effectLst/>
                        </a:rPr>
                        <a:t> государственный институт муниципальной службы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Апастовский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Апастовский</a:t>
                      </a:r>
                      <a:r>
                        <a:rPr lang="ru-RU" sz="2200" u="none" strike="noStrike" dirty="0">
                          <a:effectLst/>
                        </a:rPr>
                        <a:t> аграрный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Арский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Арский </a:t>
                      </a:r>
                      <a:r>
                        <a:rPr lang="ru-RU" sz="2200" u="none" strike="noStrike" dirty="0" err="1">
                          <a:effectLst/>
                        </a:rPr>
                        <a:t>аграрнопромышленный</a:t>
                      </a:r>
                      <a:r>
                        <a:rPr lang="ru-RU" sz="2200" u="none" strike="noStrike" dirty="0">
                          <a:effectLst/>
                        </a:rPr>
                        <a:t> профессиональный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Бавлинский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Бавлинский</a:t>
                      </a:r>
                      <a:r>
                        <a:rPr lang="ru-RU" sz="2200" u="none" strike="noStrike" dirty="0">
                          <a:effectLst/>
                        </a:rPr>
                        <a:t> аграрный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7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Бугульминский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Бугульминский</a:t>
                      </a:r>
                      <a:r>
                        <a:rPr lang="ru-RU" sz="2200" u="none" strike="noStrike" dirty="0">
                          <a:effectLst/>
                        </a:rPr>
                        <a:t> строительно-тех колледж ГАОУ СПО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2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Вахитовский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 Казани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Казанский колледж технологии и дизайна, г. Казань,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Марджани</a:t>
                      </a:r>
                      <a:r>
                        <a:rPr lang="ru-RU" sz="2200" u="none" strike="noStrike" dirty="0">
                          <a:effectLst/>
                        </a:rPr>
                        <a:t>, 26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1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907704" y="128968"/>
            <a:ext cx="6751726" cy="5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90488" y="56055"/>
            <a:ext cx="8136904" cy="93602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Численность детей-сирот и детей, оставшихся без попечения родителей, состоящих на учете в региональном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БД,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обучающихся в СПУ,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01.1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.2016 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3584246"/>
              </p:ext>
            </p:extLst>
          </p:nvPr>
        </p:nvGraphicFramePr>
        <p:xfrm>
          <a:off x="206810" y="1124744"/>
          <a:ext cx="8757678" cy="50189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53909"/>
                <a:gridCol w="2053893"/>
                <a:gridCol w="5680364"/>
                <a:gridCol w="569512"/>
              </a:tblGrid>
              <a:tr h="4423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Учреждения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Кол-во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92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Заинский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Политехнический колледж </a:t>
                      </a:r>
                      <a:r>
                        <a:rPr lang="ru-RU" sz="2200" u="none" strike="noStrike" dirty="0" err="1">
                          <a:effectLst/>
                        </a:rPr>
                        <a:t>г.Заинск</a:t>
                      </a:r>
                      <a:r>
                        <a:rPr lang="ru-RU" sz="2200" u="none" strike="noStrike" dirty="0">
                          <a:effectLst/>
                        </a:rPr>
                        <a:t> 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Зеленодольский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ГБПОУ "</a:t>
                      </a:r>
                      <a:r>
                        <a:rPr lang="ru-RU" sz="2200" u="none" strike="noStrike" dirty="0" err="1">
                          <a:effectLst/>
                        </a:rPr>
                        <a:t>Зеленодольский</a:t>
                      </a:r>
                      <a:r>
                        <a:rPr lang="ru-RU" sz="2200" u="none" strike="noStrike" dirty="0">
                          <a:effectLst/>
                        </a:rPr>
                        <a:t> механический колледж"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92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Лаишевский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Лаишевский</a:t>
                      </a:r>
                      <a:r>
                        <a:rPr lang="ru-RU" sz="2200" u="none" strike="noStrike" dirty="0">
                          <a:effectLst/>
                        </a:rPr>
                        <a:t> технико-экономический техникум,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г.Лаишево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92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Лениногорский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Политехнический колледж </a:t>
                      </a:r>
                      <a:r>
                        <a:rPr lang="ru-RU" sz="2200" u="none" strike="noStrike" dirty="0" err="1">
                          <a:effectLst/>
                        </a:rPr>
                        <a:t>г.Лениногорск</a:t>
                      </a:r>
                      <a:r>
                        <a:rPr lang="ru-RU" sz="2200" u="none" strike="noStrike" dirty="0">
                          <a:effectLst/>
                        </a:rPr>
                        <a:t> 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4">
                <a:tc rowSpan="4"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Нижнекамский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Нижнекамский индустриальный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2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Нижнекамский сварочно-монтажный техникум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2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Нижнекамский технический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24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ПУ-63 Нижнекамск 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518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0317" y="212500"/>
            <a:ext cx="8136904" cy="93602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Численность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детей-сирот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детей, оставшихся без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попечения родителей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состоящих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 учете в региональном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БД,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 в СПУ, на 01.1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.2016г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2298268"/>
              </p:ext>
            </p:extLst>
          </p:nvPr>
        </p:nvGraphicFramePr>
        <p:xfrm>
          <a:off x="107503" y="1248761"/>
          <a:ext cx="8928993" cy="49663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62788"/>
                <a:gridCol w="2633557"/>
                <a:gridCol w="5184576"/>
                <a:gridCol w="648072"/>
              </a:tblGrid>
              <a:tr h="43660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Учреждения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Кол-во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30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Сабинский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Сабинский</a:t>
                      </a:r>
                      <a:r>
                        <a:rPr lang="ru-RU" sz="2200" u="none" strike="noStrike" dirty="0">
                          <a:effectLst/>
                        </a:rPr>
                        <a:t> аграрный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3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Спасский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Спасский техникум отраслевых технологий </a:t>
                      </a:r>
                      <a:r>
                        <a:rPr lang="ru-RU" sz="2200" u="none" strike="noStrike" dirty="0" smtClean="0">
                          <a:effectLst/>
                        </a:rPr>
                        <a:t>РТ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56">
                <a:tc rowSpan="3">
                  <a:txBody>
                    <a:bodyPr/>
                    <a:lstStyle/>
                    <a:p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 smtClean="0">
                          <a:effectLst/>
                        </a:rPr>
                        <a:t>Чистопольский</a:t>
                      </a:r>
                      <a:r>
                        <a:rPr lang="ru-RU" sz="2200" u="none" strike="noStrike" dirty="0" smtClean="0">
                          <a:effectLst/>
                        </a:rPr>
                        <a:t> район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Чистопольский</a:t>
                      </a:r>
                      <a:r>
                        <a:rPr lang="ru-RU" sz="2200" u="none" strike="noStrike" dirty="0">
                          <a:effectLst/>
                        </a:rPr>
                        <a:t> многопрофильный колледж, Чистополь,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5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Чистопольский</a:t>
                      </a:r>
                      <a:r>
                        <a:rPr lang="ru-RU" sz="2200" u="none" strike="noStrike" dirty="0">
                          <a:effectLst/>
                        </a:rPr>
                        <a:t> сельскохозяйственный техникум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92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Чистопольское</a:t>
                      </a:r>
                      <a:r>
                        <a:rPr lang="ru-RU" sz="2200" u="none" strike="noStrike" dirty="0">
                          <a:effectLst/>
                        </a:rPr>
                        <a:t> медицинское училище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5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17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effectLst/>
                        </a:rPr>
                        <a:t>Московский район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г.Казани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Казанский колледж коммунального хозяйства и </a:t>
                      </a:r>
                      <a:r>
                        <a:rPr lang="ru-RU" sz="2200" u="none" strike="noStrike" dirty="0" smtClean="0">
                          <a:effectLst/>
                        </a:rPr>
                        <a:t>строительства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5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Казанский торгово-экономический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69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0" y="105466"/>
            <a:ext cx="923375" cy="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0317" y="212500"/>
            <a:ext cx="8136904" cy="93602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Численность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детей-сирот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детей, оставшихся без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попечения родителей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состоящих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на учете в региональном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БД,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обучающихся в СПУ, на 01.1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.2016г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2298268"/>
              </p:ext>
            </p:extLst>
          </p:nvPr>
        </p:nvGraphicFramePr>
        <p:xfrm>
          <a:off x="107503" y="1191598"/>
          <a:ext cx="8928993" cy="5166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62788"/>
                <a:gridCol w="2358635"/>
                <a:gridCol w="5459498"/>
                <a:gridCol w="648072"/>
              </a:tblGrid>
              <a:tr h="39121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Учреждения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Кол-во детей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14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Кировский </a:t>
                      </a:r>
                      <a:r>
                        <a:rPr lang="ru-RU" sz="2200" u="none" strike="noStrike" dirty="0" smtClean="0">
                          <a:effectLst/>
                        </a:rPr>
                        <a:t>район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г.Казани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ГБОУ СПО "Волжский государственный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универ</a:t>
                      </a:r>
                      <a:r>
                        <a:rPr lang="ru-RU" sz="2200" u="none" strike="noStrike" dirty="0" smtClean="0">
                          <a:effectLst/>
                        </a:rPr>
                        <a:t>. </a:t>
                      </a:r>
                      <a:r>
                        <a:rPr lang="ru-RU" sz="2200" u="none" strike="noStrike" dirty="0" err="1" smtClean="0">
                          <a:effectLst/>
                        </a:rPr>
                        <a:t>водн</a:t>
                      </a:r>
                      <a:r>
                        <a:rPr lang="ru-RU" sz="2200" u="none" strike="noStrike" dirty="0" smtClean="0">
                          <a:effectLst/>
                        </a:rPr>
                        <a:t>. </a:t>
                      </a:r>
                      <a:r>
                        <a:rPr lang="ru-RU" sz="2200" u="none" strike="noStrike" dirty="0">
                          <a:effectLst/>
                        </a:rPr>
                        <a:t>транспорта</a:t>
                      </a:r>
                      <a:r>
                        <a:rPr lang="ru-RU" sz="2200" u="none" strike="noStrike" dirty="0" smtClean="0">
                          <a:effectLst/>
                        </a:rPr>
                        <a:t>"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Приволжский район Казани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Колледж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пищ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ru-RU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</a:t>
                      </a:r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при ФГБОУ ВПО КНИТУ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25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 район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г.Казани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Казанский политехнический </a:t>
                      </a:r>
                      <a:r>
                        <a:rPr lang="ru-RU" sz="2200" u="none" strike="noStrike" dirty="0" smtClean="0">
                          <a:effectLst/>
                        </a:rPr>
                        <a:t>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52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ГБОУ СПО Казанский строительный колледж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5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Казанский </a:t>
                      </a:r>
                      <a:r>
                        <a:rPr lang="ru-RU" sz="2200" u="none" strike="noStrike" dirty="0" err="1">
                          <a:effectLst/>
                        </a:rPr>
                        <a:t>электротехникум</a:t>
                      </a:r>
                      <a:r>
                        <a:rPr lang="ru-RU" sz="2200" u="none" strike="noStrike" dirty="0">
                          <a:effectLst/>
                        </a:rPr>
                        <a:t> связи </a:t>
                      </a:r>
                      <a:r>
                        <a:rPr lang="ru-RU" sz="2200" u="none" strike="noStrike" dirty="0" err="1">
                          <a:effectLst/>
                        </a:rPr>
                        <a:t>г.Казань</a:t>
                      </a:r>
                      <a:r>
                        <a:rPr lang="ru-RU" sz="2200" u="none" strike="noStrike" dirty="0">
                          <a:effectLst/>
                        </a:rPr>
                        <a:t>, </a:t>
                      </a:r>
                      <a:r>
                        <a:rPr lang="ru-RU" sz="2200" u="none" strike="noStrike" dirty="0" err="1">
                          <a:effectLst/>
                        </a:rPr>
                        <a:t>ул.Галеева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485">
                <a:tc>
                  <a:txBody>
                    <a:bodyPr/>
                    <a:lstStyle/>
                    <a:p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Республика Марий Эл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ГБОУ СПО "Волжский индустриально-технологический техникум" Республика Марий Эл, г. </a:t>
                      </a:r>
                      <a:r>
                        <a:rPr lang="ru-RU" sz="2200" u="none" strike="noStrike" dirty="0" smtClean="0">
                          <a:effectLst/>
                        </a:rPr>
                        <a:t>Волжск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5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</a:rPr>
                        <a:t>Удмуртская Республика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err="1">
                          <a:effectLst/>
                        </a:rPr>
                        <a:t>Сарапульский</a:t>
                      </a:r>
                      <a:r>
                        <a:rPr lang="ru-RU" sz="2200" u="none" strike="noStrike" dirty="0">
                          <a:effectLst/>
                        </a:rPr>
                        <a:t> колледж для инвалидов, Удмуртская Республика, г. </a:t>
                      </a:r>
                      <a:r>
                        <a:rPr lang="ru-RU" sz="2200" u="none" strike="noStrike" dirty="0" smtClean="0">
                          <a:effectLst/>
                        </a:rPr>
                        <a:t>Сарапул.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242">
                <a:tc>
                  <a:txBody>
                    <a:bodyPr/>
                    <a:lstStyle/>
                    <a:p>
                      <a:endParaRPr lang="ru-RU" sz="11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69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9286</TotalTime>
  <Words>2181</Words>
  <Application>Microsoft Office PowerPoint</Application>
  <PresentationFormat>Экран (4:3)</PresentationFormat>
  <Paragraphs>682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Вопросы ведения государственного банка данных о детях, оставшихся без попечения родителей</vt:lpstr>
      <vt:lpstr>Слайд 2</vt:lpstr>
      <vt:lpstr>Динамика снижения  численности детей, состоящих на учете в ГБД</vt:lpstr>
      <vt:lpstr>Динамика снижения  численности детей, состоящих на учете в ГБД</vt:lpstr>
      <vt:lpstr>Динамика снижения  численности детей, состоящих на учете в ГБД</vt:lpstr>
      <vt:lpstr>Численность детей-сирот и детей, оставшихся без попечения родителей, состоящих на учете в региональном БД,  обучающихся в СПУ, на 01.11.2016 г. </vt:lpstr>
      <vt:lpstr>Численность детей-сирот и детей, оставшихся без попечения родителей, состоящих на учете в региональном БД, обучающихся в СПУ, на 01.11.2016 г. </vt:lpstr>
      <vt:lpstr>Численность детей-сирот и детей, оставшихся без попечения родителей, состоящих на учете в региональном БД,  обучающихся в СПУ, на 01.11.2016г.</vt:lpstr>
      <vt:lpstr>Численность детей-сирот и детей, оставшихся без попечения родителей, состоящих на учете в региональном БД,  обучающихся в СПУ, на 01.11.2016г.</vt:lpstr>
      <vt:lpstr>Возврат детей из семей опекунов, усыновителей и приемных родителей на 01.11.2016г.</vt:lpstr>
      <vt:lpstr>Возврат детей из семей опекунов, усыновителей и приемных родителей на 01.11.2016г.</vt:lpstr>
      <vt:lpstr>Слайд 12</vt:lpstr>
      <vt:lpstr>Слайд 13</vt:lpstr>
      <vt:lpstr>Слайд 14</vt:lpstr>
      <vt:lpstr>Слайд 15</vt:lpstr>
      <vt:lpstr>Слайд 16</vt:lpstr>
      <vt:lpstr>Нарушения по ведению ГБД (1.10.-17.11.2016)</vt:lpstr>
      <vt:lpstr>Нарушения по ведению ГБД  ( 1 октября по 17 ноября 2016)</vt:lpstr>
      <vt:lpstr>Нарушения по ведению ГБД  ( 1 октября по 17 ноября 2016)</vt:lpstr>
      <vt:lpstr>Порядок формирования, ведения и использования  государственного банка данных о детях,  оставшихся без попечения родителей,  утв. Приказом Министерства образования и науки РФ  от 17.02.2015г. № 101</vt:lpstr>
      <vt:lpstr>Нарушения сроков предоставления информации</vt:lpstr>
      <vt:lpstr>Слайд 22</vt:lpstr>
      <vt:lpstr>Слайд 23</vt:lpstr>
      <vt:lpstr>Порядок формирования, ведения и использования государственного банка данных о детях,  оставшихся без попечения родителей  (утв. Приказом Министерства образования и науки РФ от 17.02.2015г. № 101)</vt:lpstr>
      <vt:lpstr>Нет информации о выдаче направлений гражданам  и о размещении в СМИ</vt:lpstr>
      <vt:lpstr>Дети, состоящие на учете в ГБД,  проживающие в приютах РТ</vt:lpstr>
      <vt:lpstr>Дети, состоящие на учете в ГБД,  проживающие в приютах РТ</vt:lpstr>
      <vt:lpstr>Дети, проживающие в приютах РТ  длительное время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Mусабирова</dc:creator>
  <cp:lastModifiedBy>User</cp:lastModifiedBy>
  <cp:revision>747</cp:revision>
  <dcterms:created xsi:type="dcterms:W3CDTF">2015-03-21T07:54:53Z</dcterms:created>
  <dcterms:modified xsi:type="dcterms:W3CDTF">2016-11-18T05:21:39Z</dcterms:modified>
</cp:coreProperties>
</file>