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89" r:id="rId4"/>
    <p:sldId id="273" r:id="rId5"/>
    <p:sldId id="260" r:id="rId6"/>
    <p:sldId id="258" r:id="rId7"/>
    <p:sldId id="257" r:id="rId8"/>
    <p:sldId id="259" r:id="rId9"/>
    <p:sldId id="261" r:id="rId10"/>
    <p:sldId id="263" r:id="rId11"/>
    <p:sldId id="269" r:id="rId12"/>
    <p:sldId id="271" r:id="rId13"/>
    <p:sldId id="267" r:id="rId14"/>
    <p:sldId id="274" r:id="rId15"/>
    <p:sldId id="270" r:id="rId16"/>
    <p:sldId id="290" r:id="rId17"/>
    <p:sldId id="275" r:id="rId18"/>
    <p:sldId id="276" r:id="rId19"/>
    <p:sldId id="277" r:id="rId20"/>
    <p:sldId id="281" r:id="rId21"/>
    <p:sldId id="284" r:id="rId22"/>
    <p:sldId id="282" r:id="rId23"/>
    <p:sldId id="291" r:id="rId24"/>
    <p:sldId id="286" r:id="rId25"/>
    <p:sldId id="287" r:id="rId26"/>
    <p:sldId id="288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424936" cy="3528392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rgbClr val="0070C0"/>
                </a:solidFill>
                <a:effectLst/>
              </a:rPr>
              <a:t>«О порядке устройства несовершеннолетних </a:t>
            </a:r>
            <a:br>
              <a:rPr lang="ru-RU" sz="4400" dirty="0" smtClean="0">
                <a:solidFill>
                  <a:srgbClr val="0070C0"/>
                </a:solidFill>
                <a:effectLst/>
              </a:rPr>
            </a:br>
            <a:r>
              <a:rPr lang="ru-RU" sz="4400" dirty="0" smtClean="0">
                <a:solidFill>
                  <a:srgbClr val="0070C0"/>
                </a:solidFill>
                <a:effectLst/>
              </a:rPr>
              <a:t>в детский дом </a:t>
            </a:r>
            <a:br>
              <a:rPr lang="ru-RU" sz="4400" dirty="0" smtClean="0">
                <a:solidFill>
                  <a:srgbClr val="0070C0"/>
                </a:solidFill>
                <a:effectLst/>
              </a:rPr>
            </a:br>
            <a:r>
              <a:rPr lang="ru-RU" sz="4400" dirty="0" smtClean="0">
                <a:solidFill>
                  <a:srgbClr val="0070C0"/>
                </a:solidFill>
                <a:effectLst/>
              </a:rPr>
              <a:t>на полное государственное обеспечение</a:t>
            </a:r>
            <a:r>
              <a:rPr lang="ru-RU" sz="4400" dirty="0" smtClean="0">
                <a:solidFill>
                  <a:srgbClr val="0070C0"/>
                </a:solidFill>
                <a:effectLst/>
              </a:rPr>
              <a:t>»</a:t>
            </a:r>
            <a:br>
              <a:rPr lang="ru-RU" sz="4400" dirty="0" smtClean="0">
                <a:solidFill>
                  <a:srgbClr val="0070C0"/>
                </a:solidFill>
                <a:effectLst/>
              </a:rPr>
            </a:br>
            <a:r>
              <a:rPr lang="ru-RU" sz="4400" dirty="0" smtClean="0">
                <a:solidFill>
                  <a:srgbClr val="0070C0"/>
                </a:solidFill>
                <a:effectLst/>
              </a:rPr>
              <a:t>             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директор ГБУ </a:t>
            </a:r>
            <a:br>
              <a:rPr lang="ru-RU" sz="200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</a:rPr>
              <a:t>                                                       «Альметьевский детский дом» </a:t>
            </a:r>
            <a:br>
              <a:rPr lang="ru-RU" sz="200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</a:rPr>
              <a:t>                                                        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М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аксутова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 Любовь Андреевна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71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80827"/>
            <a:ext cx="3530010" cy="5474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Детские удерживающие устройства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ogudai.ru/modules/shop/photogallery/fd89e131a29a9c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33078"/>
            <a:ext cx="2745319" cy="243509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ua.prom.st/63315743_w640_h2048_lesinaprimemigliabooster02.jpg?PIMAGE_ID=63315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5" y="2580374"/>
            <a:ext cx="3024336" cy="2352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nom59.ru/upload/iblock/2ac/2acc76eaf4559b5be5e46514c0f356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05" y="4154249"/>
            <a:ext cx="2413928" cy="241392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k-2\Desktop\фото для слайдов\IMG_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90" y="952092"/>
            <a:ext cx="4278941" cy="240489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1979712" y="349118"/>
            <a:ext cx="4399562" cy="619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Автомобиль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340983" y="2276872"/>
            <a:ext cx="3078889" cy="6194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240" y="2396270"/>
            <a:ext cx="3578672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Специалисты принимающие ребенка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1982" y="2382844"/>
            <a:ext cx="4356482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Специалисты по семейному устройству детей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9" y="836712"/>
            <a:ext cx="5976664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Специалисты  детского дома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51720" y="1844824"/>
            <a:ext cx="2088232" cy="547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0"/>
          </p:cNvCxnSpPr>
          <p:nvPr/>
        </p:nvCxnSpPr>
        <p:spPr>
          <a:xfrm>
            <a:off x="4581079" y="1835416"/>
            <a:ext cx="1989144" cy="547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788024" y="3401977"/>
            <a:ext cx="792088" cy="628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68198" y="4030946"/>
            <a:ext cx="1661475" cy="9542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763688" y="3370319"/>
            <a:ext cx="0" cy="6347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19573" y="4005064"/>
            <a:ext cx="1897871" cy="949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Медицинский персонал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498212" y="3404382"/>
            <a:ext cx="0" cy="600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790884" y="4015251"/>
            <a:ext cx="1224135" cy="929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 психолог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409368" y="3376976"/>
            <a:ext cx="763032" cy="653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300293" y="4030946"/>
            <a:ext cx="2340261" cy="929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Служба содействия семейному устройству детей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endCxn id="30" idx="0"/>
          </p:cNvCxnSpPr>
          <p:nvPr/>
        </p:nvCxnSpPr>
        <p:spPr>
          <a:xfrm>
            <a:off x="2293408" y="4954942"/>
            <a:ext cx="2494616" cy="551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47563" y="4954942"/>
            <a:ext cx="504057" cy="551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4" idx="2"/>
            <a:endCxn id="32" idx="0"/>
          </p:cNvCxnSpPr>
          <p:nvPr/>
        </p:nvCxnSpPr>
        <p:spPr>
          <a:xfrm>
            <a:off x="1668509" y="4954942"/>
            <a:ext cx="887959" cy="551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79514" y="5483111"/>
            <a:ext cx="1080118" cy="929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79911" y="5506268"/>
            <a:ext cx="2016225" cy="929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Медсестра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физиотерапии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03649" y="5506268"/>
            <a:ext cx="2305638" cy="929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Медсестра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(круглосуточного дежурства)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73941" y="1700808"/>
            <a:ext cx="5103927" cy="20162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Медицинский персонал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осмотр прибывшего ребенка;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сбор анализов;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заключение врача-педиатра (срок 15 дней)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207010" y="1723631"/>
            <a:ext cx="3704559" cy="21602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сбор документов (по Уставу);</a:t>
            </a: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установление статуса;</a:t>
            </a: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участие в судах</a:t>
            </a:r>
          </a:p>
          <a:p>
            <a:pPr algn="just"/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8143" y="4077072"/>
            <a:ext cx="4464496" cy="16561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 наблюдение за прибывшим ребенком;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индивидуальный план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652941" y="4077072"/>
            <a:ext cx="4229486" cy="1440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Служба содействия семейному устройству детей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работа с кровными родителями;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2. Школа приемных родителей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971600" y="620688"/>
            <a:ext cx="7344816" cy="6194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Функции специалистов детского дома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5544616" cy="3528392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0070C0"/>
                </a:solidFill>
                <a:effectLst/>
              </a:rPr>
            </a:br>
            <a:r>
              <a:rPr lang="ru-RU" sz="1800" dirty="0">
                <a:solidFill>
                  <a:srgbClr val="0070C0"/>
                </a:solidFill>
                <a:effectLst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r>
              <a:rPr lang="ru-RU" sz="18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0070C0"/>
                </a:solidFill>
                <a:effectLst/>
              </a:rPr>
            </a:br>
            <a:r>
              <a:rPr lang="ru-RU" sz="1800" dirty="0" smtClean="0">
                <a:solidFill>
                  <a:srgbClr val="0070C0"/>
                </a:solidFill>
                <a:effectLst/>
              </a:rPr>
              <a:t>В детском доме организована </a:t>
            </a:r>
            <a:r>
              <a:rPr lang="ru-RU" sz="1800" dirty="0">
                <a:solidFill>
                  <a:srgbClr val="0070C0"/>
                </a:solidFill>
                <a:effectLst/>
              </a:rPr>
              <a:t>служба содействия семейному устройству детей и сопровождения замещающих 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>семей. </a:t>
            </a:r>
            <a:br>
              <a:rPr lang="ru-RU" sz="1800" dirty="0" smtClean="0">
                <a:solidFill>
                  <a:srgbClr val="0070C0"/>
                </a:solidFill>
                <a:effectLst/>
              </a:rPr>
            </a:br>
            <a:r>
              <a:rPr lang="ru-RU" sz="1800" dirty="0" smtClean="0">
                <a:solidFill>
                  <a:srgbClr val="0070C0"/>
                </a:solidFill>
                <a:effectLst/>
              </a:rPr>
              <a:t>    Задачи </a:t>
            </a:r>
            <a:r>
              <a:rPr lang="ru-RU" sz="1800" dirty="0">
                <a:solidFill>
                  <a:srgbClr val="0070C0"/>
                </a:solidFill>
                <a:effectLst/>
              </a:rPr>
              <a:t>Службы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>:</a:t>
            </a:r>
            <a:br>
              <a:rPr lang="ru-RU" sz="1800" dirty="0" smtClean="0">
                <a:solidFill>
                  <a:srgbClr val="0070C0"/>
                </a:solidFill>
                <a:effectLst/>
              </a:rPr>
            </a:br>
            <a:r>
              <a:rPr lang="ru-RU" sz="1800" dirty="0" smtClean="0">
                <a:solidFill>
                  <a:srgbClr val="0070C0"/>
                </a:solidFill>
                <a:effectLst/>
              </a:rPr>
              <a:t>- </a:t>
            </a:r>
            <a:r>
              <a:rPr lang="ru-RU" sz="1800" u="sng" dirty="0" smtClean="0">
                <a:solidFill>
                  <a:srgbClr val="0070C0"/>
                </a:solidFill>
                <a:effectLst/>
              </a:rPr>
              <a:t>возврат детей в кровную семью;</a:t>
            </a:r>
            <a:br>
              <a:rPr lang="ru-RU" sz="1800" u="sng" dirty="0" smtClean="0">
                <a:solidFill>
                  <a:srgbClr val="0070C0"/>
                </a:solidFill>
                <a:effectLst/>
              </a:rPr>
            </a:br>
            <a:r>
              <a:rPr lang="ru-RU" sz="1800" u="sng" dirty="0" smtClean="0">
                <a:solidFill>
                  <a:srgbClr val="0070C0"/>
                </a:solidFill>
                <a:effectLst/>
              </a:rPr>
              <a:t>- устройство в приемную семью;</a:t>
            </a:r>
            <a:br>
              <a:rPr lang="ru-RU" sz="1800" u="sng" dirty="0" smtClean="0">
                <a:solidFill>
                  <a:srgbClr val="0070C0"/>
                </a:solidFill>
                <a:effectLst/>
              </a:rPr>
            </a:br>
            <a:r>
              <a:rPr lang="ru-RU" sz="1800" u="sng" dirty="0" smtClean="0">
                <a:solidFill>
                  <a:srgbClr val="0070C0"/>
                </a:solidFill>
                <a:effectLst/>
              </a:rPr>
              <a:t>- организация обучения в ШПР;</a:t>
            </a:r>
            <a:r>
              <a:rPr lang="ru-RU" sz="1800" u="sng" dirty="0">
                <a:solidFill>
                  <a:srgbClr val="0070C0"/>
                </a:solidFill>
                <a:effectLst/>
              </a:rPr>
              <a:t/>
            </a:r>
            <a:br>
              <a:rPr lang="ru-RU" sz="1800" u="sng" dirty="0">
                <a:solidFill>
                  <a:srgbClr val="0070C0"/>
                </a:solidFill>
                <a:effectLst/>
              </a:rPr>
            </a:br>
            <a:r>
              <a:rPr lang="ru-RU" sz="1800" u="sng" dirty="0" smtClean="0">
                <a:solidFill>
                  <a:srgbClr val="0070C0"/>
                </a:solidFill>
                <a:effectLst/>
              </a:rPr>
              <a:t>- организация психолого-педагогического и юридического </a:t>
            </a:r>
            <a:r>
              <a:rPr lang="ru-RU" sz="1800" u="sng" dirty="0">
                <a:solidFill>
                  <a:srgbClr val="0070C0"/>
                </a:solidFill>
                <a:effectLst/>
              </a:rPr>
              <a:t>сопровождения замещающих </a:t>
            </a:r>
            <a:r>
              <a:rPr lang="ru-RU" sz="1800" u="sng" dirty="0" smtClean="0">
                <a:solidFill>
                  <a:srgbClr val="0070C0"/>
                </a:solidFill>
                <a:effectLst/>
              </a:rPr>
              <a:t>семей.</a:t>
            </a:r>
            <a:r>
              <a:rPr lang="ru-RU" u="sng" dirty="0">
                <a:solidFill>
                  <a:srgbClr val="0070C0"/>
                </a:solidFill>
                <a:effectLst/>
              </a:rPr>
              <a:t/>
            </a:r>
            <a:br>
              <a:rPr lang="ru-RU" u="sng" dirty="0">
                <a:solidFill>
                  <a:srgbClr val="0070C0"/>
                </a:solidFill>
                <a:effectLst/>
              </a:rPr>
            </a:br>
            <a:endParaRPr lang="ru-RU" u="sng" dirty="0">
              <a:solidFill>
                <a:srgbClr val="0070C0"/>
              </a:solidFill>
            </a:endParaRPr>
          </a:p>
        </p:txBody>
      </p:sp>
      <p:pic>
        <p:nvPicPr>
          <p:cNvPr id="3" name="Picture 3" descr="C:\Users\ДетскийДом\Desktop\фото все\деревни\20150508_1152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6" b="25719"/>
          <a:stretch/>
        </p:blipFill>
        <p:spPr bwMode="auto">
          <a:xfrm>
            <a:off x="5737583" y="125620"/>
            <a:ext cx="3078380" cy="239837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59015" y="2492896"/>
            <a:ext cx="356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ознакомительной лекции на тему «Мир без сирот»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жителями села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Аппаково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АМР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ДетскийДом\Desktop\фото все\IMG_20150908_182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1" y="3611925"/>
            <a:ext cx="4120352" cy="230425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2967" y="6088088"/>
            <a:ext cx="4968552" cy="749697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ренинг «Развитие детско-родительских взаимоотношений в замещающей семье в период адаптации»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ДетскийДом\Desktop\С телефона\Обучение в Казани\IMG_20150526_134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83" y="3561521"/>
            <a:ext cx="3206753" cy="240506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5526" y="6088449"/>
            <a:ext cx="175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Занятие ШПР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07804" y="2711489"/>
            <a:ext cx="3384375" cy="1627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 детского дома с учреждениями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Альметьевского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698" y="2751748"/>
            <a:ext cx="2124236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lvl="0"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«Опека»</a:t>
            </a:r>
          </a:p>
          <a:p>
            <a:pPr marL="45720" indent="0" algn="ctr">
              <a:buNone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622" y="4077072"/>
            <a:ext cx="216024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социальной защиты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836712"/>
            <a:ext cx="3240360" cy="1065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униципального района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3255804"/>
            <a:ext cx="244827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Отдел по делам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2150" y="5229200"/>
            <a:ext cx="252028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Прокуратура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5373216"/>
            <a:ext cx="252028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21908" y="908720"/>
            <a:ext cx="252028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Медицинские учреждения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244852" y="3478429"/>
            <a:ext cx="5629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03848" y="4338493"/>
            <a:ext cx="1038340" cy="1034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436096" y="1916832"/>
            <a:ext cx="1260140" cy="794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982048" y="1916833"/>
            <a:ext cx="1229912" cy="794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436096" y="4338493"/>
            <a:ext cx="1512168" cy="890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347006" y="4338493"/>
            <a:ext cx="921596" cy="513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192180" y="3759860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251520" y="764704"/>
            <a:ext cx="8579296" cy="12407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Необходимые документы, которые предоставляет Управление «Опека» (срок 1 месяц)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(согласно Постановлению Правительства РФ №481 от 24.05.2014г.)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2348880"/>
            <a:ext cx="8075240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smtClean="0">
                <a:solidFill>
                  <a:srgbClr val="0070C0"/>
                </a:solidFill>
              </a:rPr>
              <a:t> сформированное личное дело: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оригиналы документов удостоверяющие личность;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сведения о родителях (копии документов);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правоустанавливающие документы на жилье.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2) направление учредителя (путевка </a:t>
            </a:r>
            <a:r>
              <a:rPr lang="ru-RU" dirty="0" err="1" smtClean="0">
                <a:solidFill>
                  <a:srgbClr val="0070C0"/>
                </a:solidFill>
              </a:rPr>
              <a:t>МОиН</a:t>
            </a:r>
            <a:r>
              <a:rPr lang="ru-RU" dirty="0" smtClean="0">
                <a:solidFill>
                  <a:srgbClr val="0070C0"/>
                </a:solidFill>
              </a:rPr>
              <a:t> РТ).</a:t>
            </a:r>
          </a:p>
          <a:p>
            <a:endParaRPr lang="ru-RU" sz="3300" dirty="0"/>
          </a:p>
        </p:txBody>
      </p:sp>
      <p:pic>
        <p:nvPicPr>
          <p:cNvPr id="6" name="Picture 11" descr="C:\Users\pk-2\Desktop\2016-11-14 путевка\путевка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45" y="4388332"/>
            <a:ext cx="2475076" cy="246966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-fotki.yandex.ru/get/3104/302433518.35c/0_1d3baa_3d51e4d9_ori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6"/>
          <a:stretch/>
        </p:blipFill>
        <p:spPr bwMode="auto">
          <a:xfrm>
            <a:off x="2202006" y="5014012"/>
            <a:ext cx="1481626" cy="184398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gtk.yar.ru/upload/resize_cache/iblock/22f/460_350_0/22fdff502ba28203b89a98540f9fad4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4051"/>
          <a:stretch/>
        </p:blipFill>
        <p:spPr bwMode="auto">
          <a:xfrm>
            <a:off x="22871" y="4904571"/>
            <a:ext cx="2179135" cy="198523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ridus.ru/images/2014/2/5/150293/large_2c5499973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r="3827"/>
          <a:stretch/>
        </p:blipFill>
        <p:spPr bwMode="auto">
          <a:xfrm>
            <a:off x="3686878" y="5157192"/>
            <a:ext cx="2958640" cy="170080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568952" cy="518457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Устав </a:t>
            </a:r>
            <a:r>
              <a:rPr lang="ru-RU" sz="3600" b="1" dirty="0">
                <a:solidFill>
                  <a:srgbClr val="FF0000"/>
                </a:solidFill>
              </a:rPr>
              <a:t>детского </a:t>
            </a:r>
            <a:r>
              <a:rPr lang="ru-RU" sz="3600" b="1" dirty="0" smtClean="0">
                <a:solidFill>
                  <a:srgbClr val="FF0000"/>
                </a:solidFill>
              </a:rPr>
              <a:t>дома:</a:t>
            </a:r>
          </a:p>
          <a:p>
            <a:pPr algn="l"/>
            <a:r>
              <a:rPr lang="ru-RU" sz="3600" dirty="0" smtClean="0">
                <a:solidFill>
                  <a:srgbClr val="0070C0"/>
                </a:solidFill>
              </a:rPr>
              <a:t>«Одна из </a:t>
            </a:r>
            <a:r>
              <a:rPr lang="ru-RU" sz="3600" dirty="0">
                <a:solidFill>
                  <a:srgbClr val="0070C0"/>
                </a:solidFill>
              </a:rPr>
              <a:t>основных </a:t>
            </a:r>
            <a:r>
              <a:rPr lang="ru-RU" sz="3600" dirty="0" smtClean="0">
                <a:solidFill>
                  <a:srgbClr val="0070C0"/>
                </a:solidFill>
              </a:rPr>
              <a:t>функций </a:t>
            </a:r>
            <a:r>
              <a:rPr lang="ru-RU" sz="3600" dirty="0" smtClean="0">
                <a:solidFill>
                  <a:srgbClr val="0070C0"/>
                </a:solidFill>
              </a:rPr>
              <a:t>-  круглосуточный прием </a:t>
            </a:r>
            <a:r>
              <a:rPr lang="ru-RU" sz="3600" dirty="0">
                <a:solidFill>
                  <a:srgbClr val="0070C0"/>
                </a:solidFill>
              </a:rPr>
              <a:t>и содержание детей</a:t>
            </a:r>
            <a:r>
              <a:rPr lang="ru-RU" sz="3600" dirty="0" smtClean="0">
                <a:solidFill>
                  <a:srgbClr val="0070C0"/>
                </a:solidFill>
              </a:rPr>
              <a:t>,… в </a:t>
            </a:r>
            <a:r>
              <a:rPr lang="ru-RU" sz="3600" dirty="0" err="1" smtClean="0">
                <a:solidFill>
                  <a:srgbClr val="0070C0"/>
                </a:solidFill>
              </a:rPr>
              <a:t>т.ч</a:t>
            </a:r>
            <a:r>
              <a:rPr lang="ru-RU" sz="3600" dirty="0" smtClean="0">
                <a:solidFill>
                  <a:srgbClr val="0070C0"/>
                </a:solidFill>
              </a:rPr>
              <a:t>. </a:t>
            </a:r>
            <a:r>
              <a:rPr lang="ru-RU" sz="3600" dirty="0">
                <a:solidFill>
                  <a:srgbClr val="0070C0"/>
                </a:solidFill>
              </a:rPr>
              <a:t>создание условий пребывания детей в организации для детей-сирот, приближенных к </a:t>
            </a:r>
            <a:r>
              <a:rPr lang="ru-RU" sz="3600" dirty="0" smtClean="0">
                <a:solidFill>
                  <a:srgbClr val="0070C0"/>
                </a:solidFill>
              </a:rPr>
              <a:t>семейным»</a:t>
            </a:r>
            <a:endParaRPr lang="ru-RU" sz="36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7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971600" y="332656"/>
            <a:ext cx="7272808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Квартира для детей дошкольного возраста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pk-2\Desktop\фото выступлений\DSC_0085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/>
          <a:srcRect r="138" b="8309"/>
          <a:stretch/>
        </p:blipFill>
        <p:spPr>
          <a:xfrm>
            <a:off x="324890" y="1340768"/>
            <a:ext cx="4283114" cy="2741192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pk-2\Desktop\фото выступлений\DSC_0089.JPG"/>
          <p:cNvPicPr>
            <a:picLocks noChangeAspect="1" noChangeArrowheads="1"/>
          </p:cNvPicPr>
          <p:nvPr/>
        </p:nvPicPr>
        <p:blipFill rotWithShape="1">
          <a:blip r:embed="rId3"/>
          <a:srcRect b="8010"/>
          <a:stretch/>
        </p:blipFill>
        <p:spPr bwMode="auto">
          <a:xfrm>
            <a:off x="4884613" y="1340768"/>
            <a:ext cx="4069898" cy="2764006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pk-2\Desktop\фото выступлений\DSC_0090.JPG"/>
          <p:cNvPicPr>
            <a:picLocks noChangeAspect="1" noChangeArrowheads="1"/>
          </p:cNvPicPr>
          <p:nvPr/>
        </p:nvPicPr>
        <p:blipFill rotWithShape="1">
          <a:blip r:embed="rId4" cstate="print"/>
          <a:srcRect b="9124"/>
          <a:stretch/>
        </p:blipFill>
        <p:spPr bwMode="auto">
          <a:xfrm>
            <a:off x="591671" y="4338690"/>
            <a:ext cx="3888432" cy="2516043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pk-2\Desktop\фото выступлений\DSC_0082.JPG"/>
          <p:cNvPicPr>
            <a:picLocks noChangeAspect="1" noChangeArrowheads="1"/>
          </p:cNvPicPr>
          <p:nvPr/>
        </p:nvPicPr>
        <p:blipFill rotWithShape="1">
          <a:blip r:embed="rId5"/>
          <a:srcRect r="2599" b="8224"/>
          <a:stretch/>
        </p:blipFill>
        <p:spPr bwMode="auto">
          <a:xfrm>
            <a:off x="4884613" y="4402596"/>
            <a:ext cx="3840770" cy="2455404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2" descr="IMG_3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120" y="894006"/>
            <a:ext cx="4450564" cy="2967042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IMG_302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61828" y="942570"/>
            <a:ext cx="3402999" cy="2918478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0" y="4026835"/>
            <a:ext cx="2325890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Гостиная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759624" y="4030148"/>
            <a:ext cx="3384376" cy="4763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Спальная комната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652120" y="6115385"/>
            <a:ext cx="2217580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IMG_3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8522" y="4149080"/>
            <a:ext cx="3554573" cy="2708920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951384" y="247063"/>
            <a:ext cx="7272808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Семейные квартиры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0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4225836" cy="2840348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301054" y="373701"/>
            <a:ext cx="4176464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Кабинет технологии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621372" y="5839035"/>
            <a:ext cx="4104456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Столярная мастерская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pk-2\Desktop\Альметьевский детский дом\Столярная  мастерская\IMG_3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175" y="4005064"/>
            <a:ext cx="3803915" cy="2852936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ДетскийДом\Desktop\фото для\20161117_160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908720"/>
            <a:ext cx="3744415" cy="2808312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4932038" y="373701"/>
            <a:ext cx="4176464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Кабинет кулинарии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-2\Desktop\Картинки и Музыка\ФОТО здание\IMG_11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6187" y="2132857"/>
            <a:ext cx="7684245" cy="4483776"/>
          </a:xfrm>
          <a:effectLst>
            <a:softEdge rad="112500"/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95536" y="532075"/>
            <a:ext cx="8136904" cy="6194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ГБУ для детей-сирот и детей, 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оставшихся без попечения родителей 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«Альметьевский детский дом»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k-2\Desktop\Альметьевский детский дом\Компьютерный класс\компьютерный кла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79" y="112169"/>
            <a:ext cx="4325835" cy="3244823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4067944" y="462043"/>
            <a:ext cx="4405945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Компьютерный класс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pk-2\Desktop\фото выступлений\DSC_0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61" y="1843017"/>
            <a:ext cx="4185492" cy="2782401"/>
          </a:xfrm>
          <a:prstGeom prst="rect">
            <a:avLst/>
          </a:prstGeom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5109210" y="4633348"/>
            <a:ext cx="3837462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563888" y="6113615"/>
            <a:ext cx="3837462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Зимний сад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Зимний сад\зеленый са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9" y="3542308"/>
            <a:ext cx="4308905" cy="3231938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-2\Desktop\Альметьевский детский дом\Столовая\IMG_3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41678"/>
            <a:ext cx="4656003" cy="3491562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pk-2\Desktop\Альметьевский детский дом\Столовая\IMG_3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5" y="1060260"/>
            <a:ext cx="3599596" cy="2562425"/>
          </a:xfrm>
          <a:prstGeom prst="rect">
            <a:avLst/>
          </a:prstGeom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178598" y="404664"/>
            <a:ext cx="4968552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Столовая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:\IMG_3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01" y="3789040"/>
            <a:ext cx="3474390" cy="260567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k-2\Desktop\Альметьевский детский дом\Спортзал\DSC_0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5" y="578545"/>
            <a:ext cx="4072907" cy="2882579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pk-2\Desktop\фото выступлений\IMG_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1175" y="578545"/>
            <a:ext cx="3842950" cy="2882579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-257853" y="20016"/>
            <a:ext cx="4968552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Спортивный зал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589033" y="20016"/>
            <a:ext cx="4391918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Тренажерный зал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664805" y="3461124"/>
            <a:ext cx="5688632" cy="604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Актовый зал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pk-2\Desktop\фото выступлений\2014-06-17 10.27.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64519" y="4005064"/>
            <a:ext cx="3765491" cy="2825062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DSC_0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4" y="692696"/>
            <a:ext cx="4908127" cy="326330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142164" y="260648"/>
            <a:ext cx="4968552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Хоккейный корт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402838" y="2708920"/>
            <a:ext cx="4968552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Волейбольно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-баскетбольная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площадка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20160601_17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20" y="3501008"/>
            <a:ext cx="4475989" cy="3356992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09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0324" y="873273"/>
            <a:ext cx="4429156" cy="2686056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_0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321320"/>
            <a:ext cx="3949979" cy="2898857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0016.JPG"/>
          <p:cNvPicPr>
            <a:picLocks noChangeAspect="1"/>
          </p:cNvPicPr>
          <p:nvPr/>
        </p:nvPicPr>
        <p:blipFill rotWithShape="1">
          <a:blip r:embed="rId4" cstate="print"/>
          <a:srcRect b="14223"/>
          <a:stretch/>
        </p:blipFill>
        <p:spPr>
          <a:xfrm>
            <a:off x="323528" y="3933056"/>
            <a:ext cx="4322748" cy="2780928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1547664" y="252903"/>
            <a:ext cx="5688632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Кабинет Монтессори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-2\Desktop\Альметьевский детский дом\Мед. центр\P1030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560" y="620688"/>
            <a:ext cx="3976688" cy="2982913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pk-2\Desktop\Альметьевский детский дом\Мед. центр\P1030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112144"/>
            <a:ext cx="3406775" cy="454342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-9808" y="4077072"/>
            <a:ext cx="5688632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Физиотерапевтический кабинет </a:t>
            </a:r>
          </a:p>
        </p:txBody>
      </p:sp>
    </p:spTree>
    <p:extLst>
      <p:ext uri="{BB962C8B-B14F-4D97-AF65-F5344CB8AC3E}">
        <p14:creationId xmlns:p14="http://schemas.microsoft.com/office/powerpoint/2010/main" val="3005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-2\Desktop\Альметьевский детский дом\Мед. центр\P1030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89512" y="763632"/>
            <a:ext cx="3902968" cy="2927226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5148064" y="252903"/>
            <a:ext cx="3744416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Изолятор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-150448" y="5805264"/>
            <a:ext cx="4450754" cy="620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Процедурный кабинет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k-2\Desktop\фото1\Альметьевский детский дом\Мед. центр\P1030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3742078" cy="2806558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k-2\Desktop\фото1\Альметьевский детский дом\Мед. центр\P10308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3632"/>
            <a:ext cx="3902968" cy="2927226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21246" y="252903"/>
            <a:ext cx="4450754" cy="4198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Кабинет врача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9200" y="2492896"/>
            <a:ext cx="8229600" cy="24980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ru-RU" sz="6000" dirty="0" smtClean="0">
                <a:solidFill>
                  <a:srgbClr val="3366FF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277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96944" cy="5793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Орган </a:t>
            </a:r>
            <a:r>
              <a:rPr lang="ru-RU" sz="2800" dirty="0">
                <a:solidFill>
                  <a:srgbClr val="0070C0"/>
                </a:solidFill>
              </a:rPr>
              <a:t>опеки и попечительства в течение </a:t>
            </a:r>
            <a:r>
              <a:rPr lang="ru-RU" sz="2800" dirty="0" smtClean="0">
                <a:solidFill>
                  <a:srgbClr val="0070C0"/>
                </a:solidFill>
              </a:rPr>
              <a:t>3 раб. </a:t>
            </a:r>
            <a:r>
              <a:rPr lang="ru-RU" sz="2800" dirty="0">
                <a:solidFill>
                  <a:srgbClr val="0070C0"/>
                </a:solidFill>
              </a:rPr>
              <a:t>дней со дня получения сведений о ребенке, оставшемся без попечения родителей, обязан провести обследование условий жизни этого ребенка и, установив факт отсутствия попечения его </a:t>
            </a:r>
            <a:r>
              <a:rPr lang="ru-RU" sz="2800" dirty="0" smtClean="0">
                <a:solidFill>
                  <a:srgbClr val="0070C0"/>
                </a:solidFill>
              </a:rPr>
              <a:t>родителей, </a:t>
            </a:r>
            <a:r>
              <a:rPr lang="ru-RU" sz="2800" dirty="0">
                <a:solidFill>
                  <a:srgbClr val="0070C0"/>
                </a:solidFill>
              </a:rPr>
              <a:t>обеспечить защиту прав и интересов ребенка, оставшегося без попечения родителей, до решения вопроса о передаче его на воспитание в семью или в организацию для детей-сирот и детей, оставшихся без попечения </a:t>
            </a:r>
            <a:r>
              <a:rPr lang="ru-RU" sz="2800" dirty="0" smtClean="0">
                <a:solidFill>
                  <a:srgbClr val="0070C0"/>
                </a:solidFill>
              </a:rPr>
              <a:t>родителей</a:t>
            </a:r>
          </a:p>
          <a:p>
            <a:pPr marL="45720" indent="0" algn="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Приказ </a:t>
            </a:r>
            <a:r>
              <a:rPr lang="ru-RU" sz="2800" dirty="0" err="1">
                <a:solidFill>
                  <a:srgbClr val="0070C0"/>
                </a:solidFill>
              </a:rPr>
              <a:t>МОиН</a:t>
            </a:r>
            <a:r>
              <a:rPr lang="ru-RU" sz="2800" dirty="0">
                <a:solidFill>
                  <a:srgbClr val="0070C0"/>
                </a:solidFill>
              </a:rPr>
              <a:t> РФ от 17.02.2015  г. </a:t>
            </a:r>
            <a:r>
              <a:rPr lang="ru-RU" sz="2800" dirty="0" smtClean="0">
                <a:solidFill>
                  <a:srgbClr val="0070C0"/>
                </a:solidFill>
              </a:rPr>
              <a:t>№</a:t>
            </a:r>
            <a:r>
              <a:rPr lang="ru-RU" sz="2800" dirty="0">
                <a:solidFill>
                  <a:srgbClr val="0070C0"/>
                </a:solidFill>
              </a:rPr>
              <a:t>101 </a:t>
            </a:r>
          </a:p>
          <a:p>
            <a:pPr marL="4572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2708920"/>
            <a:ext cx="3807345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lvl="0"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база</a:t>
            </a:r>
          </a:p>
          <a:p>
            <a:pPr marL="45720" indent="0" algn="ctr">
              <a:buNone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717670"/>
            <a:ext cx="3879353" cy="16474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детского дома</a:t>
            </a:r>
          </a:p>
          <a:p>
            <a:pPr marL="45720" indent="0" algn="ctr">
              <a:buNone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764704"/>
            <a:ext cx="8127825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Возможности  детского дома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(что имеем?)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 flipH="1">
            <a:off x="2443225" y="2060848"/>
            <a:ext cx="14807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2060848"/>
            <a:ext cx="15121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656935" y="1556792"/>
            <a:ext cx="7632848" cy="41044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Санпропускник</a:t>
            </a:r>
          </a:p>
          <a:p>
            <a:pPr marL="45720" indent="0" algn="just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отделение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проведения первичной санитарной обработки детей, проведения медицинского осмотра.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67544" y="332656"/>
            <a:ext cx="8136904" cy="576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k-2\Desktop\фото для слайдов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3198"/>
            <a:ext cx="2880320" cy="4886475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k-2\Desktop\фото для слайдов\IMG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1" y="3789040"/>
            <a:ext cx="3882072" cy="2181846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2339752" y="476672"/>
            <a:ext cx="4518361" cy="6194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Кабинет врача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2483768" y="620688"/>
            <a:ext cx="4590369" cy="6194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Спальная комната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етскийДом\Desktop\фото для\20161117_152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888432" cy="2916324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етскийДом\Desktop\фото для\20161117_152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81" y="3429000"/>
            <a:ext cx="3936824" cy="2952618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1835696" y="404664"/>
            <a:ext cx="5454465" cy="61943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Комната для приема пищи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k-2\Desktop\фото для слайдов\IMG_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3" y="1124204"/>
            <a:ext cx="4736991" cy="246871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k-2\Desktop\фото для слайдов\IMG_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8867"/>
            <a:ext cx="3039471" cy="527658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k-2\Desktop\фото для слайдов\IMG_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4" y="3828211"/>
            <a:ext cx="4736990" cy="257724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1685355" y="620688"/>
            <a:ext cx="5832648" cy="6194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Ванная комната и санузел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етскийДом\Desktop\фото для\20161117_152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73" y="3212976"/>
            <a:ext cx="3831024" cy="331033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етскийДом\Desktop\фото для\20161117_152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320480" cy="324036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1025</TotalTime>
  <Words>419</Words>
  <Application>Microsoft Office PowerPoint</Application>
  <PresentationFormat>Экран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«О порядке устройства несовершеннолетних  в детский дом  на полное государственное обеспечение»               директор ГБУ                                                         «Альметьевский детский дом»                                                          Максутова Любовь Андреевна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 детском доме организована служба содействия семейному устройству детей и сопровождения замещающих семей.      Задачи Службы: - возврат детей в кровную семью; - устройство в приемную семью; - организация обучения в ШПР; - организация психолого-педагогического и юридического сопровождения замещающих семей.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порядке устройства несовершеннолетних  в детский дом  на полное государственное обеспечение»</dc:title>
  <dc:creator>pk-2</dc:creator>
  <cp:lastModifiedBy>Администратор</cp:lastModifiedBy>
  <cp:revision>69</cp:revision>
  <cp:lastPrinted>2016-11-15T05:02:06Z</cp:lastPrinted>
  <dcterms:created xsi:type="dcterms:W3CDTF">2016-11-14T05:51:43Z</dcterms:created>
  <dcterms:modified xsi:type="dcterms:W3CDTF">2016-11-17T16:41:04Z</dcterms:modified>
</cp:coreProperties>
</file>