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9" r:id="rId2"/>
    <p:sldMasterId id="2147483833" r:id="rId3"/>
    <p:sldMasterId id="2147483869" r:id="rId4"/>
  </p:sldMasterIdLst>
  <p:notesMasterIdLst>
    <p:notesMasterId r:id="rId12"/>
  </p:notesMasterIdLst>
  <p:handoutMasterIdLst>
    <p:handoutMasterId r:id="rId13"/>
  </p:handoutMasterIdLst>
  <p:sldIdLst>
    <p:sldId id="419" r:id="rId5"/>
    <p:sldId id="401" r:id="rId6"/>
    <p:sldId id="406" r:id="rId7"/>
    <p:sldId id="439" r:id="rId8"/>
    <p:sldId id="440" r:id="rId9"/>
    <p:sldId id="410" r:id="rId10"/>
    <p:sldId id="310" r:id="rId11"/>
  </p:sldIdLst>
  <p:sldSz cx="9144000" cy="5143500" type="screen16x9"/>
  <p:notesSz cx="9942513" cy="6761163"/>
  <p:defaultTextStyle>
    <a:defPPr>
      <a:defRPr lang="ru-RU"/>
    </a:defPPr>
    <a:lvl1pPr marL="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05" autoAdjust="0"/>
    <p:restoredTop sz="95439" autoAdjust="0"/>
  </p:normalViewPr>
  <p:slideViewPr>
    <p:cSldViewPr>
      <p:cViewPr>
        <p:scale>
          <a:sx n="100" d="100"/>
          <a:sy n="100" d="100"/>
        </p:scale>
        <p:origin x="-566" y="-18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8422" cy="338057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3" y="3"/>
            <a:ext cx="4308422" cy="338057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r">
              <a:defRPr sz="1200"/>
            </a:lvl1pPr>
          </a:lstStyle>
          <a:p>
            <a:fld id="{E6E795F7-7FD4-4310-BBDE-FD5CDBAF2439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21935"/>
            <a:ext cx="4308422" cy="338057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3" y="6421935"/>
            <a:ext cx="4308422" cy="338057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r">
              <a:defRPr sz="1200"/>
            </a:lvl1pPr>
          </a:lstStyle>
          <a:p>
            <a:fld id="{8E51E73D-39C6-411D-9004-DB71DCE5F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2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8422" cy="338057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3" y="3"/>
            <a:ext cx="4308422" cy="338057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r">
              <a:defRPr sz="1200"/>
            </a:lvl1pPr>
          </a:lstStyle>
          <a:p>
            <a:fld id="{AE86F43E-765B-4AF0-8B9A-F59D9F36490B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06413"/>
            <a:ext cx="451008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1" tIns="45860" rIns="91721" bIns="4586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3" y="3211554"/>
            <a:ext cx="7954010" cy="3042523"/>
          </a:xfrm>
          <a:prstGeom prst="rect">
            <a:avLst/>
          </a:prstGeom>
        </p:spPr>
        <p:txBody>
          <a:bodyPr vert="horz" lIns="91721" tIns="45860" rIns="91721" bIns="458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21935"/>
            <a:ext cx="4308422" cy="338057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3" y="6421935"/>
            <a:ext cx="4308422" cy="338057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r">
              <a:defRPr sz="1200"/>
            </a:lvl1pPr>
          </a:lstStyle>
          <a:p>
            <a:fld id="{A614D3D3-EB09-4DDF-BA46-990A1B3BBB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05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9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9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4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07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1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4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0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81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9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96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5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59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54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84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5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33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13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45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9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682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05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66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29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78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43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14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3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54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8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7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8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40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61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84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9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2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9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33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68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5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0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4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5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7DEB920-94F9-47DF-91DF-8A41988746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8A9E4C8-3359-4222-88EC-37FA4F76CE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750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5496" y="1620001"/>
            <a:ext cx="8967152" cy="1815845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49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Организация общественного наблюдения на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государственной итоговой аттестации </a:t>
            </a:r>
          </a:p>
          <a:p>
            <a:pPr algn="ctr" defTabSz="685749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образовательным программам среднего общего образования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 основного общего образования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66414" y="4744639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99039" y="3565395"/>
            <a:ext cx="4830811" cy="1094587"/>
          </a:xfrm>
          <a:prstGeom prst="rect">
            <a:avLst/>
          </a:prstGeom>
          <a:ln>
            <a:noFill/>
          </a:ln>
          <a:effectLst/>
        </p:spPr>
        <p:txBody>
          <a:bodyPr lIns="91404" tIns="45702" rIns="91404" bIns="4570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Мухаметов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Ильдар Ринатович, </a:t>
            </a:r>
            <a:endParaRPr lang="ru-RU" sz="19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 министра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</a:t>
            </a:r>
            <a:endParaRPr lang="ru-RU" sz="1900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Республики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19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56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60648" y="435692"/>
            <a:ext cx="432048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870818" y="51470"/>
            <a:ext cx="4300442" cy="1296144"/>
          </a:xfrm>
          <a:prstGeom prst="rect">
            <a:avLst/>
          </a:prstGeom>
        </p:spPr>
        <p:txBody>
          <a:bodyPr vert="horz" lIns="51434" tIns="25717" rIns="51434" bIns="25717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123478"/>
            <a:ext cx="7848872" cy="504056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063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+mn-cs"/>
              </a:rPr>
              <a:t>Общественное наблюдение ГИА-2016 в РТ</a:t>
            </a: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14067"/>
              </p:ext>
            </p:extLst>
          </p:nvPr>
        </p:nvGraphicFramePr>
        <p:xfrm>
          <a:off x="655392" y="627534"/>
          <a:ext cx="8309096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442"/>
                <a:gridCol w="1556089"/>
                <a:gridCol w="1421291"/>
                <a:gridCol w="2077274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Категория общественных наблюдателей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ППЭ ЕГЭ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ППЭ ОГЭ, ГВЭ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Конфликтная комиссия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Представители родительских комитетов, общественности по представлению муниципальных органов управления образованием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800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1192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Студенты вузов Саратовской области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Студенты КФУ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Студенты педагогических колледжей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216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Студенты,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федеральные эксперты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344" y="4168700"/>
            <a:ext cx="888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Аккредитованы 2270 общественных наблюдателей,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81% </a:t>
            </a:r>
            <a:r>
              <a:rPr lang="ru-RU" b="1" dirty="0">
                <a:solidFill>
                  <a:srgbClr val="C00000"/>
                </a:solidFill>
              </a:rPr>
              <a:t>обработанных форм ППЭ-18-МАШ, заполненных явившимися в ППЭ общественными наблюдателями, </a:t>
            </a:r>
          </a:p>
        </p:txBody>
      </p:sp>
    </p:spTree>
    <p:extLst>
      <p:ext uri="{BB962C8B-B14F-4D97-AF65-F5344CB8AC3E}">
        <p14:creationId xmlns:p14="http://schemas.microsoft.com/office/powerpoint/2010/main" val="2399783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6974904" y="479823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344" y="219596"/>
            <a:ext cx="720090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Задачи общественного наблюдения ГИА-2017</a:t>
            </a:r>
            <a:endParaRPr lang="ru-RU" sz="2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0990" y="1059582"/>
            <a:ext cx="7776864" cy="85245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ctr"/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Развитие региональной системы общественного наблюдения</a:t>
            </a:r>
            <a:endParaRPr lang="ru-RU" sz="17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418" y="2139703"/>
            <a:ext cx="7695644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ctr"/>
            <a:r>
              <a:rPr lang="ru-RU" sz="1700" b="1" dirty="0">
                <a:solidFill>
                  <a:srgbClr val="2E3192"/>
                </a:solidFill>
                <a:latin typeface="Cambria" panose="02040503050406030204" pitchFamily="18" charset="0"/>
              </a:rPr>
              <a:t>Взаимодействие </a:t>
            </a:r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вузов и </a:t>
            </a:r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МОиН РТ </a:t>
            </a:r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</a:t>
            </a:r>
            <a:r>
              <a:rPr lang="ru-RU" sz="1700" b="1" dirty="0">
                <a:solidFill>
                  <a:srgbClr val="2E3192"/>
                </a:solidFill>
                <a:latin typeface="Cambria" panose="02040503050406030204" pitchFamily="18" charset="0"/>
              </a:rPr>
              <a:t>части </a:t>
            </a:r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привлечения студентов </a:t>
            </a:r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вузов </a:t>
            </a:r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к общественному наблюдению </a:t>
            </a:r>
          </a:p>
          <a:p>
            <a:pPr algn="ctr" fontAlgn="ctr"/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 зачета им производственной  практики</a:t>
            </a:r>
            <a:endParaRPr lang="ru-RU" sz="17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445" y="3507859"/>
            <a:ext cx="7695644" cy="114192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ctr"/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Создание и оптимизация работы региональных ситуационных информационных </a:t>
            </a:r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центров (</a:t>
            </a:r>
            <a:r>
              <a:rPr lang="ru-RU" sz="1700" b="1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Рособрнадзор</a:t>
            </a:r>
            <a:r>
              <a:rPr lang="ru-RU" sz="17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</a:t>
            </a:r>
            <a:endParaRPr lang="ru-RU" sz="17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8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6974904" y="479823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20440"/>
            <a:ext cx="777686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Основной период ГИА-2017</a:t>
            </a:r>
            <a:endParaRPr lang="ru-RU" sz="2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23241"/>
              </p:ext>
            </p:extLst>
          </p:nvPr>
        </p:nvGraphicFramePr>
        <p:xfrm>
          <a:off x="827584" y="1251861"/>
          <a:ext cx="7704856" cy="1679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/>
                <a:gridCol w="4536504"/>
              </a:tblGrid>
              <a:tr h="749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ВИД ГИА</a:t>
                      </a:r>
                      <a:endParaRPr lang="ru-RU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СРОКИ</a:t>
                      </a:r>
                    </a:p>
                  </a:txBody>
                  <a:tcPr marT="60960" marB="60960" anchor="ctr">
                    <a:solidFill>
                      <a:srgbClr val="0070C0"/>
                    </a:solidFill>
                  </a:tcPr>
                </a:tc>
              </a:tr>
              <a:tr h="46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ЕГЭ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29 мая по 19 июня 2017г.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6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ОГЭ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26 мая по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8 июня 2017г.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3683808"/>
            <a:ext cx="76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Работа конфликтной комиссии,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резервные дни – до 1 июля 2017г.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90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-31646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6974904" y="479823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9594"/>
            <a:ext cx="8064896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Планируемый прирост численности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общественных наблюдателей в 2017 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53995"/>
              </p:ext>
            </p:extLst>
          </p:nvPr>
        </p:nvGraphicFramePr>
        <p:xfrm>
          <a:off x="683568" y="987574"/>
          <a:ext cx="7920880" cy="3059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5549"/>
                <a:gridCol w="1710875"/>
                <a:gridCol w="4104456"/>
              </a:tblGrid>
              <a:tr h="33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ППЭ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Потребность в общественных наблюдателях из числа студентов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rgbClr val="0070C0"/>
                    </a:solidFill>
                  </a:tcPr>
                </a:tc>
              </a:tr>
              <a:tr h="46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ЕГЭ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6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ОГЭ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6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РЦОИ, ППЗ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6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КК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6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СИЦ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 (дистанционно)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08391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Уменьшение числа общественных наблюдателей, направленных </a:t>
            </a:r>
            <a:r>
              <a:rPr lang="ru-RU" dirty="0">
                <a:solidFill>
                  <a:srgbClr val="C00000"/>
                </a:solidFill>
              </a:rPr>
              <a:t>по представлению муниципальных органов управления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433661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" y="1489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870818" y="51470"/>
            <a:ext cx="4300442" cy="1296144"/>
          </a:xfrm>
          <a:prstGeom prst="rect">
            <a:avLst/>
          </a:prstGeom>
        </p:spPr>
        <p:txBody>
          <a:bodyPr vert="horz" lIns="51434" tIns="25717" rIns="51434" bIns="25717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30" y="6366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Взаимодействие с вузами в рамках прохождения и зачета практики</a:t>
            </a:r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395307"/>
              </p:ext>
            </p:extLst>
          </p:nvPr>
        </p:nvGraphicFramePr>
        <p:xfrm>
          <a:off x="35497" y="884674"/>
          <a:ext cx="9073007" cy="384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6615"/>
                <a:gridCol w="2241568"/>
                <a:gridCol w="2134824"/>
              </a:tblGrid>
              <a:tr h="537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Исполнители</a:t>
                      </a:r>
                      <a:endParaRPr lang="ru-RU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rgbClr val="0070C0"/>
                    </a:solidFill>
                  </a:tcPr>
                </a:tc>
              </a:tr>
              <a:tr h="49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Информирование студентов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1 января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Вуз, МОиН РТ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9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 студентов (во внеурочное время)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ноябрь-март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Вуз, ИРО РТ, РСМ,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Рособрнадзор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9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Формирование списка студентов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Вуз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9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Назначение кураторов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ноябрь-март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Вуз, МОиН РТ, РСМ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9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Заключение соглашения между вузом и МОиН РТ о предоставлении площадки для пед. практики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Вуз, МОиН РТ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  <a:tr h="49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Аккредитация общественных наблюдателей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МОиН РТ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60960" marB="6096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818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49"/>
            <a:ext cx="917575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800"/>
            <a:ext cx="9144000" cy="830997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300</Words>
  <Application>Microsoft Office PowerPoint</Application>
  <PresentationFormat>Экран (16:9)</PresentationFormat>
  <Paragraphs>85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Тема Office</vt:lpstr>
      <vt:lpstr>1_Тема Office</vt:lpstr>
      <vt:lpstr>5_Тема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Салахова</cp:lastModifiedBy>
  <cp:revision>504</cp:revision>
  <cp:lastPrinted>2016-11-09T18:34:17Z</cp:lastPrinted>
  <dcterms:created xsi:type="dcterms:W3CDTF">2015-01-19T04:26:58Z</dcterms:created>
  <dcterms:modified xsi:type="dcterms:W3CDTF">2016-11-09T18:34:53Z</dcterms:modified>
</cp:coreProperties>
</file>