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523" r:id="rId2"/>
    <p:sldId id="549" r:id="rId3"/>
    <p:sldId id="537" r:id="rId4"/>
    <p:sldId id="548" r:id="rId5"/>
    <p:sldId id="552" r:id="rId6"/>
    <p:sldId id="538" r:id="rId7"/>
    <p:sldId id="550" r:id="rId8"/>
    <p:sldId id="553" r:id="rId9"/>
    <p:sldId id="554" r:id="rId10"/>
    <p:sldId id="556" r:id="rId11"/>
    <p:sldId id="542" r:id="rId12"/>
    <p:sldId id="530" r:id="rId13"/>
    <p:sldId id="534" r:id="rId14"/>
    <p:sldId id="535" r:id="rId15"/>
    <p:sldId id="551" r:id="rId16"/>
    <p:sldId id="545" r:id="rId17"/>
    <p:sldId id="544" r:id="rId18"/>
    <p:sldId id="54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9FD"/>
    <a:srgbClr val="C5E9BD"/>
    <a:srgbClr val="339933"/>
    <a:srgbClr val="CDF5B1"/>
    <a:srgbClr val="D8F39B"/>
    <a:srgbClr val="608DC4"/>
    <a:srgbClr val="81E4FF"/>
    <a:srgbClr val="A3BDDD"/>
    <a:srgbClr val="82A5D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7545" autoAdjust="0"/>
  </p:normalViewPr>
  <p:slideViewPr>
    <p:cSldViewPr>
      <p:cViewPr>
        <p:scale>
          <a:sx n="60" d="100"/>
          <a:sy n="60" d="100"/>
        </p:scale>
        <p:origin x="-1472" y="-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fina\Documents\&#1057;&#1069;&#1056;\&#1082;&#1086;&#1085;&#1092;&#1077;&#1088;&#1077;&#1085;&#1094;&#1080;&#1080;,%20&#1082;&#1086;&#1083;&#1083;&#1077;&#1075;&#1080;&#1080;,%20&#1072;&#1074;&#1075;&#1091;&#1089;&#1090;&#1086;&#1074;&#1089;&#1082;&#1080;&#1077;\&#1072;&#1074;&#1075;&#1091;&#1089;&#1090;%202014\&#1076;&#1086;&#1082;&#1083;&#1072;&#1076;\&#1076;&#1086;&#1082;&#1083;&#1072;&#1076;%20&#1089;&#1077;&#1082;&#1094;&#1080;&#1103;\&#1050;&#1086;&#1087;&#1080;&#1103;%20&#1088;&#1077;&#1081;&#1090;&#1080;&#1085;&#1075;%2026.0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'рейтинг преступность'!$J$36:$O$36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'рейтинг преступность'!$J$37:$O$37</c:f>
              <c:numCache>
                <c:formatCode>General</c:formatCode>
                <c:ptCount val="6"/>
                <c:pt idx="0">
                  <c:v>20</c:v>
                </c:pt>
                <c:pt idx="1">
                  <c:v>24</c:v>
                </c:pt>
                <c:pt idx="2">
                  <c:v>27</c:v>
                </c:pt>
                <c:pt idx="3">
                  <c:v>20</c:v>
                </c:pt>
                <c:pt idx="4">
                  <c:v>17</c:v>
                </c:pt>
                <c:pt idx="5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12160"/>
        <c:axId val="72013696"/>
      </c:barChart>
      <c:catAx>
        <c:axId val="720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2013696"/>
        <c:crosses val="autoZero"/>
        <c:auto val="1"/>
        <c:lblAlgn val="ctr"/>
        <c:lblOffset val="100"/>
        <c:noMultiLvlLbl val="0"/>
      </c:catAx>
      <c:valAx>
        <c:axId val="7201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strike="noStrik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2012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990033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0977959953631673E-3"/>
                  <c:y val="0.22477868245940147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депрессия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90609600547301E-2"/>
                  <c:y val="3.6478424591628346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ru-RU" sz="2000" dirty="0" smtClean="0"/>
                      <a:t>12</a:t>
                    </a:r>
                    <a:r>
                      <a:rPr lang="en-US" sz="2000" dirty="0" smtClean="0"/>
                      <a:t>%</a:t>
                    </a:r>
                    <a:r>
                      <a:rPr lang="ru-RU" sz="2000" dirty="0" smtClean="0"/>
                      <a:t>  - алкогольные опьянения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27474199287945E-2"/>
                  <c:y val="0.12875491911887038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- аффект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213713910761158E-2"/>
                  <c:y val="-9.9341332333458321E-2"/>
                </c:manualLayout>
              </c:layout>
              <c:tx>
                <c:rich>
                  <a:bodyPr/>
                  <a:lstStyle/>
                  <a:p>
                    <a:pPr>
                      <a:defRPr sz="2800" b="1" i="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/>
                      <a:t>20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 - ?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Депрессия</c:v>
                </c:pt>
                <c:pt idx="1">
                  <c:v>Алкогольное опьянение</c:v>
                </c:pt>
                <c:pt idx="2">
                  <c:v>Аффект</c:v>
                </c:pt>
                <c:pt idx="3">
                  <c:v>Не установленны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0.06</c:v>
                </c:pt>
                <c:pt idx="2">
                  <c:v>0.33</c:v>
                </c:pt>
                <c:pt idx="3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Депрессия</c:v>
                </c:pt>
                <c:pt idx="1">
                  <c:v>Алкогольное опьянение</c:v>
                </c:pt>
                <c:pt idx="2">
                  <c:v>Аффект</c:v>
                </c:pt>
                <c:pt idx="3">
                  <c:v>Не установленны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Депрессия</c:v>
                </c:pt>
                <c:pt idx="1">
                  <c:v>Алкогольное опьянение</c:v>
                </c:pt>
                <c:pt idx="2">
                  <c:v>Аффект</c:v>
                </c:pt>
                <c:pt idx="3">
                  <c:v>Не установленны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703988582459115E-2"/>
          <c:y val="2.9192992428002287E-2"/>
          <c:w val="0.95554694382772665"/>
          <c:h val="0.864911673957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семей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</c:v>
                </c:pt>
                <c:pt idx="1">
                  <c:v>55</c:v>
                </c:pt>
                <c:pt idx="2">
                  <c:v>40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них детей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203</c:v>
                </c:pt>
                <c:pt idx="1">
                  <c:v>96</c:v>
                </c:pt>
                <c:pt idx="2">
                  <c:v>77</c:v>
                </c:pt>
                <c:pt idx="3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4672"/>
        <c:axId val="21006208"/>
      </c:barChart>
      <c:catAx>
        <c:axId val="210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defRPr>
            </a:pPr>
            <a:endParaRPr lang="ru-RU"/>
          </a:p>
        </c:txPr>
        <c:crossAx val="21006208"/>
        <c:crosses val="autoZero"/>
        <c:auto val="1"/>
        <c:lblAlgn val="ctr"/>
        <c:lblOffset val="100"/>
        <c:noMultiLvlLbl val="0"/>
      </c:catAx>
      <c:valAx>
        <c:axId val="21006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004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575977918690203"/>
          <c:y val="7.028176357437578E-2"/>
          <c:w val="0.46375736673397683"/>
          <c:h val="0.15880444561002802"/>
        </c:manualLayout>
      </c:layout>
      <c:overlay val="0"/>
      <c:txPr>
        <a:bodyPr/>
        <a:lstStyle/>
        <a:p>
          <a:pPr>
            <a:defRPr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4D1B-3CFF-4482-99F8-9709C2C38EAF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697B-FF42-4E88-9FBF-A835C2443E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3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6808-348A-47D3-828E-DED7220E1162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0147-705E-4FA6-A998-E8FDB292E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46FAE-3789-4F95-B8F8-36734B0185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5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4388"/>
            <a:ext cx="5340350" cy="4006850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 eaLnBrk="1"/>
            <a:endParaRPr lang="ru-RU" altLang="ru-RU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3012" name="Номер слайда 3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3C1B04-7D9C-44DD-910C-B174DC3FD69B}" type="slidenum">
              <a:rPr lang="ru-RU" altLang="ru-RU" sz="14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Tahoma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400">
              <a:solidFill>
                <a:srgbClr val="000000"/>
              </a:solidFill>
              <a:latin typeface="Tahoma" pitchFamily="34" charset="0"/>
              <a:ea typeface="Lucida Sans Unicode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2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9ECC-ACCB-48E2-9D8C-82F03D571CEB}" type="datetime1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4233-C199-48AF-8EAF-E1A767168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2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o-parallel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hyperlink" Target="mailto:help_parallel@mail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19" y="-38289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3175" y="251670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</a:rPr>
              <a:t>Организация работы в общеобразовательной организации по профилактике деструктивного 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</a:rPr>
              <a:t>и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</a:rPr>
              <a:t>асоциального поведения обучающихся</a:t>
            </a:r>
            <a:endParaRPr lang="ru-RU" altLang="ru-RU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36556" y="3717032"/>
            <a:ext cx="4407369" cy="22322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File:Coat of Arms of Tatarsta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611" y="332656"/>
            <a:ext cx="1690794" cy="1628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2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9"/>
            <a:ext cx="8363272" cy="92211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Основные мероприятия в сфере профилактики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12776"/>
            <a:ext cx="8589640" cy="4525963"/>
          </a:xfrm>
        </p:spPr>
        <p:txBody>
          <a:bodyPr>
            <a:normAutofit fontScale="55000" lnSpcReduction="20000"/>
          </a:bodyPr>
          <a:lstStyle/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1. Повышение квалификации педагогов по вопросам профилактики возникновения суицидального поведения школьников.</a:t>
            </a:r>
            <a:endParaRPr lang="ru-RU" sz="28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2. Проведение анкетирования с целью выявления склонных к суициду подростков и организация оказания им квалифицированной помощи.</a:t>
            </a:r>
            <a:endParaRPr lang="ru-RU" sz="28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3. Разработка и издание методических рекомендаций в помощь специалистам и родителям по вопросам профилактики возникновения суицидального поведения школьников.</a:t>
            </a:r>
            <a:endParaRPr lang="ru-RU" sz="28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4. Популяризация действующих в республике служб экстренной психологической помощи среди учащихся общеобразовательных учреждений.</a:t>
            </a:r>
            <a:endParaRPr lang="ru-RU" sz="28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endParaRPr lang="ru-RU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spcAft>
                <a:spcPts val="0"/>
              </a:spcAft>
              <a:buNone/>
              <a:tabLst>
                <a:tab pos="471170" algn="l"/>
              </a:tabLst>
            </a:pPr>
            <a:r>
              <a:rPr lang="ru-RU" b="1" dirty="0">
                <a:latin typeface="Arial" pitchFamily="34" charset="0"/>
                <a:ea typeface="Times New Roman"/>
                <a:cs typeface="Arial" pitchFamily="34" charset="0"/>
              </a:rPr>
              <a:t>5. Организация педагогического сопровождения семейного воспитания.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235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" y="-221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3935" y="43292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9104" y="485511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образовательное учреждение для детей, нуждающихся в оказании психолого-педагогической и медико-социальной помощи, «Центр психолого-педагогической реабилитации и коррекции «Росток»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Казань, ул. Ак. Королева, д.4 б, станция метро «Северный вокзал» тел. 8(843)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563-35-16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центр психолого-медико-социального сопровождения «Ресурс» Московского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             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Казани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г.Казань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ул.Фурманова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д.5а, тел.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8(843) 520-79-55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91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1824" y="405739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Детский телефон доверия</a:t>
            </a: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42864" y="11613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3655" y="2276872"/>
            <a:ext cx="47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 </a:t>
            </a:r>
          </a:p>
        </p:txBody>
      </p:sp>
      <p:pic>
        <p:nvPicPr>
          <p:cNvPr id="1026" name="Picture 2" descr="http://www.ya-roditel.ru/upload/files/telefon_dover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12" y="139449"/>
            <a:ext cx="6541998" cy="60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6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Программа для родителей</a:t>
            </a: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«Путь к успеху</a:t>
            </a: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alt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2544096" y="980728"/>
            <a:ext cx="6588663" cy="5040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: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повысить психолого-педагогическую грамотность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родителей</a:t>
            </a:r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- привлечь родителей к профилактической работе со своими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детьми</a:t>
            </a:r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программы: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организовать в школе систему работы с родителями путем внедрения тематики родительских собраний с 1-го по 11-й класс по программе «Путь к успеху»;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- улучшить взаимоотношения классных руководителей с родителями своего класса;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- выделить группу риска учащихся педагогами-психологами для работы с их родителями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в сфере деструктивного поведения</a:t>
            </a:r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endParaRPr lang="ru-RU" altLang="ru-RU" sz="2400" dirty="0" smtClean="0"/>
          </a:p>
        </p:txBody>
      </p:sp>
      <p:pic>
        <p:nvPicPr>
          <p:cNvPr id="9222" name="Picture 9" descr="C:\Documents and Settings\Barby\Рабочий стол\ПУТЬ К УСПЕХУ\100_14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" y="95724"/>
            <a:ext cx="2319139" cy="30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8" descr="C:\Documents and Settings\Barby\Рабочий стол\ПУТЬ К УСПЕХУ\100_14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258"/>
            <a:ext cx="2303817" cy="337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698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37978" y="161592"/>
            <a:ext cx="6084168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Чему учит родителей программа</a:t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«Путь к успеху»?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329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ru-RU" sz="2400" smtClean="0">
                <a:cs typeface="Times New Roman" pitchFamily="18" charset="0"/>
              </a:rPr>
              <a:t>	</a:t>
            </a:r>
            <a:endParaRPr lang="ru-RU" altLang="ru-RU" sz="2400" smtClean="0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483768" y="1190625"/>
            <a:ext cx="6660232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- Мыслить критически по отношению к рискам деструктивного поведения ребенка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 Понимать индивидуальные особенности ребенка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 Анализировать поступки и поведение ребенка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 Прогнозировать поведение ребенка в зависимости от влияния среды и личностных ресурсов ребенка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Arial" pitchFamily="34" charset="0"/>
              </a:rPr>
              <a:t>Корректировать свое поведение  в зависимости от сложившихся взаимоотношений и ситуаций в семье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4" name="Picture 8" descr="100_14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16632"/>
            <a:ext cx="2285777" cy="33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3"/>
          <a:stretch/>
        </p:blipFill>
        <p:spPr bwMode="auto">
          <a:xfrm>
            <a:off x="17529" y="3442736"/>
            <a:ext cx="2299609" cy="321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3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315416"/>
            <a:ext cx="14127782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907704" y="2996952"/>
            <a:ext cx="6768752" cy="208823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692696"/>
            <a:ext cx="6768751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Сайт МОиН РТ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Образование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Воспитание и доп. образование детей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Профилактика </a:t>
            </a:r>
            <a:r>
              <a:rPr lang="ru-RU" sz="2000" b="1" dirty="0"/>
              <a:t>употребления табака, алкоголя и </a:t>
            </a:r>
            <a:r>
              <a:rPr lang="ru-RU" sz="2000" b="1" dirty="0" err="1"/>
              <a:t>психоактивных</a:t>
            </a:r>
            <a:r>
              <a:rPr lang="ru-RU" sz="2000" b="1" dirty="0"/>
              <a:t> </a:t>
            </a:r>
            <a:r>
              <a:rPr lang="ru-RU" sz="2000" b="1" dirty="0" smtClean="0"/>
              <a:t>веществ в </a:t>
            </a:r>
            <a:r>
              <a:rPr lang="ru-RU" sz="2000" b="1" dirty="0"/>
              <a:t>образовательной </a:t>
            </a:r>
            <a:r>
              <a:rPr lang="ru-RU" sz="2000" b="1" dirty="0" smtClean="0"/>
              <a:t>среде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98847" y="354892"/>
            <a:ext cx="7008344" cy="1071563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Информационно-просветительский проект </a:t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«Родительский дом, начало начал..»</a:t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alt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329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ru-RU" sz="2400" dirty="0" smtClean="0">
                <a:cs typeface="Times New Roman" pitchFamily="18" charset="0"/>
              </a:rPr>
              <a:t>	</a:t>
            </a:r>
            <a:endParaRPr lang="ru-RU" altLang="ru-RU" sz="2400" dirty="0" smtClean="0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125960" y="1143702"/>
            <a:ext cx="756084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психологов Республики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«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alt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://www.nko-parallel.ru/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Образовательно-практическая онлайн конференция для родителей: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«Мой ребенок меня не слышит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«10 шагов навстречу друг другу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семья. Взрослые и дети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Мальчик не девочка. Девочка не мальчик.   Гендерный подход к воспитанию»</a:t>
            </a: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Когда у родителей плохое настроение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Мой одаренный ребенок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Бесплатная консультация: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help_parallel@mail.ru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" y="188640"/>
            <a:ext cx="885324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4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" y="-22274"/>
            <a:ext cx="1401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232527" y="213943"/>
            <a:ext cx="6408738" cy="1096962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Антинаркотический проект</a:t>
            </a:r>
            <a:b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«Самостоятельные дети»</a:t>
            </a:r>
          </a:p>
        </p:txBody>
      </p:sp>
      <p:sp>
        <p:nvSpPr>
          <p:cNvPr id="11267" name="Номер слайда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AB27D6-5B26-4623-816F-2ECB0494A80F}" type="slidenum">
              <a:rPr lang="en-US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9230"/>
            <a:ext cx="1494698" cy="144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993040" y="1202825"/>
            <a:ext cx="7755424" cy="483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>
              <a:spcBef>
                <a:spcPts val="50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</a:t>
            </a:r>
          </a:p>
          <a:p>
            <a:pPr eaLnBrk="1">
              <a:spcBef>
                <a:spcPts val="50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или задержание возраста первой пробы табака, алкоголя и </a:t>
            </a:r>
            <a:r>
              <a:rPr lang="ru-RU" altLang="ru-RU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 детьми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подростками</a:t>
            </a:r>
          </a:p>
          <a:p>
            <a:pPr eaLnBrk="1">
              <a:spcBef>
                <a:spcPts val="500"/>
              </a:spcBef>
              <a:buFontTx/>
              <a:buNone/>
            </a:pPr>
            <a:r>
              <a:rPr lang="ru-RU" sz="18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>
              <a:buFont typeface="Arial" charset="0"/>
              <a:buChar char="•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дети, подростки (до 18 лет)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родители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педагоги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администрация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образования</a:t>
            </a:r>
          </a:p>
          <a:p>
            <a:pPr eaLnBrk="1">
              <a:spcBef>
                <a:spcPts val="500"/>
              </a:spcBef>
              <a:buNone/>
              <a:defRPr/>
            </a:pPr>
            <a:r>
              <a:rPr lang="ru-RU" altLang="ru-RU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Долгосрочные результаты проекта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снижение числа подростков,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допускающих первую пробу табака, алкоголя,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веществ</a:t>
            </a:r>
          </a:p>
          <a:p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распространение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закрепление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имиджа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уважаемого и успешного человека, жизненной ценностью которого является бережное отношение к своему здоровью и ответственность за свои поступки</a:t>
            </a:r>
          </a:p>
          <a:p>
            <a:pPr eaLnBrk="1">
              <a:spcBef>
                <a:spcPts val="50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2" y="332656"/>
            <a:ext cx="803451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0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329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ru-RU" sz="2400" dirty="0" smtClean="0">
                <a:cs typeface="Times New Roman" pitchFamily="18" charset="0"/>
              </a:rPr>
              <a:t>	</a:t>
            </a:r>
            <a:endParaRPr lang="ru-RU" altLang="ru-RU" sz="2400" dirty="0" smtClean="0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1475656" y="1048176"/>
            <a:ext cx="666023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Clr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algn="ctr" eaLnBrk="1" hangingPunct="1">
              <a:buClrTx/>
              <a:buNone/>
            </a:pP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Воспитание</a:t>
            </a:r>
            <a:r>
              <a:rPr lang="ru-RU" alt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дополнительное образование </a:t>
            </a: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pPr algn="ctr" eaLnBrk="1" hangingPunct="1"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Профилактика суицидального поведения детей и подростков</a:t>
            </a:r>
          </a:p>
          <a:p>
            <a:pPr algn="ctr" eaLnBrk="1" hangingPunct="1">
              <a:buClrTx/>
              <a:buNone/>
            </a:pPr>
            <a:r>
              <a:rPr lang="ru-RU" alt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</a:p>
          <a:p>
            <a:pPr algn="ctr" eaLnBrk="1" hangingPunct="1"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Профилактика употребления табака, алкоголя и </a:t>
            </a:r>
            <a:r>
              <a:rPr lang="ru-RU" alt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психоактивных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веществ в образовательной среде»</a:t>
            </a:r>
          </a:p>
          <a:p>
            <a:pPr algn="ctr" eaLnBrk="1" hangingPunct="1">
              <a:buClrTx/>
              <a:buNone/>
            </a:pP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" y="188640"/>
            <a:ext cx="885324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62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675" y="6405563"/>
            <a:ext cx="8370888" cy="384175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913" y="609600"/>
            <a:ext cx="7848600" cy="7064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Заголовок 2"/>
          <p:cNvSpPr>
            <a:spLocks noGrp="1"/>
          </p:cNvSpPr>
          <p:nvPr>
            <p:ph type="title"/>
          </p:nvPr>
        </p:nvSpPr>
        <p:spPr>
          <a:xfrm>
            <a:off x="1691680" y="173038"/>
            <a:ext cx="7206258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суицидов среди несовершеннолетних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061704"/>
              </p:ext>
            </p:extLst>
          </p:nvPr>
        </p:nvGraphicFramePr>
        <p:xfrm>
          <a:off x="250825" y="1484313"/>
          <a:ext cx="882173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4" y="154178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58382B59-D63A-4520-AD9F-80B4C9576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91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5604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53" y="26764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66835" y="62238"/>
            <a:ext cx="7848872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Территориальный показатель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1604798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85625"/>
              </p:ext>
            </p:extLst>
          </p:nvPr>
        </p:nvGraphicFramePr>
        <p:xfrm>
          <a:off x="1651226" y="756869"/>
          <a:ext cx="6593182" cy="566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672"/>
                <a:gridCol w="2244510"/>
              </a:tblGrid>
              <a:tr h="549642"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Муниципальный район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2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Казань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768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03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Набережные Челны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06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Бугульминский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Пестречинский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Тукаевский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Бавлинский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Новошешминский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Нижнекамский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Алексеевский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Дрожжаное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88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229600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</a:t>
            </a: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г. Казань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49573"/>
              </p:ext>
            </p:extLst>
          </p:nvPr>
        </p:nvGraphicFramePr>
        <p:xfrm>
          <a:off x="1054338" y="1268760"/>
          <a:ext cx="7632462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3726"/>
                <a:gridCol w="353873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завершенных суицидов среди обучающихся общеобразовательных организаций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Вахитовский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Приволжский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Кировский, Московский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Ново-Савиновский, Авиастроительный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91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675" y="6405563"/>
            <a:ext cx="8370888" cy="384175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913" y="609600"/>
            <a:ext cx="7848600" cy="7064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3" name="Заголовок 2"/>
          <p:cNvSpPr>
            <a:spLocks noGrp="1"/>
          </p:cNvSpPr>
          <p:nvPr>
            <p:ph type="title"/>
          </p:nvPr>
        </p:nvSpPr>
        <p:spPr>
          <a:xfrm>
            <a:off x="1691680" y="173038"/>
            <a:ext cx="7206258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Анализ обстоятельств суицидов</a:t>
            </a: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4" y="154178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58382B59-D63A-4520-AD9F-80B4C9576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24376"/>
              </p:ext>
            </p:extLst>
          </p:nvPr>
        </p:nvGraphicFramePr>
        <p:xfrm>
          <a:off x="264318" y="1628800"/>
          <a:ext cx="861536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7287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1197" y="139450"/>
            <a:ext cx="7848872" cy="1084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Вероятный </a:t>
            </a:r>
            <a:r>
              <a:rPr lang="ru-RU" sz="24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мотив (причина) суицида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9592" y="1604798"/>
            <a:ext cx="7992888" cy="45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341613"/>
              </p:ext>
            </p:extLst>
          </p:nvPr>
        </p:nvGraphicFramePr>
        <p:xfrm>
          <a:off x="179512" y="1224185"/>
          <a:ext cx="7295987" cy="498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175307"/>
              </a:tblGrid>
              <a:tr h="773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Вероятный мотив (причина)</a:t>
                      </a:r>
                    </a:p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Кол-во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9511">
                <a:tc>
                  <a:txBody>
                    <a:bodyPr/>
                    <a:lstStyle/>
                    <a:p>
                      <a:pPr marL="0" indent="0" algn="just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Недостаток внимания со стороны родителей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95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Конфликт в семье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Конфликт в отношениях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с противоположным полом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96672">
                <a:tc>
                  <a:txBody>
                    <a:bodyPr/>
                    <a:lstStyle/>
                    <a:p>
                      <a:pPr marL="0" indent="0" algn="just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Органическое расстройство личности с легкой интеллектуальной недостаточностью</a:t>
                      </a:r>
                      <a:r>
                        <a:rPr lang="ru-RU" sz="2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(психиатрия)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22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Причина неизвестна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gradFill flip="none" rotWithShape="1">
                      <a:gsLst>
                        <a:gs pos="0">
                          <a:srgbClr val="55C9FD">
                            <a:tint val="66000"/>
                            <a:satMod val="160000"/>
                          </a:srgbClr>
                        </a:gs>
                        <a:gs pos="50000">
                          <a:srgbClr val="55C9FD">
                            <a:tint val="44500"/>
                            <a:satMod val="160000"/>
                          </a:srgbClr>
                        </a:gs>
                        <a:gs pos="100000">
                          <a:srgbClr val="55C9FD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7649877" y="2060849"/>
            <a:ext cx="576064" cy="1568208"/>
          </a:xfrm>
          <a:prstGeom prst="rightBrac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8225941" y="2552565"/>
            <a:ext cx="139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65%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84365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6457" cy="68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927" y="274638"/>
            <a:ext cx="7540545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несовершеннолетних,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состоящих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межведомственном учете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по причине жестокого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обращения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rial" panose="020B0604020202020204" pitchFamily="34" charset="0"/>
              </a:rPr>
              <a:t>и насилия по отношению к ним родителей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218147"/>
              </p:ext>
            </p:extLst>
          </p:nvPr>
        </p:nvGraphicFramePr>
        <p:xfrm>
          <a:off x="323528" y="1297905"/>
          <a:ext cx="8651304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381750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4" y="154178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58382B59-D63A-4520-AD9F-80B4C9576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01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13" y="-32154"/>
            <a:ext cx="1403648" cy="6858000"/>
          </a:xfrm>
          <a:prstGeom prst="rect">
            <a:avLst/>
          </a:prstGeom>
        </p:spPr>
      </p:pic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5472" y="82626"/>
            <a:ext cx="8229600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/>
              <a:t>Стрессоры  - негативные раздражители, способствующие суицидальным проявлениям</a:t>
            </a: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298" y="1048176"/>
            <a:ext cx="84969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Серьезные проблемы в семье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Отвержение сверстниками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Смерть любимого или значимого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Разрыв отношений с любимым человеком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Межличностные конфликты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Проблемы с дисциплиной или законом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Разочарование успехами в школе или неудачи в обучении и так далее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990033"/>
                </a:solidFill>
              </a:rPr>
              <a:t>Давление, оказываемое группой сверстников, прежде всего, связанное с подражанием </a:t>
            </a:r>
            <a:r>
              <a:rPr lang="ru-RU" sz="2000" b="1" dirty="0" err="1">
                <a:solidFill>
                  <a:srgbClr val="990033"/>
                </a:solidFill>
              </a:rPr>
              <a:t>саморазрушающему</a:t>
            </a:r>
            <a:r>
              <a:rPr lang="ru-RU" sz="2000" b="1" dirty="0">
                <a:solidFill>
                  <a:srgbClr val="990033"/>
                </a:solidFill>
              </a:rPr>
              <a:t> поведению других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Длительное пребывание в роли жертвы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Высокие требования в школе к итоговым результатам обучения (экзаменам)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Финансовые проблемы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Нежелательная беременность, аборт и его последствия (девушки)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Заражение болезнями, передающимися половым путем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Серьезные телесные болезни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" y="-57654"/>
            <a:ext cx="9120887" cy="68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264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3857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9"/>
            <a:ext cx="8363272" cy="92211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Предвестники суицида</a:t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tx2"/>
                </a:solidFill>
              </a:rPr>
              <a:t> (словесные и поведенческие)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9227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Другая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10565</TotalTime>
  <Words>719</Words>
  <Application>Microsoft Office PowerPoint</Application>
  <PresentationFormat>Экран (4:3)</PresentationFormat>
  <Paragraphs>169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Количество суицидов среди несовершеннолетних</vt:lpstr>
      <vt:lpstr>Презентация PowerPoint</vt:lpstr>
      <vt:lpstr>Территориальный показатель по г. Казань</vt:lpstr>
      <vt:lpstr>Анализ обстоятельств суицидов</vt:lpstr>
      <vt:lpstr>Презентация PowerPoint</vt:lpstr>
      <vt:lpstr>Количество несовершеннолетних, состоящих  на межведомственном учете по причине жестокого обращения и насилия по отношению к ним родителей </vt:lpstr>
      <vt:lpstr>Стрессоры  - негативные раздражители, способствующие суицидальным проявлениям</vt:lpstr>
      <vt:lpstr>Предвестники суицида  (словесные и поведенческие)</vt:lpstr>
      <vt:lpstr>Основные мероприятия в сфере профилактики</vt:lpstr>
      <vt:lpstr>Презентация PowerPoint</vt:lpstr>
      <vt:lpstr>Презентация PowerPoint</vt:lpstr>
      <vt:lpstr>Программа для родителей «Путь к успеху»</vt:lpstr>
      <vt:lpstr>Чему учит родителей программа «Путь к успеху»?</vt:lpstr>
      <vt:lpstr>Презентация PowerPoint</vt:lpstr>
      <vt:lpstr>Информационно-просветительский проект   «Родительский дом, начало начал..» </vt:lpstr>
      <vt:lpstr>Антинаркотический проект «Самостоятельные дети»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Valeev</cp:lastModifiedBy>
  <cp:revision>520</cp:revision>
  <cp:lastPrinted>2014-07-24T13:23:30Z</cp:lastPrinted>
  <dcterms:created xsi:type="dcterms:W3CDTF">2011-01-19T10:29:57Z</dcterms:created>
  <dcterms:modified xsi:type="dcterms:W3CDTF">2015-02-11T10:10:56Z</dcterms:modified>
</cp:coreProperties>
</file>