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90" r:id="rId2"/>
    <p:sldId id="291" r:id="rId3"/>
    <p:sldId id="295" r:id="rId4"/>
    <p:sldId id="296" r:id="rId5"/>
    <p:sldId id="304" r:id="rId6"/>
    <p:sldId id="305" r:id="rId7"/>
    <p:sldId id="298" r:id="rId8"/>
    <p:sldId id="299" r:id="rId9"/>
    <p:sldId id="300" r:id="rId10"/>
    <p:sldId id="301" r:id="rId11"/>
    <p:sldId id="306" r:id="rId12"/>
    <p:sldId id="314" r:id="rId13"/>
    <p:sldId id="315" r:id="rId14"/>
    <p:sldId id="294" r:id="rId15"/>
    <p:sldId id="292" r:id="rId16"/>
    <p:sldId id="309" r:id="rId17"/>
    <p:sldId id="308" r:id="rId18"/>
    <p:sldId id="310" r:id="rId19"/>
    <p:sldId id="256" r:id="rId20"/>
    <p:sldId id="257" r:id="rId21"/>
    <p:sldId id="266" r:id="rId22"/>
    <p:sldId id="282" r:id="rId23"/>
    <p:sldId id="283" r:id="rId24"/>
    <p:sldId id="270" r:id="rId25"/>
    <p:sldId id="272" r:id="rId26"/>
    <p:sldId id="276" r:id="rId27"/>
    <p:sldId id="275" r:id="rId28"/>
    <p:sldId id="267" r:id="rId29"/>
    <p:sldId id="277" r:id="rId30"/>
    <p:sldId id="311" r:id="rId31"/>
    <p:sldId id="273" r:id="rId32"/>
    <p:sldId id="261" r:id="rId33"/>
    <p:sldId id="278" r:id="rId34"/>
    <p:sldId id="312" r:id="rId35"/>
    <p:sldId id="313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5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01BA78-71DE-4422-B416-BE00B4179DB1}" type="datetimeFigureOut">
              <a:rPr lang="ru-RU" smtClean="0"/>
              <a:t>10.02.2015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B7FADD-8088-4A30-B2D7-C5C06DF880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479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B7FADD-8088-4A30-B2D7-C5C06DF8803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632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tel.tatar.ru/ru/result" TargetMode="Externa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3.png"/><Relationship Id="rId7" Type="http://schemas.openxmlformats.org/officeDocument/2006/relationships/image" Target="../media/image3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image" Target="../media/image29.emf"/><Relationship Id="rId9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.png"/><Relationship Id="rId7" Type="http://schemas.openxmlformats.org/officeDocument/2006/relationships/image" Target="../media/image3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jpeg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Word_Document1.docx"/><Relationship Id="rId5" Type="http://schemas.openxmlformats.org/officeDocument/2006/relationships/oleObject" Target="../embeddings/oleObject1.bin"/><Relationship Id="rId10" Type="http://schemas.openxmlformats.org/officeDocument/2006/relationships/image" Target="../media/image9.jpeg"/><Relationship Id="rId4" Type="http://schemas.openxmlformats.org/officeDocument/2006/relationships/image" Target="../media/image5.png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395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5750" cy="7043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701824" y="6405333"/>
            <a:ext cx="8370168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604802"/>
            <a:ext cx="80648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Об основных итогах деятельности 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в сфере национального образования в 2014 году 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и задачах на 2015 год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5148064" y="4524816"/>
            <a:ext cx="3528392" cy="1592485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ru-RU" sz="1900" b="1" i="1" dirty="0" smtClean="0">
              <a:solidFill>
                <a:srgbClr val="1F497D"/>
              </a:solidFill>
            </a:endParaRPr>
          </a:p>
          <a:p>
            <a:pPr algn="r">
              <a:defRPr/>
            </a:pPr>
            <a:endParaRPr lang="ru-RU" sz="1900" b="1" i="1" dirty="0" smtClean="0">
              <a:solidFill>
                <a:srgbClr val="1F497D"/>
              </a:solidFill>
            </a:endParaRPr>
          </a:p>
          <a:p>
            <a:pPr algn="r">
              <a:defRPr/>
            </a:pPr>
            <a:endParaRPr lang="ru-RU" sz="1900" b="1" i="1" dirty="0" smtClean="0">
              <a:solidFill>
                <a:srgbClr val="1F497D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48472" y="4509120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t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Ахметзянова </a:t>
            </a:r>
            <a:r>
              <a:rPr lang="tt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Лилия Марсовна, начал</a:t>
            </a:r>
            <a:r>
              <a:rPr lang="ru-RU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ьник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Управления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национального образования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Министерства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образования и науки Республики Татарстан</a:t>
            </a:r>
          </a:p>
        </p:txBody>
      </p:sp>
      <p:pic>
        <p:nvPicPr>
          <p:cNvPr id="11" name="Picture 18" descr="http://abali.ru/wp-content/uploads/2011/09/Coat_of_Arms_of_Tatarstan_ger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4" y="201400"/>
            <a:ext cx="868791" cy="85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4367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1169223" y="836712"/>
            <a:ext cx="7272808" cy="4752528"/>
          </a:xfrm>
        </p:spPr>
        <p:txBody>
          <a:bodyPr>
            <a:noAutofit/>
          </a:bodyPr>
          <a:lstStyle/>
          <a:p>
            <a:r>
              <a:rPr lang="ru-RU" sz="2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При </a:t>
            </a:r>
            <a:r>
              <a:rPr lang="ru-RU" sz="28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рейтинговании</a:t>
            </a:r>
            <a:r>
              <a:rPr lang="ru-RU" sz="2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 образовательных организаций просим рассмотреть вопрос включения в качестве </a:t>
            </a:r>
            <a:r>
              <a:rPr lang="ru-RU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критерия:</a:t>
            </a:r>
            <a:r>
              <a:rPr lang="ru-RU" sz="2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/>
            </a:r>
            <a:br>
              <a:rPr lang="ru-RU" sz="2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</a:br>
            <a:r>
              <a:rPr lang="ru-RU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- </a:t>
            </a:r>
            <a:r>
              <a:rPr lang="ru-RU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в </a:t>
            </a:r>
            <a:r>
              <a:rPr lang="ru-RU" sz="2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татарских школах</a:t>
            </a:r>
            <a:r>
              <a:rPr lang="ru-RU" sz="2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 - долю охвата обучением детей-татар на родном языке, </a:t>
            </a:r>
            <a:r>
              <a:rPr lang="ru-RU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</a:br>
            <a:r>
              <a:rPr lang="ru-RU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- </a:t>
            </a:r>
            <a:r>
              <a:rPr lang="ru-RU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в </a:t>
            </a:r>
            <a:r>
              <a:rPr lang="ru-RU" sz="2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школах с русским языком обучения </a:t>
            </a:r>
            <a:r>
              <a:rPr lang="ru-RU" sz="2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– долю охвата детей-татар изучением татарского языка в татарских </a:t>
            </a:r>
            <a:r>
              <a:rPr lang="ru-RU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группах </a:t>
            </a:r>
            <a:endParaRPr lang="ru-RU" sz="2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FA99BA-0E49-403F-91A2-322FB40F5D84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360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fanaseva\Desktop\сам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41" y="116632"/>
            <a:ext cx="928666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737175" y="6405331"/>
            <a:ext cx="8370168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737175" y="5257813"/>
            <a:ext cx="81369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22148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81395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701824" y="6405333"/>
            <a:ext cx="8370168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604802"/>
            <a:ext cx="806489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 основных итогах деятельности </a:t>
            </a:r>
          </a:p>
          <a:p>
            <a:pPr algn="ctr"/>
            <a:r>
              <a:rPr lang="ru-RU" sz="3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сфере национального образования </a:t>
            </a:r>
          </a:p>
          <a:p>
            <a:pPr algn="ctr"/>
            <a:r>
              <a:rPr lang="ru-RU" sz="3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2014 году </a:t>
            </a:r>
          </a:p>
          <a:p>
            <a:pPr algn="ctr"/>
            <a:r>
              <a:rPr lang="ru-RU" sz="3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задачах на 2015 год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5148064" y="4524816"/>
            <a:ext cx="3528392" cy="1592485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ru-RU" sz="1900" b="1" i="1" dirty="0" smtClean="0">
              <a:solidFill>
                <a:srgbClr val="1F497D"/>
              </a:solidFill>
            </a:endParaRPr>
          </a:p>
          <a:p>
            <a:pPr algn="r">
              <a:defRPr/>
            </a:pPr>
            <a:endParaRPr lang="ru-RU" sz="1900" b="1" i="1" dirty="0" smtClean="0">
              <a:solidFill>
                <a:srgbClr val="1F497D"/>
              </a:solidFill>
            </a:endParaRPr>
          </a:p>
          <a:p>
            <a:pPr algn="r">
              <a:defRPr/>
            </a:pPr>
            <a:endParaRPr lang="ru-RU" sz="1900" b="1" i="1" dirty="0" smtClean="0">
              <a:solidFill>
                <a:srgbClr val="1F497D"/>
              </a:solidFill>
            </a:endParaRPr>
          </a:p>
        </p:txBody>
      </p:sp>
      <p:pic>
        <p:nvPicPr>
          <p:cNvPr id="8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2581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6" y="134484"/>
            <a:ext cx="936096" cy="92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3798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1285855" y="2420888"/>
            <a:ext cx="7272808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FA99BA-0E49-403F-91A2-322FB40F5D84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pic>
        <p:nvPicPr>
          <p:cNvPr id="8" name="Picture 2" descr="C:\Users\Afanaseva\Desktop\сам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2008"/>
            <a:ext cx="928666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620543" y="6369050"/>
            <a:ext cx="8370168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737175" y="5257813"/>
            <a:ext cx="81369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6" y="980728"/>
            <a:ext cx="9087967" cy="5388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396210" y="404664"/>
            <a:ext cx="7848872" cy="7064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Единое республиканское тестирование </a:t>
            </a:r>
          </a:p>
          <a:p>
            <a:r>
              <a:rPr lang="ru-RU" sz="2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татарскому языку</a:t>
            </a:r>
            <a:endParaRPr lang="ru-RU" sz="2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60135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1285855" y="2420888"/>
            <a:ext cx="7272808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FA99BA-0E49-403F-91A2-322FB40F5D84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737175" y="6405331"/>
            <a:ext cx="8370168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737175" y="5257813"/>
            <a:ext cx="81369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8" y="116632"/>
            <a:ext cx="9075785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46607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88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6858000"/>
          </a:xfrm>
          <a:prstGeom prst="rect">
            <a:avLst/>
          </a:prstGeom>
        </p:spPr>
      </p:pic>
      <p:pic>
        <p:nvPicPr>
          <p:cNvPr id="6" name="Picture 2" descr="C:\Users\Afanaseva\Desktop\сам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9449"/>
            <a:ext cx="792088" cy="8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701824" y="6405331"/>
            <a:ext cx="8370168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331640" y="514318"/>
            <a:ext cx="7848872" cy="7064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Категории </a:t>
            </a:r>
            <a:r>
              <a:rPr lang="ru-RU" sz="2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участников, </a:t>
            </a:r>
          </a:p>
          <a:p>
            <a:r>
              <a:rPr lang="ru-RU" sz="2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зависимости от учебной программы</a:t>
            </a:r>
          </a:p>
          <a:p>
            <a:endParaRPr lang="ru-RU" sz="2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816879"/>
              </p:ext>
            </p:extLst>
          </p:nvPr>
        </p:nvGraphicFramePr>
        <p:xfrm>
          <a:off x="701824" y="1412776"/>
          <a:ext cx="7992886" cy="414041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38483"/>
                <a:gridCol w="1297819"/>
                <a:gridCol w="1317230"/>
                <a:gridCol w="1347066"/>
                <a:gridCol w="1368152"/>
                <a:gridCol w="1224136"/>
              </a:tblGrid>
              <a:tr h="17564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>
                          <a:effectLst/>
                        </a:rPr>
                        <a:t> </a:t>
                      </a:r>
                      <a:endParaRPr lang="ru-RU" sz="2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Школы с </a:t>
                      </a:r>
                      <a:r>
                        <a:rPr lang="ru-RU" sz="2000" dirty="0">
                          <a:effectLst/>
                        </a:rPr>
                        <a:t>татарским языком </a:t>
                      </a:r>
                      <a:r>
                        <a:rPr lang="ru-RU" sz="2000" dirty="0" smtClean="0">
                          <a:effectLst/>
                        </a:rPr>
                        <a:t>обучения</a:t>
                      </a: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Татарские группы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Русскоязычные группы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Школы </a:t>
                      </a:r>
                      <a:r>
                        <a:rPr lang="ru-RU" sz="2000" dirty="0">
                          <a:effectLst/>
                        </a:rPr>
                        <a:t>с </a:t>
                      </a:r>
                      <a:r>
                        <a:rPr lang="ru-RU" sz="2000" dirty="0" smtClean="0">
                          <a:effectLst/>
                        </a:rPr>
                        <a:t>изучением</a:t>
                      </a:r>
                      <a:r>
                        <a:rPr lang="ru-RU" sz="2000" baseline="0" dirty="0" smtClean="0">
                          <a:effectLst/>
                        </a:rPr>
                        <a:t> языков народов РТ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Всего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</a:tr>
              <a:tr h="1252401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Средний балл</a:t>
                      </a: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33,91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20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max -42</a:t>
                      </a:r>
                      <a:r>
                        <a:rPr lang="en-US" sz="24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2400" b="1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32,36</a:t>
                      </a:r>
                      <a:endParaRPr lang="en-US" sz="2400" b="1" kern="120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20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max -42)</a:t>
                      </a:r>
                      <a:endParaRPr lang="ru-RU" sz="2000" b="1" kern="120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41,24</a:t>
                      </a:r>
                      <a:endParaRPr lang="en-US" sz="2400" b="1" kern="120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(max-65)</a:t>
                      </a:r>
                      <a:endParaRPr lang="ru-RU" sz="2000" b="1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44,34</a:t>
                      </a:r>
                      <a:endParaRPr lang="en-US" sz="2400" b="1" kern="120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(max-65)</a:t>
                      </a:r>
                      <a:endParaRPr lang="ru-RU" sz="2000" b="1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39,10</a:t>
                      </a:r>
                      <a:endParaRPr lang="ru-RU" sz="2400" b="1" kern="1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13155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Средняя оценка</a:t>
                      </a: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4,09</a:t>
                      </a: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3,99</a:t>
                      </a: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3,74</a:t>
                      </a: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3,92</a:t>
                      </a: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3,86</a:t>
                      </a: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737175" y="6405331"/>
            <a:ext cx="8370168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8160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88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6858000"/>
          </a:xfrm>
          <a:prstGeom prst="rect">
            <a:avLst/>
          </a:prstGeom>
        </p:spPr>
      </p:pic>
      <p:pic>
        <p:nvPicPr>
          <p:cNvPr id="6" name="Picture 2" descr="C:\Users\Afanaseva\Desktop\сам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9449"/>
            <a:ext cx="792088" cy="8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701824" y="6405333"/>
            <a:ext cx="8370168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331640" y="514319"/>
            <a:ext cx="7848872" cy="7064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Качественные показатели, </a:t>
            </a:r>
            <a:endParaRPr lang="ru-RU" sz="2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зависимости от учебной программы</a:t>
            </a:r>
          </a:p>
          <a:p>
            <a:endParaRPr lang="ru-RU" sz="2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8462473"/>
              </p:ext>
            </p:extLst>
          </p:nvPr>
        </p:nvGraphicFramePr>
        <p:xfrm>
          <a:off x="1547664" y="2180861"/>
          <a:ext cx="6768752" cy="352089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14305"/>
                <a:gridCol w="1540352"/>
                <a:gridCol w="1757910"/>
                <a:gridCol w="1656185"/>
              </a:tblGrid>
              <a:tr h="108249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Количество</a:t>
                      </a:r>
                      <a:endParaRPr lang="ru-RU" sz="2400" dirty="0"/>
                    </a:p>
                  </a:txBody>
                  <a:tcPr marT="60960" marB="6096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ВСЕГО</a:t>
                      </a:r>
                      <a:endParaRPr lang="ru-RU" sz="2400" dirty="0"/>
                    </a:p>
                  </a:txBody>
                  <a:tcPr marT="60960" marB="6096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Город</a:t>
                      </a:r>
                      <a:endParaRPr lang="ru-RU" sz="2400" dirty="0"/>
                    </a:p>
                  </a:txBody>
                  <a:tcPr marT="60960" marB="6096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Село</a:t>
                      </a:r>
                      <a:endParaRPr lang="ru-RU" sz="2400" dirty="0"/>
                    </a:p>
                  </a:txBody>
                  <a:tcPr marT="60960" marB="60960" anchor="ctr">
                    <a:solidFill>
                      <a:srgbClr val="0070C0"/>
                    </a:solidFill>
                  </a:tcPr>
                </a:tc>
              </a:tr>
              <a:tr h="12192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</a:rPr>
                        <a:t>Учителей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lt"/>
                      </a:endParaRPr>
                    </a:p>
                  </a:txBody>
                  <a:tcPr marT="60960" marB="6096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</a:rPr>
                        <a:t>36172</a:t>
                      </a:r>
                      <a:endParaRPr kumimoji="0" lang="ru-RU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lt"/>
                      </a:endParaRPr>
                    </a:p>
                  </a:txBody>
                  <a:tcPr marT="60960" marB="6096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21270</a:t>
                      </a:r>
                      <a:endParaRPr lang="ru-RU" sz="2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T="60960" marB="6096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14902</a:t>
                      </a:r>
                      <a:endParaRPr lang="ru-RU" sz="2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T="60960" marB="6096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2192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</a:rPr>
                        <a:t>Учителей  информатики</a:t>
                      </a:r>
                      <a:endParaRPr kumimoji="0" lang="ru-RU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lt"/>
                      </a:endParaRPr>
                    </a:p>
                  </a:txBody>
                  <a:tcPr marT="60960" marB="6096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</a:rPr>
                        <a:t>660</a:t>
                      </a:r>
                      <a:endParaRPr kumimoji="0" lang="ru-RU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lt"/>
                      </a:endParaRPr>
                    </a:p>
                  </a:txBody>
                  <a:tcPr marT="60960" marB="6096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405</a:t>
                      </a:r>
                    </a:p>
                  </a:txBody>
                  <a:tcPr marT="60960" marB="6096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255</a:t>
                      </a:r>
                      <a:endParaRPr lang="ru-RU" sz="2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T="60960" marB="6096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467835"/>
              </p:ext>
            </p:extLst>
          </p:nvPr>
        </p:nvGraphicFramePr>
        <p:xfrm>
          <a:off x="467544" y="1484784"/>
          <a:ext cx="8352926" cy="460851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03280"/>
                <a:gridCol w="1356279"/>
                <a:gridCol w="1376565"/>
                <a:gridCol w="1407745"/>
                <a:gridCol w="1429780"/>
                <a:gridCol w="1279277"/>
              </a:tblGrid>
              <a:tr h="13964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9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Школы с </a:t>
                      </a:r>
                      <a:r>
                        <a:rPr lang="ru-RU" sz="19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татарским языком </a:t>
                      </a:r>
                      <a:r>
                        <a:rPr lang="ru-RU" sz="19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обучения</a:t>
                      </a: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Татарские группы</a:t>
                      </a:r>
                      <a:endParaRPr lang="ru-RU" sz="19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Русскоязычные группы</a:t>
                      </a:r>
                      <a:endParaRPr lang="ru-RU" sz="19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Школы </a:t>
                      </a:r>
                      <a:r>
                        <a:rPr lang="ru-RU" sz="19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 </a:t>
                      </a:r>
                      <a:r>
                        <a:rPr lang="ru-RU" sz="19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изучением</a:t>
                      </a:r>
                      <a:r>
                        <a:rPr lang="ru-RU" sz="19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языков народов РТ</a:t>
                      </a:r>
                      <a:endParaRPr lang="ru-RU" sz="19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Всего</a:t>
                      </a:r>
                      <a:endParaRPr lang="ru-RU" sz="19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</a:tr>
              <a:tr h="1645920">
                <a:tc>
                  <a:txBody>
                    <a:bodyPr/>
                    <a:lstStyle/>
                    <a:p>
                      <a:endParaRPr lang="ru-RU" sz="2000" b="1" dirty="0" smtClean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Количество участников</a:t>
                      </a:r>
                      <a:endParaRPr lang="ru-RU" sz="20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6550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6835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20 441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1044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34870</a:t>
                      </a:r>
                      <a:endParaRPr lang="ru-RU" sz="2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07728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Количество «2»</a:t>
                      </a:r>
                      <a:endParaRPr lang="ru-RU" sz="2000" b="1" kern="12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177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418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782</a:t>
                      </a:r>
                      <a:endParaRPr lang="ru-RU" sz="2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1395</a:t>
                      </a:r>
                      <a:endParaRPr lang="ru-RU" sz="2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88891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Процент</a:t>
                      </a:r>
                      <a:endParaRPr lang="ru-RU" sz="2000" b="1" kern="12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2,7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6,12</a:t>
                      </a:r>
                      <a:endParaRPr lang="ru-RU" sz="2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3,83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1,73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ru-RU" sz="2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75348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2329" y="188640"/>
            <a:ext cx="7592159" cy="1143000"/>
          </a:xfrm>
        </p:spPr>
        <p:txBody>
          <a:bodyPr>
            <a:normAutofit/>
          </a:bodyPr>
          <a:lstStyle/>
          <a:p>
            <a:r>
              <a:rPr lang="ru-RU" sz="2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 с выездом в муниципальные образования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4640" y="1600201"/>
            <a:ext cx="7592159" cy="4525963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Совещания с методистами: 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Кукморский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Муслюмовский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Актанышский, г. Лениногорск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Совещания с директорами татарских гимназий: 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г.Казань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г. Альметьевск, Актанышский район, г.Набережные Челны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Республиканские и межрегиональные семинары для педагогов: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Балтасинский,  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Тетюшский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Арский, 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Зеленодольский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Кайбицкий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Рыбно-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Слободский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Изучение деятельности: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Дрожжановский, 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Пестречинский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Спасский, Алексеевский, 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Алькеевский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Бавлинский, Верхнеуслонский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360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Afanaseva\Desktop\с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98" y="199689"/>
            <a:ext cx="928666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с двумя вырезанными противолежащими углами 5"/>
          <p:cNvSpPr/>
          <p:nvPr/>
        </p:nvSpPr>
        <p:spPr>
          <a:xfrm>
            <a:off x="737175" y="6405331"/>
            <a:ext cx="8370168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8297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1403648" y="44624"/>
            <a:ext cx="7272808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Проблемные вопросы</a:t>
            </a:r>
            <a:endParaRPr lang="ru-RU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FA99BA-0E49-403F-91A2-322FB40F5D84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360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fanaseva\Desktop\с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06" y="188640"/>
            <a:ext cx="928666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737175" y="6405331"/>
            <a:ext cx="8370168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737175" y="5257813"/>
            <a:ext cx="81369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45985" y="1196752"/>
            <a:ext cx="8046495" cy="598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tt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Нечеткое </a:t>
            </a:r>
            <a:r>
              <a:rPr lang="tt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понимание методистами сущности и содержания своей работы. Во многих</a:t>
            </a: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район</a:t>
            </a:r>
            <a:r>
              <a:rPr lang="tt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ах методисты занимаются, в основном, организацией мероприятий, носящих нравственно-воспитательный  характер. При этом  методическая работа отходит на второй </a:t>
            </a:r>
            <a:r>
              <a:rPr lang="tt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план </a:t>
            </a:r>
          </a:p>
          <a:p>
            <a:pPr lvl="0" algn="just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tt-RU" sz="2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marL="285750" lvl="0" indent="-285750" algn="just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Отсутствие </a:t>
            </a: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анализа результатов и грамотной организации методической работы с учителями  затрудняет принятие эффективных управленческих решений, позволяющих повысить качество </a:t>
            </a: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образования </a:t>
            </a:r>
          </a:p>
          <a:p>
            <a:pPr marL="285750" lvl="0" indent="-285750" algn="just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endParaRPr lang="ru-RU" sz="2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marL="285750" indent="-285750" algn="just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Большинство учителей придерживаются  традиционной классической методики обучения. Слабо просматривается уровневая дифференциация, применение инновационных </a:t>
            </a: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технологий</a:t>
            </a:r>
          </a:p>
          <a:p>
            <a:pPr algn="just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285750" lvl="0" indent="-285750" algn="just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endParaRPr lang="ru-RU" sz="2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76491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1835696" y="269776"/>
            <a:ext cx="7272808" cy="1143000"/>
          </a:xfrm>
        </p:spPr>
        <p:txBody>
          <a:bodyPr>
            <a:noAutofit/>
          </a:bodyPr>
          <a:lstStyle/>
          <a:p>
            <a:pPr lvl="0"/>
            <a:r>
              <a:rPr lang="ru-RU" sz="21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Приоритетные  направления деятельности по дальнейшему  развитию и формированию нормативных основ системы национального образования при внедрении ФГОС основного общего образования: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2979986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Font typeface="Arial" charset="0"/>
              <a:buNone/>
            </a:pPr>
            <a:r>
              <a:rPr lang="ru-RU" sz="2000" b="1" dirty="0" smtClean="0"/>
              <a:t> </a:t>
            </a: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ru-RU" sz="2400" b="1" dirty="0" smtClean="0"/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ru-RU" sz="2400" b="1" dirty="0"/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ru-RU" sz="2400" b="1" dirty="0" smtClean="0"/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ru-RU" sz="2400" b="1" dirty="0" smtClean="0"/>
          </a:p>
          <a:p>
            <a:pPr marL="0" indent="0"/>
            <a:endParaRPr lang="ru-RU" sz="2400" b="1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FA99BA-0E49-403F-91A2-322FB40F5D84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360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fanaseva\Desktop\с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06" y="188640"/>
            <a:ext cx="928666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737175" y="6405331"/>
            <a:ext cx="8370168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737175" y="5289824"/>
            <a:ext cx="81369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25207" y="1729546"/>
            <a:ext cx="7939281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ru-RU" sz="21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Подготовлены предложения в </a:t>
            </a:r>
            <a:r>
              <a:rPr lang="ru-RU" sz="2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основную образовательную программу в части учета национально-регионального </a:t>
            </a:r>
            <a:r>
              <a:rPr lang="ru-RU" sz="21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компонента</a:t>
            </a:r>
          </a:p>
          <a:p>
            <a:pPr lvl="0" algn="just"/>
            <a:endParaRPr lang="ru-RU" sz="21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ru-RU" sz="21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Подготовлены  примерные программы </a:t>
            </a:r>
            <a:r>
              <a:rPr lang="ru-RU" sz="2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по татарскому языку и литературе  для </a:t>
            </a:r>
            <a:r>
              <a:rPr lang="ru-RU" sz="21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5- 9 классов для включения в федеральный реестр</a:t>
            </a:r>
          </a:p>
          <a:p>
            <a:pPr lvl="0" algn="just"/>
            <a:endParaRPr lang="ru-RU" sz="21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ru-RU" sz="21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Предложен МОиН РФ вариант примерного </a:t>
            </a:r>
            <a:r>
              <a:rPr lang="ru-RU" sz="2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учебного плана для субъектов Российской Федерации с законодательно закрепленным двуязычием, который апробирован в Республике Татарстан при внедрении федеральных государственных образовательных стандартов основного общего образования в опережающем </a:t>
            </a:r>
            <a:r>
              <a:rPr lang="ru-RU" sz="21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режиме</a:t>
            </a:r>
            <a:endParaRPr lang="ru-RU" sz="21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lvl="0"/>
            <a:endParaRPr lang="ru-RU" sz="21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79982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0" name="Picture 8" descr="C:\Users\Мусина\Desktop\Голназ\фотки дәреслекләр\IMG_12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4005064"/>
            <a:ext cx="3384376" cy="24351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Мусина\Desktop\Голназ\фотки дәреслекләр\IMG_12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62808"/>
            <a:ext cx="3456383" cy="23893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C:\Users\Мусина\Desktop\Голназ\фотки дәреслекләр\IMG_12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91383"/>
            <a:ext cx="4114800" cy="22710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221355"/>
            <a:ext cx="7275714" cy="97539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tt-RU" sz="3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Учебно-методические комплекты </a:t>
            </a:r>
            <a:br>
              <a:rPr lang="tt-RU" sz="3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t-RU" sz="3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татарскому языку и литературе</a:t>
            </a:r>
            <a:endParaRPr lang="ru-RU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6018" y="4416303"/>
            <a:ext cx="4111799" cy="1752600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  <a:defRPr/>
            </a:pPr>
            <a:endParaRPr lang="tt-RU" sz="24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tt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51 учебник </a:t>
            </a:r>
            <a:r>
              <a:rPr lang="tt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для начальной школы  вк</a:t>
            </a:r>
            <a:r>
              <a:rPr lang="tt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лючены </a:t>
            </a:r>
            <a:r>
              <a:rPr lang="tt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в </a:t>
            </a:r>
            <a:r>
              <a:rPr lang="tt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федеральный перечень</a:t>
            </a:r>
            <a:endParaRPr lang="ru-RU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9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56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Afanaseva\Desktop\сам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09" y="260648"/>
            <a:ext cx="878488" cy="85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с двумя вырезанными противолежащими углами 10"/>
          <p:cNvSpPr/>
          <p:nvPr/>
        </p:nvSpPr>
        <p:spPr>
          <a:xfrm>
            <a:off x="789709" y="6397409"/>
            <a:ext cx="8370168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/>
              <a:t>Министерство образования и науки Республики Татарстан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63577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19671" y="116632"/>
            <a:ext cx="7128793" cy="58326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Сеть общеобразовательных организаций с родным языком обучения и с изучением родных языков</a:t>
            </a:r>
            <a:r>
              <a:rPr lang="tt-RU" sz="2800" b="1" dirty="0" smtClean="0"/>
              <a:t/>
            </a:r>
            <a:br>
              <a:rPr lang="tt-RU" sz="2800" b="1" dirty="0" smtClean="0"/>
            </a:br>
            <a:r>
              <a:rPr lang="tt-RU" sz="2800" b="1" dirty="0" smtClean="0"/>
              <a:t/>
            </a:r>
            <a:br>
              <a:rPr lang="tt-RU" sz="2800" b="1" dirty="0" smtClean="0"/>
            </a:br>
            <a:endParaRPr lang="ru-RU" sz="2800" b="1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360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Afanaseva\Desktop\с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98" y="116632"/>
            <a:ext cx="928666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1901192"/>
              </p:ext>
            </p:extLst>
          </p:nvPr>
        </p:nvGraphicFramePr>
        <p:xfrm>
          <a:off x="683568" y="1268760"/>
          <a:ext cx="8280920" cy="50474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68063"/>
                <a:gridCol w="1769943"/>
                <a:gridCol w="1521457"/>
                <a:gridCol w="1521457"/>
              </a:tblGrid>
              <a:tr h="5103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Школы </a:t>
                      </a:r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с татарским языком обучения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827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с филиалами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74232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43,32%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732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Школы </a:t>
                      </a:r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с чувашским языком обучения и изучением чувашского языка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95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с филиалами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5924</a:t>
                      </a:r>
                      <a:endParaRPr lang="ru-RU" sz="1800" b="1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59,87%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732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Школы </a:t>
                      </a:r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с удмуртским языком обучения и изучением удмуртского языка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34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с филиалами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1284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66,67%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732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Школы </a:t>
                      </a:r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с марийским языком обучения и изучением марийского языка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18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с филиалами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644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49,46%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103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Школы </a:t>
                      </a:r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с изучением мордовского языка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68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8,96%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74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Школы </a:t>
                      </a:r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с  изучением иврита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254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76,74%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103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Школы </a:t>
                      </a:r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с  изучением башкирского языка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15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2,7%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6" name="Прямоугольник с двумя вырезанными противолежащими углами 5"/>
          <p:cNvSpPr/>
          <p:nvPr/>
        </p:nvSpPr>
        <p:spPr>
          <a:xfrm>
            <a:off x="737175" y="6405331"/>
            <a:ext cx="8370168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9850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Мусина\Desktop\Голназ\фотки дәреслекләр\IMG_12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624" y="1528389"/>
            <a:ext cx="3581400" cy="2232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9" name="Picture 3" descr="C:\Users\Мусина\Desktop\Голназ\фотки дәреслекләр\IMG_12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56792"/>
            <a:ext cx="4051176" cy="4539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C:\Users\Мусина\Desktop\Голназ\фотки дәреслекләр\IMG_12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842" y="3752775"/>
            <a:ext cx="3581400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051720" y="188640"/>
            <a:ext cx="6192688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tt-RU" sz="2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Учебно-методические комплекты </a:t>
            </a:r>
            <a:br>
              <a:rPr lang="tt-RU" sz="2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t-RU" sz="2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татарскому языку и литературе</a:t>
            </a:r>
            <a:endParaRPr lang="ru-RU" sz="2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96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Afanaseva\Desktop\сам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32" y="116632"/>
            <a:ext cx="1029778" cy="100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789709" y="6397409"/>
            <a:ext cx="8370168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/>
              <a:t>Министерство образования и науки Республики Татарстан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65249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1475656" y="836712"/>
            <a:ext cx="7128792" cy="72008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tt-RU" sz="4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/>
            </a:r>
            <a:br>
              <a:rPr lang="tt-RU" sz="4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</a:br>
            <a:r>
              <a:rPr lang="tt-RU" sz="4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Государственная программа</a:t>
            </a:r>
            <a:endParaRPr lang="tt-RU" sz="4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71600" y="1628806"/>
            <a:ext cx="8136904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8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«</a:t>
            </a:r>
            <a:r>
              <a:rPr lang="ru-RU" sz="2800" b="1" i="1" dirty="0">
                <a:solidFill>
                  <a:srgbClr val="0E16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Сохранение, изучение и развитие государственных языков Республики Татарстан и других языков в Республике Татарстан </a:t>
            </a:r>
            <a:endParaRPr lang="ru-RU" sz="2800" b="1" i="1" dirty="0" smtClean="0">
              <a:solidFill>
                <a:srgbClr val="0E16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algn="ctr"/>
            <a:r>
              <a:rPr lang="ru-RU" sz="2800" b="1" i="1" dirty="0" smtClean="0">
                <a:solidFill>
                  <a:srgbClr val="0E16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на </a:t>
            </a:r>
            <a:r>
              <a:rPr lang="ru-RU" sz="2800" b="1" i="1" dirty="0">
                <a:solidFill>
                  <a:srgbClr val="0E16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2014-2020 годы</a:t>
            </a:r>
            <a:r>
              <a:rPr lang="ru-RU" sz="2800" b="1" i="1" dirty="0" smtClean="0">
                <a:solidFill>
                  <a:srgbClr val="0E16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»</a:t>
            </a:r>
          </a:p>
          <a:p>
            <a:pPr algn="ctr"/>
            <a:endParaRPr lang="ru-RU" sz="3200" b="1" i="1" dirty="0" smtClean="0">
              <a:solidFill>
                <a:srgbClr val="0E16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Цель программы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- создание условий для сохранения, изучения и развития татарского, русского и других языков в Республике Татарстан,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а также татарского языка за пределами республики </a:t>
            </a:r>
          </a:p>
          <a:p>
            <a:pPr algn="ctr"/>
            <a:endParaRPr lang="ru-RU" sz="2800" b="1" dirty="0">
              <a:solidFill>
                <a:srgbClr val="0E16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  <p:pic>
        <p:nvPicPr>
          <p:cNvPr id="8" name="Picture 2" descr="C:\Users\Afanaseva\Desktop\с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74" y="188640"/>
            <a:ext cx="848748" cy="86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789709" y="6397409"/>
            <a:ext cx="8370168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/>
              <a:t>Министерство образования и науки Республики Татарстан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57075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6858000"/>
          </a:xfrm>
          <a:prstGeom prst="rect">
            <a:avLst/>
          </a:prstGeom>
        </p:spPr>
      </p:pic>
      <p:pic>
        <p:nvPicPr>
          <p:cNvPr id="6" name="Picture 2" descr="C:\Users\Afanaseva\Desktop\с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72" y="182400"/>
            <a:ext cx="743808" cy="79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701824" y="6405333"/>
            <a:ext cx="8370168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/>
              <a:t>Министерство образования и науки Республики Татарстан</a:t>
            </a: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403648" y="274637"/>
            <a:ext cx="7488832" cy="9221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105272" y="3429001"/>
            <a:ext cx="7715200" cy="2688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3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6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28192" y="188640"/>
            <a:ext cx="7308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Мероприятия государственной программы в разрезе исполнителей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918951"/>
              </p:ext>
            </p:extLst>
          </p:nvPr>
        </p:nvGraphicFramePr>
        <p:xfrm>
          <a:off x="755576" y="1307464"/>
          <a:ext cx="8136905" cy="486356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584176"/>
                <a:gridCol w="1700445"/>
                <a:gridCol w="1642310"/>
                <a:gridCol w="1119758"/>
                <a:gridCol w="2090216"/>
              </a:tblGrid>
              <a:tr h="4744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Исполнитель</a:t>
                      </a:r>
                      <a:endParaRPr lang="ru-RU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Количество мероприятий</a:t>
                      </a:r>
                      <a:endParaRPr lang="ru-RU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Финансирование,</a:t>
                      </a:r>
                    </a:p>
                    <a:p>
                      <a:pPr algn="ctr"/>
                      <a:r>
                        <a:rPr lang="ru-RU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млн. руб.</a:t>
                      </a:r>
                      <a:endParaRPr lang="ru-RU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072">
                <a:tc vMerge="1"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ru-RU" sz="18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 финансированием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Основная деятельность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688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МОиН РТ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73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16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89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91,1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96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АН РТ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18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18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18,8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648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МК РТ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13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14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18,17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928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РА «Татмедиа»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12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16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27,39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032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МИС РТ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1,7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936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МДМС РТ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8,74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84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МПиТ РТ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0,5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344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МЮ РТ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1,0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06239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6858000"/>
          </a:xfrm>
          <a:prstGeom prst="rect">
            <a:avLst/>
          </a:prstGeom>
        </p:spPr>
      </p:pic>
      <p:pic>
        <p:nvPicPr>
          <p:cNvPr id="6" name="Picture 2" descr="C:\Users\Afanaseva\Desktop\с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2193"/>
            <a:ext cx="792088" cy="8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701824" y="6405333"/>
            <a:ext cx="8370168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/>
              <a:t>Министерство образования и науки Республики Татарстан</a:t>
            </a: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403648" y="274637"/>
            <a:ext cx="7488832" cy="9221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105272" y="3429001"/>
            <a:ext cx="7715200" cy="2688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3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6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581724"/>
            <a:ext cx="3707903" cy="5258511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586953" y="392850"/>
            <a:ext cx="3384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Переведены </a:t>
            </a:r>
            <a:r>
              <a:rPr lang="ru-RU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на татарский язык: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1824" y="1397679"/>
            <a:ext cx="466226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Конституция Российской Федерации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ФЗ «Об образовании в Российской Федерации»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Закон РФ «О языках народов Российской Федерации»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Закон РФ «О занятости населения в Российской Федерации»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Жилищный кодекс Российской Федерации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Закон РФ «Основы законодательства Российской Федерации о культуре»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ФЗ «О развитии малого и среднего предпринимательства в Российской Федерации»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Семейный кодекс РФ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ФЗ «О гражданстве Российской Федерации»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ФЗ «Об основных гарантиях прав ребенка в Российской Федерации»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ФЗ «О социальной защите инвалидов в Российской Федерации» и др.</a:t>
            </a:r>
            <a:endParaRPr lang="ru-RU" sz="200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r:id="rId5"/>
            </a:endParaRPr>
          </a:p>
          <a:p>
            <a:pPr algn="ctr"/>
            <a:r>
              <a:rPr lang="ru-RU" sz="2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http</a:t>
            </a:r>
            <a:r>
              <a:rPr lang="ru-RU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://tel.tatar.ru/ru/result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0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6458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6858000"/>
          </a:xfrm>
          <a:prstGeom prst="rect">
            <a:avLst/>
          </a:prstGeom>
        </p:spPr>
      </p:pic>
      <p:pic>
        <p:nvPicPr>
          <p:cNvPr id="6" name="Picture 2" descr="C:\Users\Afanaseva\Desktop\с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9449"/>
            <a:ext cx="792088" cy="8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701824" y="6405333"/>
            <a:ext cx="8370168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/>
              <a:t>Министерство образования и науки Республики Татарстан</a:t>
            </a: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403648" y="274637"/>
            <a:ext cx="7488832" cy="9221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105272" y="3429001"/>
            <a:ext cx="7715200" cy="2688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3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6400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835696" y="260648"/>
            <a:ext cx="7186534" cy="8917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Поддержка паритетного функционирования русского и татарского языков как государственных языков </a:t>
            </a:r>
            <a:r>
              <a:rPr lang="ru-RU" sz="2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Республики </a:t>
            </a:r>
            <a:r>
              <a:rPr lang="ru-RU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Татарстан</a:t>
            </a: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107504" y="3396344"/>
            <a:ext cx="3762672" cy="18789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65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Веб-сайт «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Скорая лингвистическая помощь</a:t>
            </a:r>
            <a:r>
              <a:rPr lang="ru-RU" sz="2000" b="1" dirty="0">
                <a:solidFill>
                  <a:srgbClr val="0065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>
              <a:spcBef>
                <a:spcPts val="0"/>
              </a:spcBef>
            </a:pPr>
            <a:r>
              <a:rPr lang="ru-RU" sz="2000" b="1" dirty="0">
                <a:solidFill>
                  <a:srgbClr val="0065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области русского и татарского языков</a:t>
            </a:r>
          </a:p>
          <a:p>
            <a:pPr>
              <a:spcBef>
                <a:spcPts val="0"/>
              </a:spcBef>
            </a:pPr>
            <a:endParaRPr lang="ru-RU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1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176" y="2770041"/>
            <a:ext cx="4593438" cy="33660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Объект 2"/>
          <p:cNvSpPr txBox="1">
            <a:spLocks/>
          </p:cNvSpPr>
          <p:nvPr/>
        </p:nvSpPr>
        <p:spPr>
          <a:xfrm>
            <a:off x="1105273" y="1490180"/>
            <a:ext cx="7717989" cy="9601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65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 обеспечение функционирования </a:t>
            </a:r>
          </a:p>
          <a:p>
            <a:pPr>
              <a:spcBef>
                <a:spcPts val="0"/>
              </a:spcBef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центра языковой сертификации </a:t>
            </a:r>
          </a:p>
          <a:p>
            <a:pPr>
              <a:spcBef>
                <a:spcPts val="0"/>
              </a:spcBef>
            </a:pPr>
            <a:r>
              <a:rPr lang="ru-RU" sz="2000" b="1" dirty="0">
                <a:solidFill>
                  <a:srgbClr val="0065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татарскому языку</a:t>
            </a:r>
          </a:p>
          <a:p>
            <a:pPr>
              <a:spcBef>
                <a:spcPts val="0"/>
              </a:spcBef>
            </a:pPr>
            <a:endParaRPr lang="ru-RU" sz="2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endParaRPr lang="ru-RU" sz="16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8027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6858000"/>
          </a:xfrm>
          <a:prstGeom prst="rect">
            <a:avLst/>
          </a:prstGeom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808314" y="885454"/>
            <a:ext cx="8084166" cy="40451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Создание </a:t>
            </a:r>
            <a:r>
              <a:rPr lang="ru-RU" sz="1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института Каюма Насыри и организационно-методическая поддержка сети образовательно-культурных татарских </a:t>
            </a:r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центров</a:t>
            </a:r>
            <a:endParaRPr lang="ru-RU" sz="1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Базовый центр </a:t>
            </a: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Институт </a:t>
            </a: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филологии и межкультурной коммуникации Казанского </a:t>
            </a:r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Федерального Университета</a:t>
            </a:r>
            <a:endParaRPr lang="ru-RU" sz="1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Цель </a:t>
            </a:r>
          </a:p>
          <a:p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	 распространение </a:t>
            </a: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татарского языка в регионах России и за рубежом через </a:t>
            </a:r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сеть международных </a:t>
            </a: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культурно-образовательных </a:t>
            </a:r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центров </a:t>
            </a:r>
          </a:p>
          <a:p>
            <a:pPr>
              <a:spcBef>
                <a:spcPts val="0"/>
              </a:spcBef>
            </a:pPr>
            <a:endParaRPr lang="ru-RU" sz="1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                                           Открытие 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образовательно-культурных центров </a:t>
            </a: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                                                   Института </a:t>
            </a:r>
            <a:r>
              <a:rPr lang="ru-RU" sz="1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Каюма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Насыри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в 2014 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году</a:t>
            </a:r>
          </a:p>
          <a:p>
            <a:pPr>
              <a:spcBef>
                <a:spcPts val="0"/>
              </a:spcBef>
            </a:pPr>
            <a:endParaRPr lang="ru-RU" sz="1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1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1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1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Afanaseva\Desktop\с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8591"/>
            <a:ext cx="720080" cy="78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701824" y="6405333"/>
            <a:ext cx="8370168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/>
              <a:t>Министерство образования и науки Республики Татарстан</a:t>
            </a: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403648" y="274637"/>
            <a:ext cx="7488832" cy="9221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3743908" y="3418439"/>
            <a:ext cx="4834880" cy="151216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5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6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17 </a:t>
            </a:r>
            <a:r>
              <a:rPr lang="ru-RU" sz="6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декабря 2014 года </a:t>
            </a:r>
            <a:r>
              <a:rPr lang="ru-RU" sz="6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- </a:t>
            </a:r>
            <a:r>
              <a:rPr lang="ru-RU" sz="6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на </a:t>
            </a:r>
            <a:r>
              <a:rPr lang="ru-RU" sz="6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базе школы с этнокультурным татарским компонентом образования № 1186 имени Мусы </a:t>
            </a:r>
            <a:r>
              <a:rPr lang="ru-RU" sz="6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Джалиля</a:t>
            </a:r>
            <a:r>
              <a:rPr lang="ru-RU" sz="6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 </a:t>
            </a:r>
            <a:endParaRPr lang="ru-RU" sz="6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just"/>
            <a:r>
              <a:rPr lang="ru-RU" sz="6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г</a:t>
            </a:r>
            <a:r>
              <a:rPr lang="ru-RU" sz="6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. </a:t>
            </a:r>
            <a:r>
              <a:rPr lang="ru-RU" sz="6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Москвы</a:t>
            </a:r>
            <a:endParaRPr lang="ru-RU" sz="6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533945" y="25939"/>
            <a:ext cx="7380312" cy="8917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Поддержка паритетного функционирования русского и татарского языков как государственных языков Республики Татарстан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871" y="3287008"/>
            <a:ext cx="2674333" cy="191660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Объект 2"/>
          <p:cNvSpPr txBox="1">
            <a:spLocks/>
          </p:cNvSpPr>
          <p:nvPr/>
        </p:nvSpPr>
        <p:spPr>
          <a:xfrm>
            <a:off x="1763688" y="4337990"/>
            <a:ext cx="3960440" cy="18993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ru-RU" sz="1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524867"/>
            <a:ext cx="2376264" cy="17628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Объект 2"/>
          <p:cNvSpPr txBox="1">
            <a:spLocks/>
          </p:cNvSpPr>
          <p:nvPr/>
        </p:nvSpPr>
        <p:spPr>
          <a:xfrm>
            <a:off x="1016868" y="5022459"/>
            <a:ext cx="5427340" cy="1314668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49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6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49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19 </a:t>
            </a:r>
            <a:r>
              <a:rPr lang="ru-RU" sz="49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декабря 2014 года </a:t>
            </a:r>
            <a:r>
              <a:rPr lang="ru-RU" sz="49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- </a:t>
            </a:r>
            <a:r>
              <a:rPr lang="ru-RU" sz="49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в </a:t>
            </a:r>
            <a:r>
              <a:rPr lang="ru-RU" sz="49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столице Республике </a:t>
            </a:r>
            <a:r>
              <a:rPr lang="ru-RU" sz="49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Казахстан г. </a:t>
            </a:r>
            <a:r>
              <a:rPr lang="ru-RU" sz="49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Астане </a:t>
            </a:r>
            <a:r>
              <a:rPr lang="ru-RU" sz="49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на </a:t>
            </a:r>
            <a:r>
              <a:rPr lang="ru-RU" sz="49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базе </a:t>
            </a:r>
            <a:r>
              <a:rPr lang="ru-RU" sz="49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Евразийского </a:t>
            </a:r>
            <a:r>
              <a:rPr lang="ru-RU" sz="49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Национального университета им. Л.Н. Гумилева. </a:t>
            </a:r>
          </a:p>
          <a:p>
            <a:endParaRPr lang="ru-RU" sz="6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68536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6858000"/>
          </a:xfrm>
          <a:prstGeom prst="rect">
            <a:avLst/>
          </a:prstGeom>
        </p:spPr>
      </p:pic>
      <p:pic>
        <p:nvPicPr>
          <p:cNvPr id="6" name="Picture 2" descr="C:\Users\Afanaseva\Desktop\с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03" y="105101"/>
            <a:ext cx="702852" cy="65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701824" y="6405333"/>
            <a:ext cx="8370168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/>
              <a:t>Министерство образования и науки Республики Татарстан</a:t>
            </a: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403648" y="274637"/>
            <a:ext cx="7488832" cy="9221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105272" y="3429001"/>
            <a:ext cx="7715200" cy="2688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3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64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556048" y="477837"/>
            <a:ext cx="7488832" cy="9221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051721" y="139449"/>
            <a:ext cx="5544615" cy="572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2000" b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Мероприятия по татарской локализации</a:t>
            </a:r>
          </a:p>
          <a:p>
            <a:r>
              <a:rPr lang="ru-RU" dirty="0"/>
              <a:t>операционных систем </a:t>
            </a:r>
          </a:p>
        </p:txBody>
      </p:sp>
      <p:pic>
        <p:nvPicPr>
          <p:cNvPr id="14" name="Содержимое 8" descr="photo 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733" r="-111733"/>
          <a:stretch>
            <a:fillRect/>
          </a:stretch>
        </p:blipFill>
        <p:spPr>
          <a:xfrm>
            <a:off x="-540568" y="790042"/>
            <a:ext cx="6050966" cy="3110655"/>
          </a:xfrm>
          <a:prstGeom prst="rect">
            <a:avLst/>
          </a:prstGeom>
        </p:spPr>
      </p:pic>
      <p:pic>
        <p:nvPicPr>
          <p:cNvPr id="15" name="Изображение 4" descr="photo 7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92" y="755694"/>
            <a:ext cx="1833673" cy="3110655"/>
          </a:xfrm>
          <a:prstGeom prst="rect">
            <a:avLst/>
          </a:prstGeom>
        </p:spPr>
      </p:pic>
      <p:pic>
        <p:nvPicPr>
          <p:cNvPr id="16" name="Изображение 9" descr="photo 5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074" y="790042"/>
            <a:ext cx="1833673" cy="3110655"/>
          </a:xfrm>
          <a:prstGeom prst="rect">
            <a:avLst/>
          </a:prstGeom>
        </p:spPr>
      </p:pic>
      <p:pic>
        <p:nvPicPr>
          <p:cNvPr id="12" name="Рисунок 11" descr="Вырезка экрана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314" y="3938217"/>
            <a:ext cx="5091725" cy="240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098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6858000"/>
          </a:xfrm>
          <a:prstGeom prst="rect">
            <a:avLst/>
          </a:prstGeom>
        </p:spPr>
      </p:pic>
      <p:pic>
        <p:nvPicPr>
          <p:cNvPr id="6" name="Picture 2" descr="C:\Users\Afanaseva\Desktop\с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9449"/>
            <a:ext cx="680953" cy="62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701824" y="6405333"/>
            <a:ext cx="8370168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/>
              <a:t>Министерство образования и науки Республики Татарстан</a:t>
            </a: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630403" y="368181"/>
            <a:ext cx="3030053" cy="9221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105272" y="3429001"/>
            <a:ext cx="7715200" cy="2688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3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64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556048" y="477837"/>
            <a:ext cx="7488832" cy="9221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34780"/>
            <a:ext cx="4680520" cy="3534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69219"/>
            <a:ext cx="1741480" cy="1975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63" y="4014103"/>
            <a:ext cx="2896767" cy="222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Nugumanova\Desktop\Безымянный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720" y="4692500"/>
            <a:ext cx="2624752" cy="157717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Nugumanova\Desktop\Безымянный 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693" y="2852939"/>
            <a:ext cx="2684258" cy="164053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289" y="3868925"/>
            <a:ext cx="3233869" cy="2127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56013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07704" y="188646"/>
            <a:ext cx="69127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Дни татарского просвещения</a:t>
            </a:r>
          </a:p>
          <a:p>
            <a:pPr algn="ctr">
              <a:spcBef>
                <a:spcPct val="0"/>
              </a:spcBef>
            </a:pPr>
            <a:r>
              <a:rPr lang="ru-RU" sz="2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 субъектах Российской Федерации</a:t>
            </a:r>
            <a:endParaRPr lang="tt-RU" sz="2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4033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Afanaseva\Desktop\с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89" y="167073"/>
            <a:ext cx="905104" cy="88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otygullin\Desktop\дни татарского просвещения 2014г\свердловск и челябинск\фото (8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54" y="4149085"/>
            <a:ext cx="3043409" cy="205237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Motygullin\Desktop\дни татарского просвещения 2014г\свердловск и челябинск\фото 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083" y="4030236"/>
            <a:ext cx="2939544" cy="219604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  <a:extLst/>
        </p:spPr>
      </p:pic>
      <p:pic>
        <p:nvPicPr>
          <p:cNvPr id="1028" name="Picture 4" descr="G:\IMG_045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643" y="1433590"/>
            <a:ext cx="2319460" cy="2139431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IMG_050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7" y="1388974"/>
            <a:ext cx="2657057" cy="2328063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347864" y="1631916"/>
            <a:ext cx="30479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Челябинская, Самарская, Саратовская, Нижегородская Свердловская область,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Республика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Башкортостан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Республика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Чувашия</a:t>
            </a:r>
            <a:endParaRPr lang="tt-RU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635" y="4149085"/>
            <a:ext cx="2666927" cy="207482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с двумя вырезанными противолежащими углами 11"/>
          <p:cNvSpPr/>
          <p:nvPr/>
        </p:nvSpPr>
        <p:spPr>
          <a:xfrm>
            <a:off x="701824" y="6405333"/>
            <a:ext cx="8370168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/>
              <a:t>Министерство образования и науки Республики Татарстан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16559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6858000"/>
          </a:xfrm>
          <a:prstGeom prst="rect">
            <a:avLst/>
          </a:prstGeom>
        </p:spPr>
      </p:pic>
      <p:pic>
        <p:nvPicPr>
          <p:cNvPr id="6" name="Picture 2" descr="C:\Users\Afanaseva\Desktop\с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435" y="139448"/>
            <a:ext cx="854117" cy="86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701824" y="6405333"/>
            <a:ext cx="8370168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/>
              <a:t>Министерство образования и науки Республики Татарстан</a:t>
            </a: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360358" y="682685"/>
            <a:ext cx="7488832" cy="9221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105272" y="3429001"/>
            <a:ext cx="7715200" cy="2688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3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64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556048" y="477837"/>
            <a:ext cx="7488832" cy="9221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01931" y="1447031"/>
            <a:ext cx="459853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Комплектование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компьютерных классов в воскресных школах Республики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Татарстан;</a:t>
            </a:r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издание учебно-методических комплектов для национальных воскресных школ Республики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Татарстан;</a:t>
            </a:r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функционирование интернет-сайта по координации работы воскресных школ Республики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Татарстан;</a:t>
            </a:r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проведение Республиканского слета воскресных школ и школ с этнокультурным компонентом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образования;</a:t>
            </a:r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интерактивными комплектами кабинетов родного языка и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литературы.</a:t>
            </a:r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79712" y="140439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Организация учебно-методического и информационного сопровождения обучения государственным языкам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358" y="3820236"/>
            <a:ext cx="3708118" cy="229706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42" y="1260015"/>
            <a:ext cx="3841837" cy="256022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50284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1619672" y="188640"/>
            <a:ext cx="7344816" cy="1143000"/>
          </a:xfrm>
        </p:spPr>
        <p:txBody>
          <a:bodyPr>
            <a:noAutofit/>
          </a:bodyPr>
          <a:lstStyle/>
          <a:p>
            <a:r>
              <a:rPr lang="ru-RU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Муниципальные образования, в которых функционируют «воскресные школы» (отделения) </a:t>
            </a:r>
            <a:br>
              <a:rPr lang="ru-RU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изучению родного языка и культуры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2979986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Font typeface="Arial" charset="0"/>
              <a:buNone/>
            </a:pPr>
            <a:r>
              <a:rPr lang="ru-RU" sz="2000" b="1" dirty="0" smtClean="0"/>
              <a:t> </a:t>
            </a: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ru-RU" sz="2400" b="1" dirty="0" smtClean="0"/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ru-RU" sz="2400" b="1" dirty="0"/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ru-RU" sz="2400" b="1" dirty="0" smtClean="0"/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ru-RU" sz="2400" b="1" dirty="0" smtClean="0"/>
          </a:p>
          <a:p>
            <a:pPr marL="0" indent="0"/>
            <a:endParaRPr lang="ru-RU" sz="2400" b="1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FA99BA-0E49-403F-91A2-322FB40F5D84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730263"/>
              </p:ext>
            </p:extLst>
          </p:nvPr>
        </p:nvGraphicFramePr>
        <p:xfrm>
          <a:off x="2339752" y="1628801"/>
          <a:ext cx="5832648" cy="3600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2648"/>
              </a:tblGrid>
              <a:tr h="504055"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 smtClean="0">
                          <a:ln w="5271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Arial"/>
                        </a:rPr>
                        <a:t>г. Казань</a:t>
                      </a:r>
                      <a:endParaRPr lang="ru-RU" sz="2400" b="1" kern="1200" dirty="0">
                        <a:ln w="527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Arial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14342"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 smtClean="0">
                          <a:ln w="5271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Arial"/>
                        </a:rPr>
                        <a:t>г. Набережные Челны</a:t>
                      </a:r>
                      <a:endParaRPr lang="ru-RU" sz="2400" b="1" kern="1200" dirty="0">
                        <a:ln w="527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Arial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246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err="1" smtClean="0">
                          <a:ln w="5271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Arial"/>
                        </a:rPr>
                        <a:t>Бугульминский</a:t>
                      </a:r>
                      <a:r>
                        <a:rPr lang="ru-RU" sz="2400" b="1" kern="1200" dirty="0" smtClean="0">
                          <a:ln w="5271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Arial"/>
                        </a:rPr>
                        <a:t> район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73197"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 err="1" smtClean="0">
                          <a:ln w="5271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Arial"/>
                        </a:rPr>
                        <a:t>Альметьевский</a:t>
                      </a:r>
                      <a:r>
                        <a:rPr lang="ru-RU" sz="2400" b="1" kern="1200" dirty="0" smtClean="0">
                          <a:ln w="5271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Arial"/>
                        </a:rPr>
                        <a:t> район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42335"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 err="1" smtClean="0">
                          <a:ln w="5271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Arial"/>
                        </a:rPr>
                        <a:t>Елабужский</a:t>
                      </a:r>
                      <a:r>
                        <a:rPr lang="ru-RU" sz="2400" b="1" kern="1200" dirty="0" smtClean="0">
                          <a:ln w="5271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Arial"/>
                        </a:rPr>
                        <a:t> район</a:t>
                      </a:r>
                      <a:endParaRPr lang="ru-RU" sz="2400" b="1" kern="1200" dirty="0">
                        <a:ln w="527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Arial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89191"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 smtClean="0">
                          <a:ln w="5271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Arial"/>
                        </a:rPr>
                        <a:t>Менделеевский район</a:t>
                      </a:r>
                      <a:endParaRPr lang="ru-RU" sz="2400" b="1" kern="1200" dirty="0">
                        <a:ln w="527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Arial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37785"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 err="1" smtClean="0">
                          <a:ln w="5271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Arial"/>
                        </a:rPr>
                        <a:t>Зеленодольский</a:t>
                      </a:r>
                      <a:r>
                        <a:rPr lang="ru-RU" sz="2400" b="1" kern="1200" dirty="0" smtClean="0">
                          <a:ln w="5271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Arial"/>
                        </a:rPr>
                        <a:t> район</a:t>
                      </a:r>
                      <a:endParaRPr lang="ru-RU" sz="2400" b="1" kern="1200" dirty="0">
                        <a:ln w="527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Arial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360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fanaseva\Desktop\с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08" y="116632"/>
            <a:ext cx="928666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737175" y="6405331"/>
            <a:ext cx="8370168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115616" y="5257813"/>
            <a:ext cx="81369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35 «воскресных школах» (отделениях) </a:t>
            </a:r>
            <a:r>
              <a:rPr lang="ru-RU" sz="2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2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изучаются </a:t>
            </a:r>
            <a:r>
              <a:rPr lang="ru-RU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 языка </a:t>
            </a:r>
          </a:p>
        </p:txBody>
      </p:sp>
    </p:spTree>
    <p:extLst>
      <p:ext uri="{BB962C8B-B14F-4D97-AF65-F5344CB8AC3E}">
        <p14:creationId xmlns:p14="http://schemas.microsoft.com/office/powerpoint/2010/main" val="29535180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6858000"/>
          </a:xfrm>
          <a:prstGeom prst="rect">
            <a:avLst/>
          </a:prstGeom>
        </p:spPr>
      </p:pic>
      <p:pic>
        <p:nvPicPr>
          <p:cNvPr id="6" name="Picture 2" descr="C:\Users\Afanaseva\Desktop\с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302" y="143033"/>
            <a:ext cx="686045" cy="69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701824" y="6405333"/>
            <a:ext cx="8370168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/>
              <a:t>Министерство образования и науки Республики Татарстан</a:t>
            </a: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360358" y="682685"/>
            <a:ext cx="7488832" cy="9221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105272" y="3429001"/>
            <a:ext cx="7715200" cy="2688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3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64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556048" y="477837"/>
            <a:ext cx="7488832" cy="9221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56048" y="169366"/>
            <a:ext cx="7138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 b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Сайт воскресных школ Республики Татарстан и информационно-ресурсный портал Ассамблеи и </a:t>
            </a:r>
            <a:endParaRPr lang="ru-RU" dirty="0" smtClean="0"/>
          </a:p>
          <a:p>
            <a:r>
              <a:rPr lang="ru-RU" dirty="0" smtClean="0"/>
              <a:t>Дома </a:t>
            </a:r>
            <a:r>
              <a:rPr lang="ru-RU" dirty="0"/>
              <a:t>дружбы народов Татарстана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467" y="1268759"/>
            <a:ext cx="3393799" cy="495180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895" y="1268760"/>
            <a:ext cx="3395290" cy="495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8285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6858000"/>
          </a:xfrm>
          <a:prstGeom prst="rect">
            <a:avLst/>
          </a:prstGeom>
        </p:spPr>
      </p:pic>
      <p:pic>
        <p:nvPicPr>
          <p:cNvPr id="6" name="Picture 2" descr="C:\Users\Afanaseva\Desktop\с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139449"/>
            <a:ext cx="648073" cy="70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701824" y="6405333"/>
            <a:ext cx="8370168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/>
              <a:t>Министерство образования и науки Республики Татарстан</a:t>
            </a: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409340" y="537929"/>
            <a:ext cx="7488832" cy="9221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105272" y="3429001"/>
            <a:ext cx="7715200" cy="2688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3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6400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762509" y="260648"/>
            <a:ext cx="6193869" cy="8917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языковых курсов</a:t>
            </a: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1295635" y="1340768"/>
            <a:ext cx="7308813" cy="40102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Организация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и проведение курсов русского языка и языковой сертификации для трудовых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мигрантов – 310 чел.;</a:t>
            </a:r>
          </a:p>
          <a:p>
            <a:pPr algn="just"/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Организация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курсов для государственных и муниципальных служащих, работников бюджетных учреждений по обучению деловому татарскому и русскому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языкам – 180 чел.;</a:t>
            </a:r>
          </a:p>
          <a:p>
            <a:pPr algn="just"/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Организация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курсов по изучению татарского языка как родного, неродного и иностранного для населения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РТ – 300 чел.;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just"/>
            <a:endParaRPr lang="ru-RU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29668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Прямоугольник 2"/>
          <p:cNvSpPr>
            <a:spLocks noChangeArrowheads="1"/>
          </p:cNvSpPr>
          <p:nvPr/>
        </p:nvSpPr>
        <p:spPr bwMode="auto">
          <a:xfrm>
            <a:off x="1122363" y="76206"/>
            <a:ext cx="7983537" cy="1015663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Татар </a:t>
            </a:r>
            <a:r>
              <a:rPr lang="ru-RU" altLang="ru-RU" sz="2400" b="1" i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телен</a:t>
            </a:r>
            <a:r>
              <a:rPr lang="ru-RU" altLang="ru-RU" sz="24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, </a:t>
            </a:r>
            <a:r>
              <a:rPr lang="ru-RU" altLang="ru-RU" sz="2400" b="1" i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мәдәниятен</a:t>
            </a:r>
            <a:r>
              <a:rPr lang="ru-RU" altLang="ru-RU" sz="24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altLang="ru-RU" sz="2400" b="1" i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һәм</a:t>
            </a:r>
            <a:r>
              <a:rPr lang="ru-RU" altLang="ru-RU" sz="24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altLang="ru-RU" sz="2400" b="1" i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тарихын</a:t>
            </a:r>
            <a:r>
              <a:rPr lang="ru-RU" altLang="ru-RU" sz="24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altLang="ru-RU" sz="2400" b="1" i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өйрәнүгә</a:t>
            </a:r>
            <a:r>
              <a:rPr lang="ru-RU" altLang="ru-RU" sz="24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altLang="ru-RU" sz="2400" b="1" i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багышланган</a:t>
            </a:r>
            <a:r>
              <a:rPr lang="ru-RU" altLang="ru-RU" sz="24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altLang="ru-RU" sz="2400" b="1" i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җәйге</a:t>
            </a:r>
            <a:r>
              <a:rPr lang="ru-RU" altLang="ru-RU" sz="24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altLang="ru-RU" sz="2400" b="1" i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лагерьлар</a:t>
            </a:r>
            <a:endParaRPr lang="ru-RU" altLang="ru-RU" sz="2400" b="1" i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</a:pPr>
            <a:endParaRPr lang="ru-RU" altLang="ru-RU" sz="20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68390" y="954552"/>
            <a:ext cx="36949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Биектау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районындагы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«</a:t>
            </a:r>
            <a:r>
              <a:rPr lang="ru-RU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Костер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» 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лагере (300 бала)</a:t>
            </a:r>
          </a:p>
          <a:p>
            <a:pPr algn="ctr">
              <a:defRPr/>
            </a:pPr>
            <a:endParaRPr lang="ru-RU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endParaRPr lang="ru-RU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103118" y="951500"/>
            <a:ext cx="356232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Актаныш</a:t>
            </a:r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районындагы</a:t>
            </a:r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endParaRPr lang="ru-RU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«</a:t>
            </a:r>
            <a:r>
              <a:rPr lang="ru-RU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Бүләк</a:t>
            </a:r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» </a:t>
            </a: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лагере (200 бала)</a:t>
            </a:r>
          </a:p>
          <a:p>
            <a:pPr algn="ctr">
              <a:defRPr/>
            </a:pPr>
            <a:endParaRPr lang="ru-RU" sz="1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endParaRPr lang="ru-RU" sz="16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endParaRPr lang="ru-RU" sz="1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endParaRPr lang="ru-RU" sz="16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endParaRPr lang="ru-RU" sz="1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endParaRPr lang="ru-RU" sz="1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356781" y="3530893"/>
            <a:ext cx="330865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Актаныш</a:t>
            </a:r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районындагы</a:t>
            </a:r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«</a:t>
            </a:r>
            <a:r>
              <a:rPr lang="ru-RU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Агыйдел</a:t>
            </a:r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» </a:t>
            </a: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лагере (150 бала)</a:t>
            </a:r>
          </a:p>
          <a:p>
            <a:pPr algn="ctr">
              <a:defRPr/>
            </a:pPr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endParaRPr lang="ru-RU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5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043608" cy="6843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:\Users\Afanaseva\Desktop\с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93" y="136005"/>
            <a:ext cx="745429" cy="72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717551" y="3446458"/>
            <a:ext cx="43965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Спас </a:t>
            </a:r>
            <a:r>
              <a:rPr lang="ru-RU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районындагы</a:t>
            </a:r>
            <a:endParaRPr lang="ru-RU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«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Болгар–</a:t>
            </a:r>
            <a:r>
              <a:rPr lang="ru-RU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Туган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тел</a:t>
            </a: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» лагере (600 бала)</a:t>
            </a:r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9" name="Picture 3" descr="C:\Users\Мусина\Desktop\Голназ\лагерь\фото костер\DSC030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644" y="1660513"/>
            <a:ext cx="2884342" cy="16530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Мусина\Desktop\Голназ\лагерь\фото актаныш\IMG_19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861" y="1612603"/>
            <a:ext cx="2784494" cy="17488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Мусина\AppData\Local\Microsoft\Windows\Temporary Internet Files\Content.Outlook\PDULFQ76\image (7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644" y="4092789"/>
            <a:ext cx="2540300" cy="24325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290" y="4269557"/>
            <a:ext cx="2338156" cy="196775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с двумя вырезанными противолежащими углами 16"/>
          <p:cNvSpPr/>
          <p:nvPr/>
        </p:nvSpPr>
        <p:spPr>
          <a:xfrm>
            <a:off x="701824" y="6405333"/>
            <a:ext cx="8370168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/>
              <a:t>Министерство образования и науки Республики Татарстан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17298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6858000"/>
          </a:xfrm>
          <a:prstGeom prst="rect">
            <a:avLst/>
          </a:prstGeom>
        </p:spPr>
      </p:pic>
      <p:pic>
        <p:nvPicPr>
          <p:cNvPr id="6" name="Picture 2" descr="C:\Users\Afanaseva\Desktop\с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9449"/>
            <a:ext cx="864096" cy="8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701824" y="6405333"/>
            <a:ext cx="8370168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/>
              <a:t>Министерство образования и науки Республики Татарстан</a:t>
            </a: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360358" y="682685"/>
            <a:ext cx="7488832" cy="9221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105272" y="3429001"/>
            <a:ext cx="7715200" cy="2688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3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64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556048" y="477837"/>
            <a:ext cx="7488832" cy="9221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14711" y="140439"/>
            <a:ext cx="67777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4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Формирование этноязыковой толерантности в обществе, СМИ и интернет-пространстве в Республике Татарстан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1600" y="1462389"/>
            <a:ext cx="778720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7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«Тысяча </a:t>
            </a:r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и один ответ» («</a:t>
            </a:r>
            <a:r>
              <a:rPr lang="tt-RU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Мең дә бер җавап</a:t>
            </a:r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»), хронометраж 5 мин., количество – 95 </a:t>
            </a:r>
            <a:r>
              <a:rPr lang="ru-RU" sz="17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выпусков;</a:t>
            </a:r>
          </a:p>
          <a:p>
            <a:pPr algn="just"/>
            <a:endParaRPr lang="ru-RU" sz="17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7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«Поем </a:t>
            </a:r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и учим татарский язык», хронометраж 15 мин., количество – 26 </a:t>
            </a:r>
            <a:r>
              <a:rPr lang="ru-RU" sz="17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выпусков;</a:t>
            </a:r>
          </a:p>
          <a:p>
            <a:pPr algn="just"/>
            <a:endParaRPr lang="ru-RU" sz="17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7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«</a:t>
            </a:r>
            <a:r>
              <a:rPr lang="tt-RU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Әдәби хәзинә</a:t>
            </a:r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», хронометраж 26 минут, количество – 26 </a:t>
            </a:r>
            <a:r>
              <a:rPr lang="ru-RU" sz="17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выпусков;</a:t>
            </a:r>
            <a:endParaRPr lang="ru-RU" sz="17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7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7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«Без </a:t>
            </a:r>
            <a:r>
              <a:rPr lang="ru-RU" sz="17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тарихта</a:t>
            </a:r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эзлебез</a:t>
            </a:r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», хронометраж 26 минут, количество – 18 </a:t>
            </a:r>
            <a:r>
              <a:rPr lang="ru-RU" sz="17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выпусков;</a:t>
            </a:r>
            <a:endParaRPr lang="ru-RU" sz="17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7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7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«Учим </a:t>
            </a:r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родной язык – </a:t>
            </a:r>
            <a:r>
              <a:rPr lang="ru-RU" sz="17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Туган</a:t>
            </a:r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телне</a:t>
            </a:r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tt-RU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өйрәнәбез</a:t>
            </a:r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», хронометраж 15 минут, количество – 100 </a:t>
            </a:r>
            <a:r>
              <a:rPr lang="ru-RU" sz="17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выпусков;</a:t>
            </a:r>
            <a:endParaRPr lang="ru-RU" sz="17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7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7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Перевод </a:t>
            </a:r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на татарский язык и трансляция мультфильмов для </a:t>
            </a:r>
            <a:r>
              <a:rPr lang="ru-RU" sz="17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детей</a:t>
            </a:r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– </a:t>
            </a:r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100 </a:t>
            </a:r>
            <a:r>
              <a:rPr lang="ru-RU" sz="17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мультфильмов;</a:t>
            </a:r>
            <a:endParaRPr lang="ru-RU" sz="17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7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7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Производство </a:t>
            </a:r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и экранизация </a:t>
            </a:r>
            <a:r>
              <a:rPr lang="tt-RU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многосерийных телевизионных фильмов по произведениям татарских </a:t>
            </a:r>
            <a:r>
              <a:rPr lang="tt-RU" sz="17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писателей</a:t>
            </a:r>
            <a:r>
              <a:rPr lang="tt-RU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tt-RU" sz="17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– </a:t>
            </a:r>
            <a:r>
              <a:rPr lang="tt-RU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7 серий романа </a:t>
            </a:r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«</a:t>
            </a:r>
            <a:r>
              <a:rPr lang="tt-RU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Белые цветы</a:t>
            </a:r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»</a:t>
            </a:r>
            <a:r>
              <a:rPr lang="tt-RU" sz="1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tt-RU" sz="17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.</a:t>
            </a:r>
            <a:endParaRPr lang="ru-RU" sz="17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4583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2979986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Font typeface="Arial" charset="0"/>
              <a:buNone/>
            </a:pPr>
            <a:r>
              <a:rPr lang="ru-RU" sz="2000" b="1" dirty="0" smtClean="0"/>
              <a:t> </a:t>
            </a: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ru-RU" sz="2400" b="1" dirty="0" smtClean="0"/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ru-RU" sz="2400" b="1" dirty="0"/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ru-RU" sz="2400" b="1" dirty="0" smtClean="0"/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ru-RU" sz="2400" b="1" dirty="0" smtClean="0"/>
          </a:p>
          <a:p>
            <a:pPr marL="0" indent="0"/>
            <a:endParaRPr lang="ru-RU" sz="2400" b="1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FA99BA-0E49-403F-91A2-322FB40F5D84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4" y="0"/>
            <a:ext cx="104360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fanaseva\Desktop\с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75" y="190896"/>
            <a:ext cx="767357" cy="75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737175" y="6405331"/>
            <a:ext cx="8370168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737175" y="5257813"/>
            <a:ext cx="81369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37874" y="260648"/>
            <a:ext cx="7926614" cy="610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tt-RU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Задачи </a:t>
            </a:r>
            <a:r>
              <a:rPr lang="tt-RU" sz="3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развития национального образования в Республике Татарстан</a:t>
            </a:r>
            <a:r>
              <a:rPr lang="tt-RU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:</a:t>
            </a:r>
          </a:p>
          <a:p>
            <a:pPr algn="ctr">
              <a:spcBef>
                <a:spcPct val="0"/>
              </a:spcBef>
            </a:pPr>
            <a:endParaRPr lang="ru-RU" sz="2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tt-RU" sz="19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</a:t>
            </a:r>
            <a:r>
              <a:rPr lang="ru-RU" sz="19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</a:t>
            </a:r>
            <a:r>
              <a:rPr lang="tt-RU" sz="19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ипальным органам управления в сфере образования усилить методическое сопровождение национального </a:t>
            </a:r>
            <a:r>
              <a:rPr lang="tt-RU" sz="19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образования.</a:t>
            </a:r>
            <a:endParaRPr lang="ru-RU" sz="19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tt-RU" sz="19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Продолжить </a:t>
            </a:r>
            <a:r>
              <a:rPr lang="tt-RU" sz="19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работу по сохранению оптимальной сети национальных образовательных организаций в </a:t>
            </a:r>
            <a:r>
              <a:rPr lang="tt-RU" sz="19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республике.</a:t>
            </a:r>
            <a:endParaRPr lang="ru-RU" sz="19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tt-RU" sz="19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Повышение </a:t>
            </a:r>
            <a:r>
              <a:rPr lang="tt-RU" sz="19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конкурентоспособности образовательных организаций с родным языком </a:t>
            </a:r>
            <a:r>
              <a:rPr lang="tt-RU" sz="19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обучения.</a:t>
            </a:r>
            <a:endParaRPr lang="ru-RU" sz="19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tt-RU" sz="19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Повышение </a:t>
            </a:r>
            <a:r>
              <a:rPr lang="tt-RU" sz="19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качества подготовки педагогических кадров для образовательных организаций  с родным языком обучения и воспитания, учителей татарского языка и </a:t>
            </a:r>
            <a:r>
              <a:rPr lang="tt-RU" sz="19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литературы.</a:t>
            </a:r>
            <a:endParaRPr lang="ru-RU" sz="19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tt-RU" sz="19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Обеспечение </a:t>
            </a:r>
            <a:r>
              <a:rPr lang="tt-RU" sz="19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преемственности учебных программ при обучении татарскому языку. Разработка и внедрение новых учебно-методических пособий по татарскому языку и литературе для ступени основного общего образования по </a:t>
            </a:r>
            <a:r>
              <a:rPr lang="tt-RU" sz="19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ФГОС.</a:t>
            </a:r>
            <a:endParaRPr lang="ru-RU" sz="19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tt-RU" sz="19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Продуктивное </a:t>
            </a:r>
            <a:r>
              <a:rPr lang="tt-RU" sz="19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использование инновационных технологий и ресурсов при изучении родных языков.</a:t>
            </a:r>
            <a:endParaRPr lang="ru-RU" sz="19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tt-RU" b="1" dirty="0"/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79251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1285855" y="2420888"/>
            <a:ext cx="7272808" cy="114300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4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FA99BA-0E49-403F-91A2-322FB40F5D84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737175" y="6405331"/>
            <a:ext cx="8370168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737175" y="5257813"/>
            <a:ext cx="81369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4" y="0"/>
            <a:ext cx="104360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Afanaseva\Desktop\с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75" y="171114"/>
            <a:ext cx="928666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7651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1115616" y="269776"/>
            <a:ext cx="8136904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базе МБОУ «Гимназия №2 имени </a:t>
            </a:r>
            <a:r>
              <a:rPr lang="ru-RU" sz="24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Шигабутдина</a:t>
            </a:r>
            <a:r>
              <a:rPr lang="ru-RU" sz="2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4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Марджани</a:t>
            </a:r>
            <a:r>
              <a:rPr lang="ru-RU" sz="2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при КФУ г. Казани создан </a:t>
            </a:r>
            <a:br>
              <a:rPr lang="ru-RU" sz="2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национального образования</a:t>
            </a:r>
            <a:endParaRPr lang="ru-RU" sz="2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9810" y="1939007"/>
            <a:ext cx="8229600" cy="2979986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Font typeface="Arial" charset="0"/>
              <a:buNone/>
            </a:pPr>
            <a:r>
              <a:rPr lang="ru-RU" sz="2000" b="1" dirty="0" smtClean="0"/>
              <a:t> </a:t>
            </a: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ru-RU" sz="2400" b="1" dirty="0" smtClean="0"/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ru-RU" sz="2400" b="1" dirty="0"/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ru-RU" sz="2400" b="1" dirty="0" smtClean="0"/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ru-RU" sz="2400" b="1" dirty="0" smtClean="0"/>
          </a:p>
          <a:p>
            <a:pPr marL="0" indent="0"/>
            <a:endParaRPr lang="ru-RU" sz="2400" b="1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FA99BA-0E49-403F-91A2-322FB40F5D84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360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fanaseva\Desktop\сам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74" y="228264"/>
            <a:ext cx="882497" cy="86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737175" y="6405331"/>
            <a:ext cx="8370168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737175" y="5257813"/>
            <a:ext cx="81369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9635346"/>
              </p:ext>
            </p:extLst>
          </p:nvPr>
        </p:nvGraphicFramePr>
        <p:xfrm>
          <a:off x="737175" y="1770031"/>
          <a:ext cx="60229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1" name="Документ" r:id="rId6" imgW="10501362" imgH="7086531" progId="Word.Document.12">
                  <p:embed/>
                </p:oleObj>
              </mc:Choice>
              <mc:Fallback>
                <p:oleObj name="Документ" r:id="rId6" imgW="10501362" imgH="708653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37175" y="1770031"/>
                        <a:ext cx="6022975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Рисунок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705" y="1412776"/>
            <a:ext cx="2067374" cy="129614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8" descr="DSC0963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395" y="2924944"/>
            <a:ext cx="2046684" cy="158417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9" descr="view_624316_81969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395" y="4620394"/>
            <a:ext cx="2054003" cy="140089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68403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7272808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Общеобразовательные организации </a:t>
            </a:r>
            <a:br>
              <a:rPr lang="ru-RU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татарским языком обучения</a:t>
            </a:r>
            <a:endParaRPr lang="ru-RU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4640" y="1484783"/>
            <a:ext cx="7602503" cy="4344529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90000"/>
              </a:lnSpc>
              <a:buFont typeface="Arial" charset="0"/>
              <a:buNone/>
            </a:pPr>
            <a:r>
              <a:rPr lang="ru-RU" sz="2000" b="1" dirty="0" smtClean="0"/>
              <a:t> </a:t>
            </a:r>
          </a:p>
          <a:p>
            <a:pPr marL="0" indent="0" algn="ctr">
              <a:lnSpc>
                <a:spcPct val="90000"/>
              </a:lnSpc>
              <a:buFont typeface="Arial" charset="0"/>
              <a:buNone/>
            </a:pPr>
            <a:r>
              <a:rPr lang="ru-RU" sz="3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 год – </a:t>
            </a: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853 школ</a:t>
            </a:r>
          </a:p>
          <a:p>
            <a:pPr marL="0" indent="0" algn="ctr">
              <a:lnSpc>
                <a:spcPct val="90000"/>
              </a:lnSpc>
              <a:buFont typeface="Arial" charset="0"/>
              <a:buNone/>
            </a:pP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 год – </a:t>
            </a: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827 школ</a:t>
            </a: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ru-RU" sz="2400" b="1" dirty="0"/>
          </a:p>
          <a:p>
            <a:pPr marL="0" indent="0" algn="just">
              <a:lnSpc>
                <a:spcPct val="90000"/>
              </a:lnSpc>
              <a:buFont typeface="Arial" charset="0"/>
              <a:buNone/>
            </a:pPr>
            <a:r>
              <a:rPr lang="ru-RU" sz="2400" b="1" dirty="0"/>
              <a:t>–	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временно приостановлена работа 12 начальных школ или филиалов основных школ в 6 муниципальных </a:t>
            </a:r>
            <a:r>
              <a:rPr lang="ru-RU" sz="2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образованиях: </a:t>
            </a:r>
            <a:r>
              <a:rPr lang="ru-RU" sz="26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Азнакаевский, </a:t>
            </a:r>
            <a:r>
              <a:rPr lang="ru-RU" sz="2600" b="1" i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Кайбицкий</a:t>
            </a:r>
            <a:r>
              <a:rPr lang="ru-RU" sz="26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Камско-</a:t>
            </a:r>
            <a:r>
              <a:rPr lang="ru-RU" sz="26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Устьинский</a:t>
            </a:r>
            <a:r>
              <a:rPr lang="ru-RU" sz="26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600" b="1" i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Кукморский</a:t>
            </a:r>
            <a:r>
              <a:rPr lang="ru-RU" sz="26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600" b="1" i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Мамадышский</a:t>
            </a:r>
            <a:r>
              <a:rPr lang="ru-RU" sz="26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600" b="1" i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Тюлячинский</a:t>
            </a:r>
            <a:endParaRPr lang="ru-RU" sz="2600" b="1" i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lnSpc>
                <a:spcPct val="90000"/>
              </a:lnSpc>
              <a:buFont typeface="Arial" charset="0"/>
              <a:buNone/>
            </a:pPr>
            <a:endParaRPr lang="ru-RU" sz="2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lnSpc>
                <a:spcPct val="90000"/>
              </a:lnSpc>
              <a:buFont typeface="Arial" charset="0"/>
              <a:buNone/>
            </a:pPr>
            <a:r>
              <a:rPr lang="ru-RU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	 закрыты 14 школ (филиалов) в 10 муниципальных образованиях: </a:t>
            </a:r>
            <a:r>
              <a:rPr lang="ru-RU" sz="26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Актанышский, Арский, Атнинский, Балтасинский, Высокогорский, </a:t>
            </a:r>
            <a:r>
              <a:rPr lang="ru-RU" sz="26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Дрожжановский</a:t>
            </a:r>
            <a:r>
              <a:rPr lang="ru-RU" sz="26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600" b="1" i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Лаишевский</a:t>
            </a:r>
            <a:r>
              <a:rPr lang="ru-RU" sz="26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600" b="1" i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Муслюмовский</a:t>
            </a:r>
            <a:r>
              <a:rPr lang="ru-RU" sz="26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600" b="1" i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Мензелинский</a:t>
            </a:r>
            <a:r>
              <a:rPr lang="ru-RU" sz="26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Рыбно-</a:t>
            </a:r>
            <a:r>
              <a:rPr lang="ru-RU" sz="2600" b="1" i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Слободский</a:t>
            </a:r>
            <a:endParaRPr lang="ru-RU" sz="2600" b="1" i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ru-RU" sz="2400" b="1" dirty="0" smtClean="0"/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ru-RU" sz="2400" b="1" dirty="0" smtClean="0"/>
          </a:p>
          <a:p>
            <a:pPr marL="0" indent="0"/>
            <a:endParaRPr lang="ru-RU" sz="2400" b="1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FA99BA-0E49-403F-91A2-322FB40F5D84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360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fanaseva\Desktop\с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75" y="128861"/>
            <a:ext cx="928666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737175" y="6405331"/>
            <a:ext cx="8370168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737175" y="5257813"/>
            <a:ext cx="81369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7192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30622"/>
            <a:ext cx="7283152" cy="994122"/>
          </a:xfrm>
        </p:spPr>
        <p:txBody>
          <a:bodyPr>
            <a:noAutofit/>
          </a:bodyPr>
          <a:lstStyle/>
          <a:p>
            <a:r>
              <a:rPr lang="ru-RU" sz="3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Охват детей-татар обучением </a:t>
            </a:r>
            <a:r>
              <a:rPr lang="ru-RU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3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родном языке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2058179"/>
              </p:ext>
            </p:extLst>
          </p:nvPr>
        </p:nvGraphicFramePr>
        <p:xfrm>
          <a:off x="1547664" y="1320105"/>
          <a:ext cx="6787153" cy="472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1140"/>
                <a:gridCol w="334114"/>
                <a:gridCol w="3111899"/>
              </a:tblGrid>
              <a:tr h="748556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Тукаевский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</a:t>
                      </a:r>
                      <a:r>
                        <a:rPr lang="ru-RU" sz="20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Муслюмовский</a:t>
                      </a:r>
                      <a:endParaRPr lang="ru-RU" sz="20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tt-RU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+</a:t>
                      </a:r>
                      <a:r>
                        <a:rPr lang="tt-RU" sz="2400" b="1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tt-RU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5%</a:t>
                      </a:r>
                      <a:endParaRPr lang="ru-R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Тетюшский</a:t>
                      </a:r>
                      <a:endParaRPr lang="ru-RU" sz="20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– 10 %</a:t>
                      </a:r>
                      <a:endParaRPr lang="ru-RU" sz="24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748556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Нурлатский</a:t>
                      </a:r>
                      <a:endParaRPr lang="ru-RU" sz="20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0" algn="ctr" defTabSz="914400" rtl="0" eaLnBrk="1" latinLnBrk="0" hangingPunct="1"/>
                      <a:r>
                        <a:rPr lang="tt-RU" sz="24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+ 4 %</a:t>
                      </a:r>
                      <a:endParaRPr lang="ru-RU" sz="24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24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Алькеевский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– 4 %</a:t>
                      </a:r>
                      <a:endParaRPr lang="ru-RU" sz="24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748556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Мамадышский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Заинский, </a:t>
                      </a:r>
                      <a:r>
                        <a:rPr lang="ru-RU" sz="20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Лениногорский</a:t>
                      </a:r>
                      <a:endParaRPr lang="ru-RU" sz="20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+ 3 %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2400" b="1" kern="12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Аксубаевский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– 3 %</a:t>
                      </a:r>
                      <a:endParaRPr lang="ru-RU" sz="24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748556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Спасский, Сармановский, </a:t>
                      </a:r>
                      <a:r>
                        <a:rPr lang="ru-RU" sz="20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Лаишевский</a:t>
                      </a:r>
                      <a:endParaRPr lang="ru-RU" sz="20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+ 2 %</a:t>
                      </a:r>
                      <a:endParaRPr lang="ru-RU" sz="24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24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Апастовский 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– 2 %</a:t>
                      </a:r>
                      <a:endParaRPr lang="ru-RU" sz="24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748556"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Камско-</a:t>
                      </a:r>
                      <a:r>
                        <a:rPr lang="ru-RU" sz="20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Устьинский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</a:t>
                      </a:r>
                      <a:r>
                        <a:rPr lang="ru-RU" sz="20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Верхнеуслонский</a:t>
                      </a:r>
                      <a:endParaRPr lang="ru-RU" sz="20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– 1,5 %</a:t>
                      </a:r>
                      <a:endParaRPr lang="ru-RU" sz="24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360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737175" y="6405331"/>
            <a:ext cx="8370168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1" name="Picture 2" descr="C:\Users\Afanaseva\Desktop\с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98" y="116632"/>
            <a:ext cx="928666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449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2979986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Font typeface="Arial" charset="0"/>
              <a:buNone/>
            </a:pPr>
            <a:r>
              <a:rPr lang="ru-RU" sz="2000" b="1" dirty="0" smtClean="0"/>
              <a:t> </a:t>
            </a: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ru-RU" sz="2400" b="1" dirty="0" smtClean="0"/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ru-RU" sz="2400" b="1" dirty="0"/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ru-RU" sz="2400" b="1" dirty="0" smtClean="0"/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ru-RU" sz="2400" b="1" dirty="0" smtClean="0"/>
          </a:p>
          <a:p>
            <a:pPr marL="0" indent="0"/>
            <a:endParaRPr lang="ru-RU" sz="2400" b="1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FA99BA-0E49-403F-91A2-322FB40F5D84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360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fanaseva\Desktop\с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24" y="116632"/>
            <a:ext cx="928666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737175" y="6405331"/>
            <a:ext cx="8370168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737175" y="5257813"/>
            <a:ext cx="81369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09739" y="1556792"/>
            <a:ext cx="712879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t-RU" sz="2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	</a:t>
            </a:r>
            <a:r>
              <a:rPr lang="tt-RU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Показатель </a:t>
            </a:r>
            <a:r>
              <a:rPr lang="tt-RU" sz="2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«</a:t>
            </a:r>
            <a:r>
              <a:rPr lang="tt-RU" sz="2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Доля обучающихся на родном языке в общеобразовательных организациях</a:t>
            </a:r>
            <a:r>
              <a:rPr lang="tt-RU" sz="2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» является одним из критериев оценки деятельности муниципальных органов образования по развитию национального образования, а также что эти данные размещены в информационной системе «</a:t>
            </a:r>
            <a:r>
              <a:rPr lang="tt-RU" sz="2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Открытый Татарстан</a:t>
            </a:r>
            <a:r>
              <a:rPr lang="tt-RU" sz="2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»</a:t>
            </a:r>
            <a:endParaRPr lang="ru-RU" sz="2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333616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1169223" y="1772816"/>
            <a:ext cx="7272808" cy="2808312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Перед нами стоит задача создания оптимальной сети образовательных </a:t>
            </a:r>
            <a:r>
              <a:rPr lang="ru-RU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организаций. Но данный процесс мы должны осуществлять не за счет национальных школ: татарских, чувашских, марийских и других. Необходимо подойти к данному вопросу взвешенно и ответственно.</a:t>
            </a:r>
            <a:endParaRPr lang="ru-RU" sz="2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FA99BA-0E49-403F-91A2-322FB40F5D84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360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fanaseva\Desktop\с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75" y="116632"/>
            <a:ext cx="928666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737175" y="6405331"/>
            <a:ext cx="8370168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737175" y="5257813"/>
            <a:ext cx="81369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42683" y="980728"/>
            <a:ext cx="8229600" cy="79208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Уважаемые </a:t>
            </a:r>
            <a:r>
              <a:rPr lang="ru-RU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руководители 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40599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1285855" y="71500"/>
            <a:ext cx="7272808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Изучение татарского языка</a:t>
            </a:r>
            <a:r>
              <a:rPr lang="ru-RU" sz="3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2979986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Font typeface="Arial" charset="0"/>
              <a:buNone/>
            </a:pPr>
            <a:r>
              <a:rPr lang="ru-RU" sz="2000" b="1" dirty="0" smtClean="0"/>
              <a:t> </a:t>
            </a: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ru-RU" sz="2400" b="1" dirty="0" smtClean="0"/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ru-RU" sz="2400" b="1" dirty="0"/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ru-RU" sz="2400" b="1" dirty="0" smtClean="0"/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ru-RU" sz="2400" b="1" dirty="0" smtClean="0"/>
          </a:p>
          <a:p>
            <a:pPr marL="0" indent="0"/>
            <a:endParaRPr lang="ru-RU" sz="2400" b="1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FA99BA-0E49-403F-91A2-322FB40F5D84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360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fanaseva\Desktop\с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75" y="188640"/>
            <a:ext cx="928666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737175" y="6405331"/>
            <a:ext cx="8370168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737175" y="5262331"/>
            <a:ext cx="81369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642149"/>
              </p:ext>
            </p:extLst>
          </p:nvPr>
        </p:nvGraphicFramePr>
        <p:xfrm>
          <a:off x="1874259" y="1556792"/>
          <a:ext cx="6096000" cy="149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Изучают татарский язык</a:t>
                      </a: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 национальных школах и в татарских группах</a:t>
                      </a: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 русских группах</a:t>
                      </a: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38%</a:t>
                      </a:r>
                      <a:endParaRPr lang="ru-RU" sz="20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62%</a:t>
                      </a:r>
                      <a:endParaRPr lang="ru-RU" sz="20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2948918"/>
              </p:ext>
            </p:extLst>
          </p:nvPr>
        </p:nvGraphicFramePr>
        <p:xfrm>
          <a:off x="1907703" y="3429000"/>
          <a:ext cx="597666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8333"/>
                <a:gridCol w="2988333"/>
              </a:tblGrid>
              <a:tr h="6480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обучаются в национальных школах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изучают татарский язык как родной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42,3%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38%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3040968"/>
              </p:ext>
            </p:extLst>
          </p:nvPr>
        </p:nvGraphicFramePr>
        <p:xfrm>
          <a:off x="1933927" y="4822911"/>
          <a:ext cx="597666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8113"/>
                <a:gridCol w="2978551"/>
              </a:tblGrid>
              <a:tr h="6296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Изучают татарский язык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в русской группе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Из них дети татарской национальности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23%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22148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1781</TotalTime>
  <Words>1676</Words>
  <Application>Microsoft Office PowerPoint</Application>
  <PresentationFormat>Экран (4:3)</PresentationFormat>
  <Paragraphs>475</Paragraphs>
  <Slides>35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7" baseType="lpstr">
      <vt:lpstr>Тема Office</vt:lpstr>
      <vt:lpstr>Документ</vt:lpstr>
      <vt:lpstr>Презентация PowerPoint</vt:lpstr>
      <vt:lpstr>Презентация PowerPoint</vt:lpstr>
      <vt:lpstr>Муниципальные образования, в которых функционируют «воскресные школы» (отделения)  по изучению родного языка и культуры</vt:lpstr>
      <vt:lpstr>На базе МБОУ «Гимназия №2 имени Шигабутдина  Марджани» при КФУ г. Казани создан  Центр национального образования</vt:lpstr>
      <vt:lpstr>Общеобразовательные организации  с татарским языком обучения</vt:lpstr>
      <vt:lpstr>Охват детей-татар обучением  на родном языке</vt:lpstr>
      <vt:lpstr>Презентация PowerPoint</vt:lpstr>
      <vt:lpstr> Перед нами стоит задача создания оптимальной сети образовательных организаций. Но данный процесс мы должны осуществлять не за счет национальных школ: татарских, чувашских, марийских и других. Необходимо подойти к данному вопросу взвешенно и ответственно.</vt:lpstr>
      <vt:lpstr>  Изучение татарского языка </vt:lpstr>
      <vt:lpstr>При рейтинговании образовательных организаций просим рассмотреть вопрос включения в качестве критерия: - в татарских школах - долю охвата обучением детей-татар на родном языке,  - в школах с русским языком обучения – долю охвата детей-татар изучением татарского языка в татарских группах </vt:lpstr>
      <vt:lpstr>Презентация PowerPoint</vt:lpstr>
      <vt:lpstr>Спасибо за внимание!</vt:lpstr>
      <vt:lpstr>Спасибо за внимание!</vt:lpstr>
      <vt:lpstr>Презентация PowerPoint</vt:lpstr>
      <vt:lpstr>Презентация PowerPoint</vt:lpstr>
      <vt:lpstr>Мероприятия с выездом в муниципальные образования</vt:lpstr>
      <vt:lpstr>Проблемные вопросы</vt:lpstr>
      <vt:lpstr>Приоритетные  направления деятельности по дальнейшему  развитию и формированию нормативных основ системы национального образования при внедрении ФГОС основного общего образования:</vt:lpstr>
      <vt:lpstr>Учебно-методические комплекты  по татарскому языку и литературе</vt:lpstr>
      <vt:lpstr>Учебно-методические комплекты  по татарскому языку и литературе</vt:lpstr>
      <vt:lpstr> Государственная программа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Татар теле һәм әдәбиятыннан уку методик комплектлары</dc:title>
  <dc:creator>Nugumanova</dc:creator>
  <cp:lastModifiedBy>Afanaseva</cp:lastModifiedBy>
  <cp:revision>83</cp:revision>
  <dcterms:created xsi:type="dcterms:W3CDTF">2014-12-30T08:01:12Z</dcterms:created>
  <dcterms:modified xsi:type="dcterms:W3CDTF">2015-02-10T06:30:15Z</dcterms:modified>
</cp:coreProperties>
</file>