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4" r:id="rId1"/>
  </p:sldMasterIdLst>
  <p:notesMasterIdLst>
    <p:notesMasterId r:id="rId15"/>
  </p:notesMasterIdLst>
  <p:sldIdLst>
    <p:sldId id="256" r:id="rId2"/>
    <p:sldId id="288" r:id="rId3"/>
    <p:sldId id="289" r:id="rId4"/>
    <p:sldId id="291" r:id="rId5"/>
    <p:sldId id="257" r:id="rId6"/>
    <p:sldId id="258" r:id="rId7"/>
    <p:sldId id="262" r:id="rId8"/>
    <p:sldId id="263" r:id="rId9"/>
    <p:sldId id="267" r:id="rId10"/>
    <p:sldId id="276" r:id="rId11"/>
    <p:sldId id="278" r:id="rId12"/>
    <p:sldId id="292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7912" autoAdjust="0"/>
  </p:normalViewPr>
  <p:slideViewPr>
    <p:cSldViewPr>
      <p:cViewPr>
        <p:scale>
          <a:sx n="54" d="100"/>
          <a:sy n="54" d="100"/>
        </p:scale>
        <p:origin x="11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90DA-EB4F-4181-BFA1-6C843BD419B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1621C-1230-4043-B393-A050120B6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jp.psychiatryonline.org/data/Journals/AJP/0/appi.ajp.2014.13101401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8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 err="1" smtClean="0"/>
              <a:t>УУДе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Кольберг</a:t>
            </a:r>
            <a:r>
              <a:rPr lang="ru-RU" baseline="0" dirty="0" smtClean="0"/>
              <a:t> Льюис </a:t>
            </a:r>
          </a:p>
          <a:p>
            <a:r>
              <a:rPr lang="ru-RU" baseline="0" dirty="0" smtClean="0"/>
              <a:t>Проблема с домашними заданиями.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0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6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1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по биологическим и семейным причинам психологического насилия образовательные учреждения могут лишь </a:t>
            </a:r>
            <a:r>
              <a:rPr lang="ru-RU" i="1" dirty="0" smtClean="0"/>
              <a:t>ставить</a:t>
            </a:r>
            <a:r>
              <a:rPr lang="ru-RU" dirty="0" smtClean="0"/>
              <a:t> на социальный и медицинский контроль и опосредованно создавать условия безопасности и развития для детей и молодежи, проявляющих признаки насилия во взаимодействии, то на уровне средовых условий и межличностных отношений они </a:t>
            </a:r>
            <a:r>
              <a:rPr lang="ru-RU" i="1" dirty="0" smtClean="0"/>
              <a:t>способны контролировать и корректировать </a:t>
            </a:r>
            <a:r>
              <a:rPr lang="ru-RU" dirty="0" smtClean="0"/>
              <a:t>их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9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как-то так получилось, что у процесса, в который вовлечены миллионы детей и подростков (и, возможно, десятки миллионов взрослых), нет обобщающего русского названия. Поэтому психологи и педагоги стали пользоваться англоязычным термином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bullying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который как раз и означает всё вместе: моральное и физическое насилие, доминирование и принуждение, запугивание и вымогательство.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3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специфическая форма агрессии, особенно характерная для среднего детства и для младших подростков, всегда направлена против одних и тех же детей. </a:t>
            </a:r>
          </a:p>
          <a:p>
            <a:r>
              <a:rPr lang="ru-RU" dirty="0" smtClean="0"/>
              <a:t>При переходе из начальной школы в среднюю </a:t>
            </a:r>
            <a:r>
              <a:rPr lang="ru-RU" dirty="0" err="1" smtClean="0"/>
              <a:t>буллинг</a:t>
            </a:r>
            <a:r>
              <a:rPr lang="ru-RU" dirty="0" smtClean="0"/>
              <a:t> несколько ослабевает, но у некоторых детей это - устойчивая личностная черта, с возрастом меняются лишь формы ее проявления.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6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 привыкли думать, что организаторами и исполнителями школьного насилия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становятся физически сильные, но интеллектуально неразвитые дети из «неблагополучных» семей, пытающиеся таким образом компенсировать свою ущербность. На самом деле в этой группе могут оказаться вполне приличные детки вполне приличных родителей. Ущербность, конечно, имеет место быть, но другого, скорее нравственного порядка: готовность идти к цели по головам, неумение сопереживать и сочувствовать,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искажённость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моральных ориентиров, гипертрофированное стремление к лидерству и популярности.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Вожака всегда поддерживает группа последователей, состоящая из детей, которые не могут или боятся противостоять влиянию лидера, боятся сами оказаться на месте жертвы, пытаются стать частью большинства, привыкшие к насилию дома или просто развлекающиеся таким образом.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роли жертвы может оказаться практически любой. Группа может затравить даже физически и интеллектуально сильного ребёнка. Но чаще всего, жертву выбирают из детей-изгоев и «не таких» как все. Критерий может быть почти любой, достаточно прицепить ярлык: тупой или сильно умный, наглый или тихоня, быдло или мажор, коротышка или дылда, не так разговаривает, не так одевается,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ботан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гомик, рыжий, чурка…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0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всякое сложное явление,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буллинг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имеет ни однозначного объяснения, ни универсальных способов преодоления и предотвращения. Одни ученые изучают преимущественно индивидуальные, личностные свойства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их жертв, другие – социально-психологические процессы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буллирования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виктимизации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(как один ребенок делает своей жертвой другого), третьи – макро=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микросоциальные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закономерности соответствующих групп и сообществ (почему одни школы и коллективы больше благоприятствуют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буллингу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чем другие).</a:t>
            </a:r>
          </a:p>
          <a:p>
            <a:r>
              <a:rPr lang="ru-RU" dirty="0" smtClean="0"/>
              <a:t>Практически во всех странах и возрастах </a:t>
            </a:r>
            <a:r>
              <a:rPr lang="ru-RU" dirty="0" err="1" smtClean="0"/>
              <a:t>буллинг</a:t>
            </a:r>
            <a:r>
              <a:rPr lang="ru-RU" dirty="0" smtClean="0"/>
              <a:t> больше распространен среди мальчиков, чем среди девочек, и его жертвами также чаще становятся мальчики. Это не просто озорство или грубость, а особая форма взаимоотношений.</a:t>
            </a:r>
          </a:p>
          <a:p>
            <a:r>
              <a:rPr lang="ru-RU" dirty="0" smtClean="0"/>
              <a:t>По наблюдениям американских психологов (</a:t>
            </a:r>
            <a:r>
              <a:rPr lang="ru-RU" dirty="0" err="1" smtClean="0"/>
              <a:t>Пеллегрини</a:t>
            </a:r>
            <a:r>
              <a:rPr lang="ru-RU" dirty="0" smtClean="0"/>
              <a:t> и </a:t>
            </a:r>
            <a:r>
              <a:rPr lang="ru-RU" dirty="0" err="1" smtClean="0"/>
              <a:t>Бартини</a:t>
            </a:r>
            <a:r>
              <a:rPr lang="ru-RU" dirty="0" smtClean="0"/>
              <a:t>), у 10-12 –летних мальчиков </a:t>
            </a:r>
            <a:r>
              <a:rPr lang="ru-RU" dirty="0" err="1" smtClean="0"/>
              <a:t>буллинг</a:t>
            </a:r>
            <a:r>
              <a:rPr lang="ru-RU" dirty="0" smtClean="0"/>
              <a:t> сильнее всего выражен в начале учебного года, когда мальчики энергично борются за место в групповой иерархии, позже, когда этот процесс завершен и иерархия оформлена, </a:t>
            </a:r>
            <a:r>
              <a:rPr lang="ru-RU" dirty="0" err="1" smtClean="0"/>
              <a:t>буллинг</a:t>
            </a:r>
            <a:r>
              <a:rPr lang="ru-RU" dirty="0" smtClean="0"/>
              <a:t> ослабевает. Каждый знает свое место.</a:t>
            </a:r>
          </a:p>
          <a:p>
            <a:r>
              <a:rPr lang="ru-RU" dirty="0" smtClean="0"/>
              <a:t>Мальчики и девочки пользуются разными формами </a:t>
            </a:r>
            <a:r>
              <a:rPr lang="ru-RU" dirty="0" err="1" smtClean="0"/>
              <a:t>буллинга</a:t>
            </a:r>
            <a:r>
              <a:rPr lang="ru-RU" dirty="0" smtClean="0"/>
              <a:t>. Если мальчики чаще прибегают к физическому </a:t>
            </a:r>
            <a:r>
              <a:rPr lang="ru-RU" dirty="0" err="1" smtClean="0"/>
              <a:t>буллингу</a:t>
            </a:r>
            <a:r>
              <a:rPr lang="ru-RU" dirty="0" smtClean="0"/>
              <a:t> (пинки, толчки и т.п.), то девочки охотнее пользуются косвенными формами давление (распространение слухов, исключение из круга общения).</a:t>
            </a:r>
          </a:p>
          <a:p>
            <a:r>
              <a:rPr lang="ru-RU" dirty="0" smtClean="0"/>
              <a:t>Разница мужского и женского </a:t>
            </a:r>
            <a:r>
              <a:rPr lang="ru-RU" dirty="0" err="1" smtClean="0"/>
              <a:t>буллинга</a:t>
            </a:r>
            <a:r>
              <a:rPr lang="ru-RU" dirty="0" smtClean="0"/>
              <a:t> может быть связана с тем, что у мальчиков и девочек могут быть неодинаковые критерии популярности.</a:t>
            </a:r>
          </a:p>
          <a:p>
            <a:r>
              <a:rPr lang="ru-RU" dirty="0" smtClean="0"/>
              <a:t>Агрессия, как явная, так и условная, уменьшает популярность девочек, тогда как мальчиков явная агрессия делает более популярными.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3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было бы сказать, что школьные годы пройдут и детские обиды забудутся, но психологи доказали, что это совсем не так.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Школьное насилие буквально ломает личность жертвы, а его последствия сказываются на жизни человека в течение десятилетий.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Доказательство этого было получено группой учёных из Королевского колледжа в Лондоне под руководством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Такизавы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Наблюдение велось за детьми, родившимися в течение одной недели 1958 года в Англии, Шотландии и Уэльсе. Были отобраны дети, которые подвергались насилию в 7, и 11-летнем возрасте. Затем замеры делались по достижении ими возраста 23, 33, 42, 45 и 50 лет. Подробный отчёт о результатах исследования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опубликованы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Цифры подтверждают, что жертвы частого или постоянного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школе, становясь взрослыми, существенно чаще жалуются на здоровье, страдают от депрессии, нервных расстройств и склонны к суициду. Они менее успешны в профессиональной деятельности, у них более низкий доход, выше риск остаться без работы. Они чаще ведут одинокий образ жизни, не имея семьи и друзей. Иначе говоря,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детские обиды» оборачиваются вполне серьёзными взрослыми проблемами.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Зная это, родителям стоит внимательнее следить за тем, чтобы их ребёнок не стал жертвой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0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1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6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2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9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7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4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0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2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1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1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7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1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  <p:sldLayoutId id="2147484259" r:id="rId15"/>
    <p:sldLayoutId id="2147484260" r:id="rId16"/>
    <p:sldLayoutId id="21474842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__data/assets/pdf_file/0008/181556/E96444_part2.5-Ru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336704" cy="3888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ПСИХОЛОГИЧЕСКОЕ НАСИЛИЕ И ОСОБЕННОСТИ ЕГО ПРОЯВЛЕНИЯ В ОБРАЗОВАТЕЛЬНОЙ СРЕДЕ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47564" y="5733256"/>
            <a:ext cx="687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Чиркина Светлана Евгеньевна, доцент кафедры психологии ИПО К(П)ФУ, к. </a:t>
            </a:r>
            <a:r>
              <a:rPr lang="ru-RU" sz="2800" dirty="0" err="1" smtClean="0"/>
              <a:t>пс</a:t>
            </a:r>
            <a:r>
              <a:rPr lang="ru-RU" sz="2800" dirty="0" smtClean="0"/>
              <a:t>. н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Кибербуллинг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0135"/>
            <a:ext cx="8280920" cy="3891193"/>
          </a:xfrm>
        </p:spPr>
        <p:txBody>
          <a:bodyPr>
            <a:normAutofit/>
          </a:bodyPr>
          <a:lstStyle/>
          <a:p>
            <a:r>
              <a:rPr lang="ru-RU" dirty="0" smtClean="0"/>
              <a:t>Конкретные формы и способы </a:t>
            </a:r>
            <a:r>
              <a:rPr lang="ru-RU" dirty="0" err="1" smtClean="0"/>
              <a:t>буллинга</a:t>
            </a:r>
            <a:r>
              <a:rPr lang="ru-RU" dirty="0" smtClean="0"/>
              <a:t> постоянно меняются. Новейшее «достижение» в этой области – так называемый </a:t>
            </a:r>
            <a:r>
              <a:rPr lang="ru-RU" dirty="0" err="1" smtClean="0"/>
              <a:t>кибербуллинг</a:t>
            </a:r>
            <a:r>
              <a:rPr lang="ru-RU" dirty="0" smtClean="0"/>
              <a:t>, т.е. </a:t>
            </a:r>
            <a:r>
              <a:rPr lang="ru-RU" dirty="0" err="1" smtClean="0"/>
              <a:t>буллинг</a:t>
            </a:r>
            <a:r>
              <a:rPr lang="ru-RU" dirty="0" smtClean="0"/>
              <a:t>, осуществляемый с помощью электронных средств коммуникации.</a:t>
            </a:r>
          </a:p>
          <a:p>
            <a:r>
              <a:rPr lang="ru-RU" dirty="0" smtClean="0"/>
              <a:t>Как и среди обычных </a:t>
            </a:r>
            <a:r>
              <a:rPr lang="ru-RU" dirty="0" err="1" smtClean="0"/>
              <a:t>булли</a:t>
            </a:r>
            <a:r>
              <a:rPr lang="ru-RU" dirty="0" smtClean="0"/>
              <a:t>, среди </a:t>
            </a:r>
            <a:r>
              <a:rPr lang="ru-RU" dirty="0" err="1" smtClean="0"/>
              <a:t>кибербулли</a:t>
            </a:r>
            <a:r>
              <a:rPr lang="ru-RU" dirty="0" smtClean="0"/>
              <a:t> преобладают мальчики. Девочки, ставшие жертвами </a:t>
            </a:r>
            <a:r>
              <a:rPr lang="ru-RU" dirty="0" err="1" smtClean="0"/>
              <a:t>кибербуллинга</a:t>
            </a:r>
            <a:r>
              <a:rPr lang="ru-RU" dirty="0" smtClean="0"/>
              <a:t>, чаще мальчиков сообщают об этом взрослым.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18539"/>
              </p:ext>
            </p:extLst>
          </p:nvPr>
        </p:nvGraphicFramePr>
        <p:xfrm>
          <a:off x="395536" y="238080"/>
          <a:ext cx="8496944" cy="6430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6215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Сами дети часто скрывают, что их преследуют и травят одноклассники: обращайте внимание на </a:t>
                      </a:r>
                      <a:r>
                        <a:rPr lang="ru-RU" sz="2200" dirty="0" smtClean="0">
                          <a:effectLst/>
                        </a:rPr>
                        <a:t>тревожные «</a:t>
                      </a:r>
                      <a:r>
                        <a:rPr lang="ru-RU" sz="2200" dirty="0">
                          <a:effectLst/>
                        </a:rPr>
                        <a:t>звоночки». Нужно безотлагательно выяснить, всё ли в порядке, если ребёнок: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постоянно находится в подавленном настроении;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стал получать низкие оценки;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ищет предлоги, чтобы не идти в школу;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по дороге в школу и домой выбирает обходные маршруты;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приходит домой с испорченной или грязной одеждой, порванными учебниками и тетрадями;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то и дело «теряет» вещи и карманные деньги;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отказывается выходить играть во двор;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часто приходит домой с синяками и ссадинами;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не встречается с одноклассниками, не приглашает их домой и не ходит в гости;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стал замкнут или вспыльчив, срывает зло на младших братьях и сёстрах.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12" marR="24912" marT="24912" marB="249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7"/>
            <a:ext cx="6798734" cy="936104"/>
          </a:xfrm>
        </p:spPr>
        <p:txBody>
          <a:bodyPr>
            <a:noAutofit/>
          </a:bodyPr>
          <a:lstStyle/>
          <a:p>
            <a:r>
              <a:rPr lang="ru-RU" sz="2800" b="1" dirty="0"/>
              <a:t>Что делать, если вы узнали, что </a:t>
            </a:r>
            <a:r>
              <a:rPr lang="ru-RU" sz="2800" b="1" dirty="0" smtClean="0"/>
              <a:t>ребёнок </a:t>
            </a:r>
            <a:r>
              <a:rPr lang="ru-RU" sz="2800" b="1" dirty="0"/>
              <a:t>стал жертвой </a:t>
            </a:r>
            <a:r>
              <a:rPr lang="ru-RU" sz="2800" b="1" dirty="0" err="1" smtClean="0"/>
              <a:t>буллинга</a:t>
            </a:r>
            <a:r>
              <a:rPr lang="ru-RU" sz="2800" b="1" dirty="0" smtClean="0"/>
              <a:t>?</a:t>
            </a: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0135"/>
            <a:ext cx="8352928" cy="389119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Первое. </a:t>
            </a:r>
            <a:r>
              <a:rPr lang="ru-RU" dirty="0"/>
              <a:t>Нужно усвоить для себя, что травля — это травля, и ответствен за неё не ребёнок, каким бы «нестандартным» он ни был.</a:t>
            </a:r>
          </a:p>
          <a:p>
            <a:r>
              <a:rPr lang="ru-RU" b="1" i="1" dirty="0"/>
              <a:t>Второе.</a:t>
            </a:r>
            <a:r>
              <a:rPr lang="ru-RU" dirty="0"/>
              <a:t> Объяснить это ребёнку. Он должен знать, что его вины в том, что он стал жертвой </a:t>
            </a:r>
            <a:r>
              <a:rPr lang="ru-RU" dirty="0" err="1"/>
              <a:t>буллинга</a:t>
            </a:r>
            <a:r>
              <a:rPr lang="ru-RU" dirty="0"/>
              <a:t> нет. Проблема, вероятно, есть, но вины — нет и быть не может.</a:t>
            </a:r>
          </a:p>
          <a:p>
            <a:r>
              <a:rPr lang="ru-RU" b="1" i="1" dirty="0"/>
              <a:t>Третье.</a:t>
            </a:r>
            <a:r>
              <a:rPr lang="ru-RU" dirty="0"/>
              <a:t>  </a:t>
            </a:r>
            <a:r>
              <a:rPr lang="ru-RU" dirty="0" smtClean="0"/>
              <a:t>Объяснить </a:t>
            </a:r>
            <a:r>
              <a:rPr lang="ru-RU" dirty="0"/>
              <a:t>это </a:t>
            </a:r>
            <a:r>
              <a:rPr lang="ru-RU" dirty="0" smtClean="0"/>
              <a:t>классу. </a:t>
            </a:r>
            <a:r>
              <a:rPr lang="ru-RU" dirty="0"/>
              <a:t>Часто сами обидчики, особенно младшего возраста, не ведают, что творят. Взрослый должен сказать им, что это не дразнилки, не игра. То, чем они занимаются — травля, гадкое, недопустимое поведение. Вот только «давить на жалость» при это не в коем случае нельзя. Вопрос должен ставиться не в форме «Представляете, как ему плохо?», а только: «Как вам было бы на его месте? Что чувствовали бы вы?».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3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135692" cy="1656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5609"/>
            <a:ext cx="7704856" cy="197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373216"/>
            <a:ext cx="7056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«</a:t>
            </a:r>
            <a:r>
              <a:rPr lang="ru-RU" sz="2000" b="1" dirty="0" err="1"/>
              <a:t>Буллинг</a:t>
            </a:r>
            <a:r>
              <a:rPr lang="ru-RU" sz="2000" b="1" dirty="0"/>
              <a:t> в школе: что мы знаем и что мы можем сделать?» </a:t>
            </a:r>
            <a:r>
              <a:rPr lang="ru-RU" sz="2000" b="1" dirty="0" smtClean="0"/>
              <a:t>норвежский </a:t>
            </a:r>
            <a:r>
              <a:rPr lang="ru-RU" sz="2000" b="1" dirty="0"/>
              <a:t>психолог Дан </a:t>
            </a:r>
            <a:r>
              <a:rPr lang="ru-RU" sz="2000" b="1" dirty="0" err="1"/>
              <a:t>Ольвеус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насилие во взаимодействии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Насилие – физическое, психическое, духовное воздействие на человека (социально организованное), которое правомерно понижает его нравственный (духовный), психический (моральный, коммуникативный) и жизненный статус (в т.числе правовой, социальный), причиняя ему физические, душевные и духовные страдания, а также угроза такого воздействия.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И.А. Баева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Психологическое насилие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352928" cy="39604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Психологическое насилие </a:t>
            </a:r>
            <a:r>
              <a:rPr lang="ru-RU" dirty="0" smtClean="0"/>
              <a:t>является исходной формой любого вида насилия, труднее всего формализуется и не имеет четких границ. </a:t>
            </a:r>
          </a:p>
          <a:p>
            <a:r>
              <a:rPr lang="ru-RU" dirty="0" smtClean="0"/>
              <a:t>Выражается в неприятии и критике, публичных оскорблениях и унижении достоинства, обвинениях, угрозах, проявляющихся в словесной форме без физического насилия, игнорировании (физической или социальной изоляции), предъявлении   </a:t>
            </a:r>
            <a:r>
              <a:rPr lang="ru-RU" i="1" dirty="0" smtClean="0"/>
              <a:t>чрезмерных </a:t>
            </a:r>
            <a:r>
              <a:rPr lang="ru-RU" dirty="0" smtClean="0"/>
              <a:t>требований и принуждении делать что-либо против желания. </a:t>
            </a:r>
            <a:endParaRPr lang="ru-RU" sz="2400" dirty="0" smtClean="0"/>
          </a:p>
          <a:p>
            <a:r>
              <a:rPr lang="ru-RU" dirty="0" smtClean="0"/>
              <a:t>На наше восприятие психологического насилия в межличностных отношениях влияют </a:t>
            </a:r>
            <a:r>
              <a:rPr lang="ru-RU" i="1" dirty="0" smtClean="0"/>
              <a:t>представления о нем </a:t>
            </a:r>
            <a:r>
              <a:rPr lang="ru-RU" dirty="0" smtClean="0"/>
              <a:t>— для одних людей неуважение, игнорирование, оскорбления и т . п. могут являться насилием, а для других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8352928" cy="2664296"/>
          </a:xfrm>
        </p:spPr>
      </p:pic>
    </p:spTree>
    <p:extLst>
      <p:ext uri="{BB962C8B-B14F-4D97-AF65-F5344CB8AC3E}">
        <p14:creationId xmlns:p14="http://schemas.microsoft.com/office/powerpoint/2010/main" val="40373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348880"/>
            <a:ext cx="8374704" cy="3750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Английское слово </a:t>
            </a:r>
            <a:r>
              <a:rPr lang="ru-RU" dirty="0" err="1" smtClean="0"/>
              <a:t>буллинг</a:t>
            </a:r>
            <a:r>
              <a:rPr lang="ru-RU" dirty="0" smtClean="0"/>
              <a:t> (</a:t>
            </a:r>
            <a:r>
              <a:rPr lang="ru-RU" dirty="0" err="1" smtClean="0"/>
              <a:t>bullying</a:t>
            </a:r>
            <a:r>
              <a:rPr lang="ru-RU" dirty="0" smtClean="0"/>
              <a:t>, от </a:t>
            </a:r>
            <a:r>
              <a:rPr lang="ru-RU" dirty="0" err="1" smtClean="0"/>
              <a:t>bully</a:t>
            </a:r>
            <a:r>
              <a:rPr lang="ru-RU" dirty="0" smtClean="0"/>
              <a:t> – хулиган, драчун, задира, грубиян, насильник) обозначает запугивание, физический или психологический террор, направленный на то, чтобы вызвать у другого страх и тем самым подчинить его себе. </a:t>
            </a:r>
          </a:p>
          <a:p>
            <a:r>
              <a:rPr lang="ru-RU" dirty="0" smtClean="0"/>
              <a:t>Раньше это было просто житейское понятие, но в последние 20 лет оно стало международным социально-психологическим и педагогическим термином, за которым стоит целая совокупность социальных, психологических и педагогических проблем.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в цифрах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9"/>
            <a:ext cx="8208911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Буллинг</a:t>
            </a:r>
            <a:r>
              <a:rPr lang="ru-RU" dirty="0" smtClean="0"/>
              <a:t> – явление глобальное и массовое. По словам 1200 детей, ответивших на вопросы Интернет-сайта </a:t>
            </a:r>
            <a:r>
              <a:rPr lang="ru-RU" dirty="0" err="1" smtClean="0"/>
              <a:t>KidsPoll</a:t>
            </a:r>
            <a:r>
              <a:rPr lang="ru-RU" dirty="0" smtClean="0"/>
              <a:t>, </a:t>
            </a:r>
            <a:r>
              <a:rPr lang="ru-RU" dirty="0" err="1" smtClean="0"/>
              <a:t>буллингу</a:t>
            </a:r>
            <a:r>
              <a:rPr lang="ru-RU" dirty="0" smtClean="0"/>
              <a:t> подвергались 48 % , в том числе 15% - неоднократно, а сами занимались им 42 %, причем 20 % - многократно.</a:t>
            </a:r>
          </a:p>
          <a:p>
            <a:r>
              <a:rPr lang="ru-RU" dirty="0">
                <a:solidFill>
                  <a:schemeClr val="tx1"/>
                </a:solidFill>
              </a:rPr>
              <a:t>Всемирная организация здравоохранения проводит 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периодический мониторинг</a:t>
            </a:r>
            <a:r>
              <a:rPr lang="ru-RU" dirty="0">
                <a:solidFill>
                  <a:schemeClr val="tx1"/>
                </a:solidFill>
              </a:rPr>
              <a:t> аспектов поведения школьников, влияющих на их здоровье. Один из разделов посвящён насилию в школах.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данным за 2010 год регулярному насилию в наших школах подвергаются 21 % девочек и 22 % мальчиков в возрасте 11 лет; 20 % девочек и 19 % мальчиков в возрасте 13 лет; 12 % девочек и 13 % мальчиков в возрасте 15 лет. Сами регулярно обижают других 20–24 % российских школьников и 10–14 % школьниц.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7920880" cy="381642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b="1" dirty="0" smtClean="0"/>
              <a:t>КОМПОНЕНТЫ БУЛЛИНГА</a:t>
            </a:r>
            <a:endParaRPr lang="ru-RU" b="1" dirty="0"/>
          </a:p>
          <a:p>
            <a:pPr lvl="0"/>
            <a:r>
              <a:rPr lang="ru-RU" dirty="0"/>
              <a:t>Оно осуществляется регулярно.</a:t>
            </a:r>
          </a:p>
          <a:p>
            <a:pPr lvl="0"/>
            <a:r>
              <a:rPr lang="ru-RU" dirty="0"/>
              <a:t>Оно происходит в отношениях, участники которых обладают неодинаковой властью.</a:t>
            </a:r>
          </a:p>
          <a:p>
            <a:pPr lvl="0"/>
            <a:r>
              <a:rPr lang="ru-RU" dirty="0"/>
              <a:t>Это поведение является умышленным.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Это поведение имеет свои возрастные, половые (гендерные) и иные психологические закономерности.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0582"/>
            <a:ext cx="7341551" cy="192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0135"/>
            <a:ext cx="8352928" cy="3891193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Булли</a:t>
            </a:r>
            <a:r>
              <a:rPr lang="ru-RU" dirty="0" smtClean="0"/>
              <a:t> </a:t>
            </a:r>
            <a:r>
              <a:rPr lang="ru-RU" dirty="0"/>
              <a:t>и их жертвы как бы дополняют друг друга, между ними складываются специфические парные отношения, которые развертываются в системе детских внутригрупповых взаимоотношений. </a:t>
            </a:r>
          </a:p>
          <a:p>
            <a:r>
              <a:rPr lang="ru-RU" dirty="0"/>
              <a:t>Психологическая взаимосвязь </a:t>
            </a:r>
            <a:r>
              <a:rPr lang="ru-RU" dirty="0" err="1"/>
              <a:t>буллинга</a:t>
            </a:r>
            <a:r>
              <a:rPr lang="ru-RU" dirty="0"/>
              <a:t> и </a:t>
            </a:r>
            <a:r>
              <a:rPr lang="ru-RU" dirty="0" err="1"/>
              <a:t>виктимизации</a:t>
            </a:r>
            <a:r>
              <a:rPr lang="ru-RU" dirty="0"/>
              <a:t> достоверно прослежена не только в США, Канаде и европейских странах, но и в Индии и Южной Корее. Тем не менее связь </a:t>
            </a:r>
            <a:r>
              <a:rPr lang="ru-RU" dirty="0" err="1"/>
              <a:t>буллинга</a:t>
            </a:r>
            <a:r>
              <a:rPr lang="ru-RU" dirty="0"/>
              <a:t> и </a:t>
            </a:r>
            <a:r>
              <a:rPr lang="ru-RU" dirty="0" err="1"/>
              <a:t>виктимизации</a:t>
            </a:r>
            <a:r>
              <a:rPr lang="ru-RU" dirty="0"/>
              <a:t> не имеет однозначного объяснения.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9646"/>
            <a:ext cx="7649438" cy="1677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80920" cy="373302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личностном уровне, «классические» </a:t>
            </a:r>
            <a:r>
              <a:rPr lang="ru-RU" dirty="0" err="1" smtClean="0"/>
              <a:t>булли</a:t>
            </a:r>
            <a:r>
              <a:rPr lang="ru-RU" dirty="0" smtClean="0"/>
              <a:t> отличаются повышенной агрессивностью, слабым самоконтролем за своими импульсами и высокой терпимостью к агрессивному поведению как таковому. </a:t>
            </a:r>
          </a:p>
          <a:p>
            <a:r>
              <a:rPr lang="ru-RU" dirty="0" smtClean="0"/>
              <a:t>Иногда за этим стоят врожденные генетические или гормональные особенности, например, повышенный уровень «мужского» гормона тестостерона.</a:t>
            </a:r>
          </a:p>
          <a:p>
            <a:r>
              <a:rPr lang="ru-RU" dirty="0" smtClean="0"/>
              <a:t>Как правило, типичный </a:t>
            </a:r>
            <a:r>
              <a:rPr lang="ru-RU" dirty="0" err="1" smtClean="0"/>
              <a:t>булли</a:t>
            </a:r>
            <a:r>
              <a:rPr lang="ru-RU" dirty="0" smtClean="0"/>
              <a:t> не страдает пониженным самоуважением и достаточно уверен в себе. </a:t>
            </a:r>
          </a:p>
          <a:p>
            <a:r>
              <a:rPr lang="ru-RU" dirty="0" err="1" smtClean="0"/>
              <a:t>Булли</a:t>
            </a:r>
            <a:r>
              <a:rPr lang="ru-RU" dirty="0" smtClean="0"/>
              <a:t> применяют силу не спонтанно, в связи с обычными детскими конфликтами, а сознательно, оставаясь эмоционально спокойными и равнодушными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7" y="548680"/>
            <a:ext cx="7488832" cy="1825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528</TotalTime>
  <Words>1454</Words>
  <Application>Microsoft Office PowerPoint</Application>
  <PresentationFormat>Экран (4:3)</PresentationFormat>
  <Paragraphs>75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ПСИХОЛОГИЧЕСКОЕ НАСИЛИЕ И ОСОБЕННОСТИ ЕГО ПРОЯВЛЕНИЯ В ОБРАЗОВАТЕЛЬНОЙ СРЕДЕ</vt:lpstr>
      <vt:lpstr>Психологическое насилие во взаимодействии</vt:lpstr>
      <vt:lpstr>Психологическое насилие</vt:lpstr>
      <vt:lpstr>Презентация PowerPoint</vt:lpstr>
      <vt:lpstr>ОПРЕДЕЛЕНИЕ БУЛЛИНГА</vt:lpstr>
      <vt:lpstr>Картина в цифрах</vt:lpstr>
      <vt:lpstr>Презентация PowerPoint</vt:lpstr>
      <vt:lpstr>Презентация PowerPoint</vt:lpstr>
      <vt:lpstr>Презентация PowerPoint</vt:lpstr>
      <vt:lpstr>Кибербуллинг</vt:lpstr>
      <vt:lpstr>Презентация PowerPoint</vt:lpstr>
      <vt:lpstr>Что делать, если вы узнали, что ребёнок стал жертвой буллинга? 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НАСИЛИЕ В ШКОЛЕ</dc:title>
  <dc:creator>Света</dc:creator>
  <cp:lastModifiedBy>Светлана Чиркина</cp:lastModifiedBy>
  <cp:revision>37</cp:revision>
  <dcterms:created xsi:type="dcterms:W3CDTF">2013-10-27T17:39:03Z</dcterms:created>
  <dcterms:modified xsi:type="dcterms:W3CDTF">2014-12-16T13:43:04Z</dcterms:modified>
</cp:coreProperties>
</file>