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0"/>
  </p:notesMasterIdLst>
  <p:sldIdLst>
    <p:sldId id="260" r:id="rId2"/>
    <p:sldId id="256" r:id="rId3"/>
    <p:sldId id="266" r:id="rId4"/>
    <p:sldId id="265" r:id="rId5"/>
    <p:sldId id="305" r:id="rId6"/>
    <p:sldId id="283" r:id="rId7"/>
    <p:sldId id="293" r:id="rId8"/>
    <p:sldId id="306" r:id="rId9"/>
    <p:sldId id="268" r:id="rId10"/>
    <p:sldId id="301" r:id="rId11"/>
    <p:sldId id="269" r:id="rId12"/>
    <p:sldId id="275" r:id="rId13"/>
    <p:sldId id="272" r:id="rId14"/>
    <p:sldId id="273" r:id="rId15"/>
    <p:sldId id="290" r:id="rId16"/>
    <p:sldId id="300" r:id="rId17"/>
    <p:sldId id="297" r:id="rId18"/>
    <p:sldId id="274" r:id="rId19"/>
    <p:sldId id="295" r:id="rId20"/>
    <p:sldId id="291" r:id="rId21"/>
    <p:sldId id="276" r:id="rId22"/>
    <p:sldId id="284" r:id="rId23"/>
    <p:sldId id="271" r:id="rId24"/>
    <p:sldId id="298" r:id="rId25"/>
    <p:sldId id="302" r:id="rId26"/>
    <p:sldId id="289" r:id="rId27"/>
    <p:sldId id="267" r:id="rId28"/>
    <p:sldId id="304" r:id="rId29"/>
    <p:sldId id="279" r:id="rId30"/>
    <p:sldId id="285" r:id="rId31"/>
    <p:sldId id="280" r:id="rId32"/>
    <p:sldId id="292" r:id="rId33"/>
    <p:sldId id="281" r:id="rId34"/>
    <p:sldId id="278" r:id="rId35"/>
    <p:sldId id="277" r:id="rId36"/>
    <p:sldId id="296" r:id="rId37"/>
    <p:sldId id="294" r:id="rId38"/>
    <p:sldId id="303" r:id="rId3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104" autoAdjust="0"/>
    <p:restoredTop sz="94580" autoAdjust="0"/>
  </p:normalViewPr>
  <p:slideViewPr>
    <p:cSldViewPr>
      <p:cViewPr varScale="1">
        <p:scale>
          <a:sx n="78" d="100"/>
          <a:sy n="78" d="100"/>
        </p:scale>
        <p:origin x="941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8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DB87F-DF44-4A40-B75A-7BC7E6292570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9D098-E2A0-49B0-91A7-A4D9E61346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02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9D098-E2A0-49B0-91A7-A4D9E613467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5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88.jpe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6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13" Type="http://schemas.openxmlformats.org/officeDocument/2006/relationships/image" Target="../media/image135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12" Type="http://schemas.openxmlformats.org/officeDocument/2006/relationships/image" Target="../media/image1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11" Type="http://schemas.openxmlformats.org/officeDocument/2006/relationships/image" Target="../media/image133.jpeg"/><Relationship Id="rId5" Type="http://schemas.openxmlformats.org/officeDocument/2006/relationships/image" Target="../media/image127.jpeg"/><Relationship Id="rId10" Type="http://schemas.openxmlformats.org/officeDocument/2006/relationships/image" Target="../media/image132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Relationship Id="rId14" Type="http://schemas.openxmlformats.org/officeDocument/2006/relationships/image" Target="../media/image1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12" Type="http://schemas.openxmlformats.org/officeDocument/2006/relationships/image" Target="../media/image14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jpe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11" Type="http://schemas.openxmlformats.org/officeDocument/2006/relationships/image" Target="../media/image155.jpeg"/><Relationship Id="rId5" Type="http://schemas.openxmlformats.org/officeDocument/2006/relationships/image" Target="../media/image149.png"/><Relationship Id="rId10" Type="http://schemas.openxmlformats.org/officeDocument/2006/relationships/image" Target="../media/image154.jpe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7.jpeg"/><Relationship Id="rId7" Type="http://schemas.microsoft.com/office/2007/relationships/hdphoto" Target="../media/hdphoto7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png"/><Relationship Id="rId11" Type="http://schemas.openxmlformats.org/officeDocument/2006/relationships/image" Target="../media/image162.png"/><Relationship Id="rId5" Type="http://schemas.microsoft.com/office/2007/relationships/hdphoto" Target="../media/hdphoto1.wdp"/><Relationship Id="rId10" Type="http://schemas.openxmlformats.org/officeDocument/2006/relationships/image" Target="../media/image161.jpeg"/><Relationship Id="rId4" Type="http://schemas.openxmlformats.org/officeDocument/2006/relationships/image" Target="../media/image158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4.jpeg"/><Relationship Id="rId7" Type="http://schemas.openxmlformats.org/officeDocument/2006/relationships/image" Target="../media/image167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jpeg"/><Relationship Id="rId5" Type="http://schemas.microsoft.com/office/2007/relationships/hdphoto" Target="../media/hdphoto9.wdp"/><Relationship Id="rId4" Type="http://schemas.openxmlformats.org/officeDocument/2006/relationships/image" Target="../media/image165.png"/><Relationship Id="rId9" Type="http://schemas.openxmlformats.org/officeDocument/2006/relationships/image" Target="../media/image1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microsoft.com/office/2007/relationships/hdphoto" Target="../media/hdphoto10.wdp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7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pn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jpeg"/><Relationship Id="rId7" Type="http://schemas.openxmlformats.org/officeDocument/2006/relationships/image" Target="../media/image19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1.wdp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Тургай\Desktop\wp3499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478157"/>
            <a:ext cx="7704856" cy="2823051"/>
          </a:xfrm>
        </p:spPr>
        <p:txBody>
          <a:bodyPr>
            <a:normAutofit fontScale="92500"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82148" y="548680"/>
            <a:ext cx="8352928" cy="1584176"/>
          </a:xfrm>
        </p:spPr>
        <p:txBody>
          <a:bodyPr>
            <a:noAutofit/>
          </a:bodyPr>
          <a:lstStyle/>
          <a:p>
            <a:br>
              <a:rPr lang="ru-RU" sz="1800" b="1" i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«Тургай» комбинированного вида </a:t>
            </a:r>
            <a:br>
              <a:rPr lang="ru-RU" sz="1800" b="1" i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1800" b="1" i="1" cap="none" dirty="0">
                <a:ln>
                  <a:solidFill>
                    <a:srgbClr val="00206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cap="none" dirty="0">
              <a:ln>
                <a:solidFill>
                  <a:srgbClr val="002060"/>
                </a:solidFill>
              </a:ln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Тургай\Desktop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9693" y="53077"/>
            <a:ext cx="577839" cy="5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47532" y="5373216"/>
            <a:ext cx="3756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Заведующий: Губайдуллина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Люция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Шамилевна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27933" y="6279208"/>
            <a:ext cx="230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Гора - 2021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03379"/>
            <a:ext cx="1025859" cy="75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5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43"/>
            <a:ext cx="9144000" cy="6873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9632" y="260648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C8E60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Республиканские конкурсы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7" y="813355"/>
            <a:ext cx="1728192" cy="237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99" y="870861"/>
            <a:ext cx="1728192" cy="237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13" y="900448"/>
            <a:ext cx="1656184" cy="227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888509"/>
            <a:ext cx="1673546" cy="2301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195" y="920478"/>
            <a:ext cx="1641620" cy="2257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42" y="3556674"/>
            <a:ext cx="1738021" cy="239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77" y="3597220"/>
            <a:ext cx="1689235" cy="232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" t="6345" r="39241" b="12965"/>
          <a:stretch/>
        </p:blipFill>
        <p:spPr bwMode="auto">
          <a:xfrm>
            <a:off x="5786736" y="3556674"/>
            <a:ext cx="3188925" cy="301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203" y="3556674"/>
            <a:ext cx="1772010" cy="2437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4134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" t="60609" r="2302" b="-26"/>
          <a:stretch/>
        </p:blipFill>
        <p:spPr bwMode="auto">
          <a:xfrm>
            <a:off x="0" y="0"/>
            <a:ext cx="9144000" cy="685799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2312" y="402652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и юношеских  театров 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Сайяр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Объект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t="10390" r="10790" b="6069"/>
          <a:stretch/>
        </p:blipFill>
        <p:spPr>
          <a:xfrm>
            <a:off x="7452320" y="4629410"/>
            <a:ext cx="1502825" cy="200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111847"/>
            <a:ext cx="1430817" cy="196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8022" r="14481"/>
          <a:stretch/>
        </p:blipFill>
        <p:spPr>
          <a:xfrm>
            <a:off x="7400982" y="2451056"/>
            <a:ext cx="1458612" cy="1955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9" y="1221783"/>
            <a:ext cx="34321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68" y="1402538"/>
            <a:ext cx="3024187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27" y="3959103"/>
            <a:ext cx="2828925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415" y="4332475"/>
            <a:ext cx="332263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165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10800000">
            <a:off x="-30833" y="-9296"/>
            <a:ext cx="9174832" cy="69666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51682" y="408942"/>
            <a:ext cx="60304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фестиваль творчества 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«Кораблик детства»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1680188" cy="231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08" y="1268760"/>
            <a:ext cx="1675061" cy="230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2" descr="C:\Users\%D0%A2%D1%83%D1%80%D0%B3%D0%B0%D0%B9\Desktop\%D0%9E%D0%B1%D1%89%D0%B0%D1%8F %D1%80%D0%B0%D0%B1%D0%BE%D1%82%D0%B0 2020-2021 %D1%83%D1%87%D0%B5%D0%B1%D0%BD%D1%8B%D0%B9 %D0%B3%D0%BE%D0%B4\%D0%91%D0%B8%D0%BB%D0%B8%D0%BD%D0%B3%D0%B2%D0%B0%D0%BB%D1%8C%D0%BD%D1%8B%D0%B9 %D0%B4%D0%B5%D1%82%D1%81%D0%BA%D0%B8%D0%B9 %D1%81%D0%B0%D0%B4 - 2020\%D0%A1%D3%A9%D0%B9%D0%BB%D0%B8%D0%BC %D3%99%D0%BD%D0%B8%D0%B5%D0%BC %D1%82%D0%B5%D0%BB%D0%B5%D0%BD%D0%B4%D3%99 - 2018\14848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C:\Users\%D0%A2%D1%83%D1%80%D0%B3%D0%B0%D0%B9\Desktop\%D0%9E%D0%B1%D1%89%D0%B0%D1%8F %D1%80%D0%B0%D0%B1%D0%BE%D1%82%D0%B0 2020-2021 %D1%83%D1%87%D0%B5%D0%B1%D0%BD%D1%8B%D0%B9 %D0%B3%D0%BE%D0%B4\%D0%91%D0%B8%D0%BB%D0%B8%D0%BD%D0%B3%D0%B2%D0%B0%D0%BB%D1%8C%D0%BD%D1%8B%D0%B9 %D0%B4%D0%B5%D1%82%D1%81%D0%BA%D0%B8%D0%B9 %D1%81%D0%B0%D0%B4 - 2020\%D0%A1%D3%A9%D0%B9%D0%BB%D0%B8%D0%BC %D3%99%D0%BD%D0%B8%D0%B5%D0%BC %D1%82%D0%B5%D0%BB%D0%B5%D0%BD%D0%B4%D3%99 - 2018\148485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C:\Users\%D0%A2%D1%83%D1%80%D0%B3%D0%B0%D0%B9\Desktop\%D0%9E%D0%B1%D1%89%D0%B0%D1%8F %D1%80%D0%B0%D0%B1%D0%BE%D1%82%D0%B0 2020-2021 %D1%83%D1%87%D0%B5%D0%B1%D0%BD%D1%8B%D0%B9 %D0%B3%D0%BE%D0%B4\%D0%91%D0%B8%D0%BB%D0%B8%D0%BD%D0%B3%D0%B2%D0%B0%D0%BB%D1%8C%D0%BD%D1%8B%D0%B9 %D0%B4%D0%B5%D1%82%D1%81%D0%BA%D0%B8%D0%B9 %D1%81%D0%B0%D0%B4 - 2020\%D0%A1%D3%A9%D0%B9%D0%BB%D0%B8%D0%BC %D3%99%D0%BD%D0%B8%D0%B5%D0%BC %D1%82%D0%B5%D0%BB%D0%B5%D0%BD%D0%B4%D3%99 - 2018\1484856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62" y="2041916"/>
            <a:ext cx="1668467" cy="229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44824"/>
            <a:ext cx="1668896" cy="2295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/>
          <a:stretch/>
        </p:blipFill>
        <p:spPr bwMode="auto">
          <a:xfrm>
            <a:off x="4547442" y="4562704"/>
            <a:ext cx="3938876" cy="207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"/>
          <a:stretch/>
        </p:blipFill>
        <p:spPr bwMode="auto">
          <a:xfrm>
            <a:off x="515490" y="4562704"/>
            <a:ext cx="3379452" cy="209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36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09823" y="-1174495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23920" y="6508"/>
            <a:ext cx="52859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конкурс 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</a:t>
            </a:r>
            <a:r>
              <a:rPr lang="tt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өйлим әнием телендә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t="5326" r="1" b="4615"/>
          <a:stretch/>
        </p:blipFill>
        <p:spPr>
          <a:xfrm>
            <a:off x="412450" y="692695"/>
            <a:ext cx="1822062" cy="2435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058" y="692695"/>
            <a:ext cx="1875128" cy="2579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https://edu.tatar.ru/upload/gallery_photo/14848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7"/>
          <a:stretch/>
        </p:blipFill>
        <p:spPr bwMode="auto">
          <a:xfrm>
            <a:off x="294891" y="3461541"/>
            <a:ext cx="2189624" cy="323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Тургай\Desktop\Общая работа 2020-2021 учебный год\Билингвальный детский сад - 2020\Сөйлим әнием телендә - 2017\12778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r="10400" b="4580"/>
          <a:stretch/>
        </p:blipFill>
        <p:spPr bwMode="auto">
          <a:xfrm>
            <a:off x="6516216" y="3461541"/>
            <a:ext cx="2421757" cy="323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7" r="4819"/>
          <a:stretch/>
        </p:blipFill>
        <p:spPr bwMode="auto">
          <a:xfrm>
            <a:off x="2715013" y="3652026"/>
            <a:ext cx="3587488" cy="3040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4" r="16070"/>
          <a:stretch/>
        </p:blipFill>
        <p:spPr bwMode="auto">
          <a:xfrm>
            <a:off x="3082266" y="1120215"/>
            <a:ext cx="2982003" cy="2247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489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09823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67034" y="472316"/>
            <a:ext cx="47997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«Татар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кызчыгы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2019»</a:t>
            </a:r>
          </a:p>
        </p:txBody>
      </p:sp>
      <p:pic>
        <p:nvPicPr>
          <p:cNvPr id="8194" name="Picture 2" descr="C:\Users\Тургай\Desktop\Сбор материала на беленгвал\Татар кызчыгы\IMG-20200910-WA00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2" r="9025"/>
          <a:stretch/>
        </p:blipFill>
        <p:spPr bwMode="auto">
          <a:xfrm>
            <a:off x="5499430" y="1628800"/>
            <a:ext cx="3293799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Тургай\Desktop\Сбор материала на беленгвал\Татар кызчыгы\IMG-20200910-WA00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1" r="11861"/>
          <a:stretch/>
        </p:blipFill>
        <p:spPr bwMode="auto">
          <a:xfrm>
            <a:off x="251520" y="1596802"/>
            <a:ext cx="3289250" cy="32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80" y="2326158"/>
            <a:ext cx="2650766" cy="3645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309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4" b="8096"/>
          <a:stretch/>
        </p:blipFill>
        <p:spPr bwMode="auto">
          <a:xfrm rot="16200000">
            <a:off x="1118380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0137" y="-40370"/>
            <a:ext cx="41306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«Татар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малае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2020»</a:t>
            </a:r>
          </a:p>
        </p:txBody>
      </p:sp>
      <p:pic>
        <p:nvPicPr>
          <p:cNvPr id="9223" name="Picture 7" descr="C:\Users\Тургай\Downloads\IMG-20200227-WA00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r="13899"/>
          <a:stretch/>
        </p:blipFill>
        <p:spPr bwMode="auto">
          <a:xfrm>
            <a:off x="3419872" y="730482"/>
            <a:ext cx="2896468" cy="307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Тургай\Desktop\Общая работа 2020-2021 учебный год\Билингвальный детский сад - 2020\Татар малае - 2020\Рәхмәт хаты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3571" r="7833" b="2136"/>
          <a:stretch/>
        </p:blipFill>
        <p:spPr bwMode="auto">
          <a:xfrm>
            <a:off x="6808479" y="116632"/>
            <a:ext cx="2120756" cy="3043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14927"/>
          <a:stretch/>
        </p:blipFill>
        <p:spPr bwMode="auto">
          <a:xfrm>
            <a:off x="663861" y="4050024"/>
            <a:ext cx="3228774" cy="265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0"/>
          <a:stretch/>
        </p:blipFill>
        <p:spPr bwMode="auto">
          <a:xfrm>
            <a:off x="4427984" y="4048360"/>
            <a:ext cx="4101008" cy="265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t="6307" r="7695" b="6154"/>
          <a:stretch/>
        </p:blipFill>
        <p:spPr bwMode="auto">
          <a:xfrm>
            <a:off x="547470" y="730482"/>
            <a:ext cx="2502830" cy="3072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589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8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21412" y="332656"/>
            <a:ext cx="4301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Бишек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жыры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- 2021»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3" y="1047058"/>
            <a:ext cx="3773287" cy="25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t="46330" r="27760" b="35884"/>
          <a:stretch/>
        </p:blipFill>
        <p:spPr bwMode="auto">
          <a:xfrm>
            <a:off x="5049813" y="3717031"/>
            <a:ext cx="3773287" cy="296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3" y="3899969"/>
            <a:ext cx="4155992" cy="277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58" y="1047058"/>
            <a:ext cx="3829664" cy="25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" b="5979"/>
          <a:stretch/>
        </p:blipFill>
        <p:spPr bwMode="auto">
          <a:xfrm>
            <a:off x="3531727" y="2707310"/>
            <a:ext cx="3384376" cy="201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43" y="2707310"/>
            <a:ext cx="1468372" cy="201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3733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94285" y="219522"/>
            <a:ext cx="53554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tt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Тарихта без эзлебез - 2021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201" y="948326"/>
            <a:ext cx="3718513" cy="278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0" y="992367"/>
            <a:ext cx="3659793" cy="274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18" y="3974460"/>
            <a:ext cx="3560096" cy="267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7" y="4002436"/>
            <a:ext cx="3560097" cy="2670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5952" r="8796" b="3965"/>
          <a:stretch/>
        </p:blipFill>
        <p:spPr bwMode="auto">
          <a:xfrm>
            <a:off x="3577178" y="2348880"/>
            <a:ext cx="1989646" cy="27766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636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4" b="8096"/>
          <a:stretch/>
        </p:blipFill>
        <p:spPr bwMode="auto">
          <a:xfrm rot="5400000">
            <a:off x="1114933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17094" y="179929"/>
            <a:ext cx="43011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Бишек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жыры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- 2017»</a:t>
            </a:r>
          </a:p>
        </p:txBody>
      </p:sp>
      <p:pic>
        <p:nvPicPr>
          <p:cNvPr id="9248" name="Picture 32" descr="C:\Users\Тургай\Desktop\Сбор материала на беленгвал\Бишек жыры\IMG-20200911-WA0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296" y="3880309"/>
            <a:ext cx="4187192" cy="28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0" name="Picture 34" descr="C:\Users\Тургай\Desktop\Сбор материала на беленгвал\Бишек жыры\IMG-20200911-WA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0" y="936020"/>
            <a:ext cx="4200278" cy="28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1" name="Picture 35" descr="C:\Users\Тургай\Desktop\Сбор материала на беленгвал\СКАНЫ дипломов\Рэхмэт хаты Ак калфак 201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79" y="179929"/>
            <a:ext cx="2542970" cy="34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" y="3880310"/>
            <a:ext cx="4200278" cy="280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101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037" y="-26988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6868" y="-26988"/>
            <a:ext cx="62096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tt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 республикасында туган телләр</a:t>
            </a:r>
          </a:p>
          <a:p>
            <a:pPr algn="ctr"/>
            <a:r>
              <a:rPr lang="tt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һәм халыклар бердәмлеге елы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1719808" cy="171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" b="9777"/>
          <a:stretch/>
        </p:blipFill>
        <p:spPr bwMode="auto">
          <a:xfrm>
            <a:off x="5446064" y="907448"/>
            <a:ext cx="3519086" cy="239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22" y="3789040"/>
            <a:ext cx="2810155" cy="228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2"/>
          <a:stretch/>
        </p:blipFill>
        <p:spPr bwMode="auto">
          <a:xfrm>
            <a:off x="119046" y="907447"/>
            <a:ext cx="3337869" cy="2390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Olga\Downloads\20210416_1406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0369" y="4036948"/>
            <a:ext cx="3102517" cy="232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Olga\Downloads\20210416_1410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99" y="3968960"/>
            <a:ext cx="3167559" cy="2375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02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6807"/>
            <a:ext cx="9144000" cy="6855994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5546" y="118667"/>
            <a:ext cx="1177695" cy="523220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764704"/>
            <a:ext cx="8064896" cy="1015663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</a:t>
            </a:r>
            <a:r>
              <a:rPr lang="tt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в детском саду по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билингвальному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образованию, где познавательная активность детей будет поддерживаться на русском и татарском</a:t>
            </a:r>
            <a:r>
              <a:rPr lang="tt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языках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1880" y="2978143"/>
            <a:ext cx="2495436" cy="584775"/>
          </a:xfrm>
          <a:prstGeom prst="rect">
            <a:avLst/>
          </a:prstGeom>
          <a:noFill/>
          <a:ln w="571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5846" y="4473155"/>
            <a:ext cx="2622146" cy="2308324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внедрить в практику традиционные и новые подходы </a:t>
            </a:r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</a:t>
            </a:r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детей двум государственным языкам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учетом требований ФГОС ДО</a:t>
            </a:r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846" y="1988840"/>
            <a:ext cx="2625314" cy="2308324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психолого-педагогическую и коммуникативную компетентность педагогов в условиях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билингвального</a:t>
            </a:r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(полилингвального)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98784" y="4443273"/>
            <a:ext cx="2639452" cy="2308324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предметно-пространственную развивающую среду</a:t>
            </a:r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билингвальному обучению детей.</a:t>
            </a:r>
          </a:p>
          <a:p>
            <a:pPr lvl="0" algn="just"/>
            <a:endParaRPr lang="tt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557" y="4450275"/>
            <a:ext cx="2633936" cy="2308324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одействовать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сотрудничеству детей и взрослых</a:t>
            </a:r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 родителей воспитанников,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комфортной языковой среды</a:t>
            </a:r>
            <a:r>
              <a:rPr lang="tt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180" y="1988840"/>
            <a:ext cx="2625313" cy="2308324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just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татарскому (родному) языку, как средству общения, используя разнообразные технологии.</a:t>
            </a:r>
          </a:p>
          <a:p>
            <a:pPr lvl="0" algn="just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739598" y="220486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549066" y="2204864"/>
            <a:ext cx="815670" cy="5359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179452" y="2271854"/>
            <a:ext cx="720080" cy="4689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051971" y="3933056"/>
            <a:ext cx="90493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 стрелкой 1023"/>
          <p:cNvCxnSpPr/>
          <p:nvPr/>
        </p:nvCxnSpPr>
        <p:spPr>
          <a:xfrm>
            <a:off x="4718510" y="3553417"/>
            <a:ext cx="0" cy="8368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 стрелкой 1029"/>
          <p:cNvCxnSpPr/>
          <p:nvPr/>
        </p:nvCxnSpPr>
        <p:spPr>
          <a:xfrm>
            <a:off x="5313326" y="3743236"/>
            <a:ext cx="914400" cy="647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589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082327" y="-1203671"/>
            <a:ext cx="6979347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77124" y="-121345"/>
            <a:ext cx="5189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«Театральный фестиваль»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22"/>
          <a:stretch/>
        </p:blipFill>
        <p:spPr bwMode="auto">
          <a:xfrm flipH="1">
            <a:off x="233368" y="601852"/>
            <a:ext cx="4338632" cy="3165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65" y="3796331"/>
            <a:ext cx="1943469" cy="2989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 descr="C:\Users\Тургай\Desktop\ОТОБРАННЫЕ ФОТО\IMG_39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2559"/>
          <a:stretch/>
        </p:blipFill>
        <p:spPr bwMode="auto">
          <a:xfrm>
            <a:off x="4392373" y="645924"/>
            <a:ext cx="4440214" cy="3150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9"/>
          <a:stretch/>
        </p:blipFill>
        <p:spPr bwMode="auto">
          <a:xfrm>
            <a:off x="227269" y="4334967"/>
            <a:ext cx="3355112" cy="220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 r="7556"/>
          <a:stretch/>
        </p:blipFill>
        <p:spPr bwMode="auto">
          <a:xfrm flipH="1">
            <a:off x="5637997" y="4265971"/>
            <a:ext cx="3282183" cy="224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564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082327" y="-1203671"/>
            <a:ext cx="6979347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36115" y="-91886"/>
            <a:ext cx="35162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«Развиваемся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театром»</a:t>
            </a:r>
          </a:p>
        </p:txBody>
      </p:sp>
      <p:pic>
        <p:nvPicPr>
          <p:cNvPr id="22539" name="Picture 11" descr="F:\ОТОБРАННЫЕ ФОТО\IMG_2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/>
          <a:stretch/>
        </p:blipFill>
        <p:spPr bwMode="auto">
          <a:xfrm>
            <a:off x="3374543" y="4509120"/>
            <a:ext cx="2808312" cy="2038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F:\ОТОБРАННЫЕ ФОТО\IMG_27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0"/>
          <a:stretch/>
        </p:blipFill>
        <p:spPr bwMode="auto">
          <a:xfrm>
            <a:off x="145172" y="3717032"/>
            <a:ext cx="2990943" cy="2017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1" name="Picture 13" descr="F:\ОТОБРАННЫЕ ФОТО\IMG_47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/>
          <a:stretch/>
        </p:blipFill>
        <p:spPr bwMode="auto">
          <a:xfrm>
            <a:off x="178753" y="773908"/>
            <a:ext cx="2990943" cy="2170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C:\Users\Тургай\Downloads\IMG-20191216-WA0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15" y="3889928"/>
            <a:ext cx="2607451" cy="19555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6" descr="F:\%D0%94%D0%9B%D0%AF %D0%A1%D0%90%D0%99%D0%A2%D0%90 %D0%A2%D0%95%D0%90%D0%A2%D0%A0 2019 %D0%93\%D0%93%D0%BD%D0%BE%D0%BC%D0%B8%D0%BA%D0%B8\IMG_33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46" name="Picture 18" descr="C:\Users\Тургай\Desktop\IMG-20200921-WA00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5" b="16256"/>
          <a:stretch/>
        </p:blipFill>
        <p:spPr bwMode="auto">
          <a:xfrm>
            <a:off x="6446800" y="979770"/>
            <a:ext cx="2526566" cy="2183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5" name="Picture 1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/>
          <a:stretch/>
        </p:blipFill>
        <p:spPr bwMode="auto">
          <a:xfrm>
            <a:off x="3374544" y="1808789"/>
            <a:ext cx="2808312" cy="2091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158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082327" y="-1203671"/>
            <a:ext cx="6979347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8876" y="0"/>
            <a:ext cx="35648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«Инновационные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25" y="1802276"/>
            <a:ext cx="3093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tt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ионное обучение</a:t>
            </a:r>
            <a:endParaRPr lang="ru-RU" sz="20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966" y="-10986"/>
            <a:ext cx="4293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 </a:t>
            </a:r>
            <a:r>
              <a:rPr lang="ru-RU" sz="2000" b="1" u="sng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Виммельбух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  <a:endParaRPr lang="ru-RU" sz="2400" b="1" u="sng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6" r="9225"/>
          <a:stretch/>
        </p:blipFill>
        <p:spPr bwMode="auto">
          <a:xfrm>
            <a:off x="393797" y="2497464"/>
            <a:ext cx="38919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C:\Users\Olga\Desktop\television-clipart-smart-tv-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30464"/>
            <a:ext cx="4464503" cy="349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WINDOWS\Temp\Rar$DR67.016\20210415_110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77" y="481840"/>
            <a:ext cx="3382663" cy="253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32032" y="3084797"/>
            <a:ext cx="4018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 –</a:t>
            </a:r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коды - </a:t>
            </a:r>
          </a:p>
          <a:p>
            <a:pPr algn="ctr"/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технология работы </a:t>
            </a:r>
          </a:p>
          <a:p>
            <a:pPr algn="ctr"/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ДОО</a:t>
            </a:r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4717" r="4003" b="2010"/>
          <a:stretch/>
        </p:blipFill>
        <p:spPr bwMode="auto">
          <a:xfrm>
            <a:off x="5149776" y="4101887"/>
            <a:ext cx="3382663" cy="2587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300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083827" y="-1174495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23920" y="363736"/>
            <a:ext cx="52859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tt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Күңелле очрашулар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174" name="Picture 6" descr="C:\Users\Тургай\Downloads\IMG-20200920-WA003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9" y="1145592"/>
            <a:ext cx="3349044" cy="2511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0"/>
          <a:stretch/>
        </p:blipFill>
        <p:spPr bwMode="auto">
          <a:xfrm flipH="1">
            <a:off x="-252536" y="3816677"/>
            <a:ext cx="3329901" cy="2909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C:\Users\Тургай\Downloads\IMG-20200920-WA00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7" r="2067"/>
          <a:stretch/>
        </p:blipFill>
        <p:spPr bwMode="auto">
          <a:xfrm>
            <a:off x="6158892" y="968154"/>
            <a:ext cx="2856747" cy="2848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8"/>
          <a:stretch/>
        </p:blipFill>
        <p:spPr bwMode="auto">
          <a:xfrm>
            <a:off x="6337537" y="4137049"/>
            <a:ext cx="2607440" cy="24242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/>
          <a:stretch/>
        </p:blipFill>
        <p:spPr bwMode="auto">
          <a:xfrm>
            <a:off x="3514434" y="986288"/>
            <a:ext cx="2460886" cy="2830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555" y="4137049"/>
            <a:ext cx="3164645" cy="2373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691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Olga\Desktop\МУСА МАЛИКОВ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85"/>
            <a:ext cx="9127353" cy="684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13031"/>
            <a:ext cx="468052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 ДОУ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социумом</a:t>
            </a:r>
          </a:p>
        </p:txBody>
      </p:sp>
    </p:spTree>
    <p:extLst>
      <p:ext uri="{BB962C8B-B14F-4D97-AF65-F5344CB8AC3E}">
        <p14:creationId xmlns:p14="http://schemas.microsoft.com/office/powerpoint/2010/main" val="639348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8" y="1274250"/>
            <a:ext cx="3885177" cy="259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18" y="4107980"/>
            <a:ext cx="3838870" cy="256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86" y="4077072"/>
            <a:ext cx="3885179" cy="259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18" y="1273627"/>
            <a:ext cx="3838870" cy="256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0969" y="22994"/>
            <a:ext cx="5610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Обмен опытом.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ДОУ «</a:t>
            </a:r>
            <a:r>
              <a:rPr lang="ru-RU" sz="24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Туллукчаана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Саха (Якутия)</a:t>
            </a:r>
          </a:p>
        </p:txBody>
      </p:sp>
    </p:spTree>
    <p:extLst>
      <p:ext uri="{BB962C8B-B14F-4D97-AF65-F5344CB8AC3E}">
        <p14:creationId xmlns:p14="http://schemas.microsoft.com/office/powerpoint/2010/main" val="1052234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71831" r="199"/>
          <a:stretch/>
        </p:blipFill>
        <p:spPr bwMode="auto">
          <a:xfrm rot="5400000">
            <a:off x="1094674" y="-1135190"/>
            <a:ext cx="6914135" cy="91845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133980" y="295268"/>
            <a:ext cx="718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t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Рецензированные</a:t>
            </a:r>
            <a:r>
              <a:rPr lang="tt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 разработки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6" y="806648"/>
            <a:ext cx="1596445" cy="21957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39" y="1397025"/>
            <a:ext cx="1413294" cy="188439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700" y="818487"/>
            <a:ext cx="1596041" cy="219518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9952" y="1687064"/>
            <a:ext cx="1753758" cy="13153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287" y="806647"/>
            <a:ext cx="1596444" cy="21957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446197"/>
            <a:ext cx="1383618" cy="184482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1" y="3750974"/>
            <a:ext cx="1734274" cy="238530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07" y="4477064"/>
            <a:ext cx="1433942" cy="144955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187" y="3778677"/>
            <a:ext cx="1760144" cy="242088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41" y="4621414"/>
            <a:ext cx="1784546" cy="13681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666" y="3750975"/>
            <a:ext cx="1929266" cy="244859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82" y="4476365"/>
            <a:ext cx="1522900" cy="18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06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9" b="8096"/>
          <a:stretch/>
        </p:blipFill>
        <p:spPr bwMode="auto">
          <a:xfrm>
            <a:off x="-1" y="-2"/>
            <a:ext cx="9144000" cy="68580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133980" y="295268"/>
            <a:ext cx="718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Рецензированные</a:t>
            </a:r>
            <a:r>
              <a:rPr lang="tt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 разработки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3" y="1092584"/>
            <a:ext cx="1619411" cy="222732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2"/>
          <a:stretch/>
        </p:blipFill>
        <p:spPr>
          <a:xfrm>
            <a:off x="1547664" y="1958583"/>
            <a:ext cx="1733813" cy="118654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38" y="1092584"/>
            <a:ext cx="1619411" cy="222732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47328"/>
            <a:ext cx="1359956" cy="135995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64" y="1112913"/>
            <a:ext cx="1633188" cy="224627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02" y="1684660"/>
            <a:ext cx="1242845" cy="162677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78" y="3811957"/>
            <a:ext cx="2033294" cy="279657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85" y="4396745"/>
            <a:ext cx="1665630" cy="212413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183" y="3811957"/>
            <a:ext cx="1969562" cy="270892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62" y="4475923"/>
            <a:ext cx="2459765" cy="184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7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09" b="8096"/>
          <a:stretch/>
        </p:blipFill>
        <p:spPr bwMode="auto">
          <a:xfrm>
            <a:off x="-1" y="-2"/>
            <a:ext cx="9144000" cy="68580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1133980" y="295268"/>
            <a:ext cx="718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Рецензированные</a:t>
            </a:r>
            <a:r>
              <a:rPr lang="tt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 разработки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8" y="761882"/>
            <a:ext cx="1620308" cy="222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191" y="1118943"/>
            <a:ext cx="1620308" cy="222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38" y="4462747"/>
            <a:ext cx="1620308" cy="222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14" y="3028351"/>
            <a:ext cx="1620308" cy="222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42" y="2049908"/>
            <a:ext cx="2235340" cy="13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s://apf.mail.ru/cgi-bin/readmsg?id=16184936070536577693;0;1&amp;exif=1&amp;full=1&amp;x-email=gulnurchik2016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03" y="3833362"/>
            <a:ext cx="1682984" cy="227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84686"/>
            <a:ext cx="1606350" cy="120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Olga\Downloads\IMG-20210416-WA002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32355"/>
            <a:ext cx="2272576" cy="139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ga\Downloads\IMG-20210416-WA00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32" y="5486575"/>
            <a:ext cx="2141462" cy="12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ga\Downloads\IMG-20210416-WA003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2" r="24900"/>
          <a:stretch/>
        </p:blipFill>
        <p:spPr bwMode="auto">
          <a:xfrm rot="5400000">
            <a:off x="4482667" y="3896765"/>
            <a:ext cx="1388890" cy="188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816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19" b="8096"/>
          <a:stretch/>
        </p:blipFill>
        <p:spPr bwMode="auto">
          <a:xfrm>
            <a:off x="17086" y="-7934"/>
            <a:ext cx="9151785" cy="686593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9463" name="Picture 7" descr="C:\Users\Тургай\Downloads\20200920_172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"/>
          <a:stretch/>
        </p:blipFill>
        <p:spPr bwMode="auto">
          <a:xfrm rot="5400000">
            <a:off x="6464500" y="930064"/>
            <a:ext cx="2725067" cy="21694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24626" y="5464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развивающая среда</a:t>
            </a:r>
          </a:p>
        </p:txBody>
      </p:sp>
      <p:pic>
        <p:nvPicPr>
          <p:cNvPr id="22531" name="Picture 3" descr="C:\Users\Тургай\Downloads\20200920_182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19069" y="3903623"/>
            <a:ext cx="3084520" cy="23133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apf.mail.ru/cgi-bin/readmsg?id=16006682990321072845;0;5&amp;exif=1&amp;full=1&amp;x-email=gulnurchik2016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67" r="11361"/>
          <a:stretch/>
        </p:blipFill>
        <p:spPr bwMode="auto">
          <a:xfrm flipH="1">
            <a:off x="241130" y="3574710"/>
            <a:ext cx="2079796" cy="3131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31" y="590239"/>
            <a:ext cx="2112002" cy="2816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https://apf.mail.ru/cgi-bin/readmsg?id=16006861782140000579;0;4&amp;exif=1&amp;full=1&amp;x-email=gulnurchik2016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25" y="3808074"/>
            <a:ext cx="3847878" cy="2885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3"/>
          <a:stretch/>
        </p:blipFill>
        <p:spPr bwMode="auto">
          <a:xfrm>
            <a:off x="2600628" y="1208191"/>
            <a:ext cx="3847879" cy="2309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96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12194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51054" y="219636"/>
            <a:ext cx="4644515" cy="914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479143" y="1268760"/>
            <a:ext cx="5217468" cy="717792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общение на 2-х государственных языках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3563888" y="2204864"/>
            <a:ext cx="5217468" cy="844672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применять инновационные формы работы  по обучению детей татарскому (родному) языку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1479142" y="3212976"/>
            <a:ext cx="5217468" cy="955528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развивающие микроцентры в групповых помещениях, коридорах, фойе, территории детского сада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3541192" y="4361408"/>
            <a:ext cx="5240164" cy="112913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 обучению детей татарскому (родному) языку посредством театрального движения на уровне района и республики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1429749" y="5661248"/>
            <a:ext cx="5266861" cy="1080120"/>
          </a:xfrm>
          <a:prstGeom prst="homePlat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Приблизиться к единству семьи и детского сада в развитии интереса и потребности  в изучении татарского (родного) языка</a:t>
            </a:r>
          </a:p>
        </p:txBody>
      </p:sp>
    </p:spTree>
    <p:extLst>
      <p:ext uri="{BB962C8B-B14F-4D97-AF65-F5344CB8AC3E}">
        <p14:creationId xmlns:p14="http://schemas.microsoft.com/office/powerpoint/2010/main" val="759623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Тургай\Desktop\sh2-vo-news-2020-05-09-den-pobed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8" t="6707"/>
          <a:stretch/>
        </p:blipFill>
        <p:spPr bwMode="auto">
          <a:xfrm>
            <a:off x="0" y="793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AutoShape 5" descr="C:\Users\%D0%A2%D1%83%D1%80%D0%B3%D0%B0%D0%B9\Desktop\%D0%92%D1%81%D0%B5 %D1%84%D0%BE%D1%82%D0%BE\IMG-20200221-WA00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C:\Users\%D0%A2%D1%83%D1%80%D0%B3%D0%B0%D0%B9\Desktop\%D0%92%D1%81%D0%B5 %D1%84%D0%BE%D1%82%D0%BE\IMG-20200221-WA005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0" name="Picture 10" descr="F:\для сайта День Победы 2019 г\IMG_6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01" y="4150891"/>
            <a:ext cx="3779574" cy="2519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Тургай\Desktop\zastavka-osnovnaja-pustaj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100000" l="0" r="90000">
                        <a14:foregroundMark x1="10521" y1="48519" x2="10521" y2="48519"/>
                        <a14:foregroundMark x1="10938" y1="32500" x2="10938" y2="32500"/>
                        <a14:foregroundMark x1="19948" y1="32500" x2="19948" y2="32500"/>
                        <a14:foregroundMark x1="5990" y1="66111" x2="5990" y2="66111"/>
                        <a14:foregroundMark x1="9271" y1="64630" x2="12135" y2="65370"/>
                        <a14:foregroundMark x1="15885" y1="66111" x2="15885" y2="66111"/>
                        <a14:foregroundMark x1="19948" y1="66111" x2="19948" y2="66111"/>
                        <a14:foregroundMark x1="23281" y1="64630" x2="23281" y2="64630"/>
                        <a14:foregroundMark x1="25729" y1="63889" x2="25729" y2="63889"/>
                        <a14:foregroundMark x1="5573" y1="64630" x2="7240" y2="68241"/>
                        <a14:foregroundMark x1="10104" y1="71944" x2="12135" y2="71944"/>
                        <a14:foregroundMark x1="13385" y1="71944" x2="13385" y2="71944"/>
                        <a14:foregroundMark x1="16667" y1="72685" x2="17917" y2="72685"/>
                        <a14:foregroundMark x1="19167" y1="72685" x2="20365" y2="72685"/>
                        <a14:foregroundMark x1="22865" y1="72685" x2="22865" y2="72685"/>
                        <a14:foregroundMark x1="23698" y1="72685" x2="23698" y2="72685"/>
                        <a14:foregroundMark x1="30260" y1="87315" x2="30260" y2="87315"/>
                        <a14:foregroundMark x1="38073" y1="90926" x2="38073" y2="90926"/>
                        <a14:foregroundMark x1="32708" y1="90185" x2="32708" y2="90185"/>
                        <a14:foregroundMark x1="34792" y1="77778" x2="34792" y2="77778"/>
                        <a14:foregroundMark x1="33958" y1="60926" x2="33958" y2="60926"/>
                        <a14:foregroundMark x1="34792" y1="52222" x2="38073" y2="50741"/>
                        <a14:foregroundMark x1="41771" y1="47037" x2="44219" y2="44907"/>
                        <a14:foregroundMark x1="46302" y1="41944" x2="46302" y2="41944"/>
                        <a14:foregroundMark x1="48333" y1="36852" x2="48333" y2="36852"/>
                        <a14:foregroundMark x1="48333" y1="36852" x2="48333" y2="36852"/>
                        <a14:foregroundMark x1="48750" y1="31019" x2="48750" y2="31019"/>
                        <a14:foregroundMark x1="43021" y1="22963" x2="43021" y2="22963"/>
                        <a14:foregroundMark x1="38906" y1="27315" x2="38906" y2="27315"/>
                        <a14:foregroundMark x1="32292" y1="29537" x2="32292" y2="29537"/>
                        <a14:foregroundMark x1="30260" y1="28796" x2="30260" y2="28796"/>
                        <a14:foregroundMark x1="26146" y1="27315" x2="26146" y2="27315"/>
                        <a14:foregroundMark x1="26146" y1="27315" x2="26146" y2="27315"/>
                        <a14:foregroundMark x1="25729" y1="25185" x2="25729" y2="25185"/>
                        <a14:foregroundMark x1="25313" y1="19352" x2="25313" y2="19352"/>
                        <a14:foregroundMark x1="24479" y1="15648" x2="24479" y2="15648"/>
                        <a14:foregroundMark x1="24063" y1="12685" x2="24063" y2="12685"/>
                        <a14:foregroundMark x1="24063" y1="12685" x2="24063" y2="12685"/>
                        <a14:foregroundMark x1="23281" y1="10556" x2="23281" y2="10556"/>
                        <a14:foregroundMark x1="22448" y1="6111" x2="22448" y2="6111"/>
                        <a14:foregroundMark x1="33958" y1="70463" x2="33958" y2="70463"/>
                        <a14:foregroundMark x1="36823" y1="84352" x2="36823" y2="84352"/>
                        <a14:foregroundMark x1="26146" y1="86574" x2="26146" y2="86574"/>
                        <a14:foregroundMark x1="36823" y1="93889" x2="36823" y2="93889"/>
                        <a14:foregroundMark x1="13802" y1="70463" x2="17500" y2="90185"/>
                        <a14:foregroundMark x1="14635" y1="64630" x2="14635" y2="64630"/>
                        <a14:foregroundMark x1="8854" y1="67500" x2="8854" y2="67500"/>
                        <a14:foregroundMark x1="3958" y1="65370" x2="3958" y2="65370"/>
                        <a14:foregroundMark x1="3958" y1="72685" x2="3958" y2="7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" t="23120" r="71736" b="28482"/>
          <a:stretch/>
        </p:blipFill>
        <p:spPr bwMode="auto">
          <a:xfrm>
            <a:off x="7022000" y="-168525"/>
            <a:ext cx="1652091" cy="159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Тургай\Downloads\IMG-20200921-WA0041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"/>
          <a:stretch/>
        </p:blipFill>
        <p:spPr bwMode="auto">
          <a:xfrm>
            <a:off x="755576" y="2655195"/>
            <a:ext cx="1952334" cy="1547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66" y="1368366"/>
            <a:ext cx="3860486" cy="257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C:\Users\Тургай\Downloads\IMG-20200921-WA005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7" b="1873"/>
          <a:stretch/>
        </p:blipFill>
        <p:spPr bwMode="auto">
          <a:xfrm>
            <a:off x="3069052" y="1856490"/>
            <a:ext cx="1945023" cy="2374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F:\День Победы\9 мая 2018 г\IMG_727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18442"/>
          <a:stretch/>
        </p:blipFill>
        <p:spPr bwMode="auto">
          <a:xfrm>
            <a:off x="447693" y="4366330"/>
            <a:ext cx="3629881" cy="2304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11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Тургай\Desktop\a4e8606a8c8ff2390dacbc371fa111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5"/>
          <a:stretch/>
        </p:blipFill>
        <p:spPr bwMode="auto">
          <a:xfrm>
            <a:off x="0" y="7936"/>
            <a:ext cx="923226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483" name="Picture 3" descr="C:\Users\Тургай\Desktop\Все фото\IMG-20200221-WA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518" y="3861048"/>
            <a:ext cx="4333327" cy="270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5" descr="C:\Users\%D0%A2%D1%83%D1%80%D0%B3%D0%B0%D0%B9\Desktop\%D0%92%D1%81%D0%B5 %D1%84%D0%BE%D1%82%D0%BE\IMG-20200221-WA00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7" descr="C:\Users\%D0%A2%D1%83%D1%80%D0%B3%D0%B0%D0%B9\Desktop\%D0%92%D1%81%D0%B5 %D1%84%D0%BE%D1%82%D0%BE\IMG-20200221-WA005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8" name="Picture 8" descr="C:\Users\Тургай\Desktop\Все фото\IMG-20200221-WA0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41" y="312737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Тургай\Desktop\Все фото\IMG-20200225-WA00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0912" y="861277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Тургай\Desktop\Общая работа 2020-2021 учебный год\!!!!Билингвал 2\Микроцентры\IMG_51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2"/>
          <a:stretch/>
        </p:blipFill>
        <p:spPr bwMode="auto">
          <a:xfrm>
            <a:off x="441238" y="3730250"/>
            <a:ext cx="3723711" cy="281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276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4" b="8096"/>
          <a:stretch/>
        </p:blipFill>
        <p:spPr bwMode="auto">
          <a:xfrm rot="5400000">
            <a:off x="1114930" y="-1091226"/>
            <a:ext cx="6914135" cy="914400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37093" y="118373"/>
            <a:ext cx="3575392" cy="83099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«Золотое наследие»</a:t>
            </a:r>
          </a:p>
          <a:p>
            <a:pPr algn="ctr"/>
            <a:r>
              <a:rPr lang="ru-RU" sz="2400" b="1" dirty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«Алтын </a:t>
            </a:r>
            <a:r>
              <a:rPr lang="ru-RU" sz="2400" b="1" dirty="0" err="1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хәзин</a:t>
            </a:r>
            <a:r>
              <a:rPr lang="tt-RU" sz="2400" b="1" dirty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</a:t>
            </a:r>
            <a:r>
              <a:rPr lang="ru-RU" sz="2400" b="1" dirty="0">
                <a:ln w="18000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150" name="Picture 6" descr="C:\Users\Тургай\Desktop\Общая работа 2020-2021 учебный год\!!!!Билингвал 2\Микроцентры\IMG_5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728"/>
          <a:stretch/>
        </p:blipFill>
        <p:spPr bwMode="auto">
          <a:xfrm>
            <a:off x="5051048" y="334481"/>
            <a:ext cx="3697416" cy="279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Тургай\Downloads\20200921_1705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64" y="3962389"/>
            <a:ext cx="3586822" cy="269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ургай\Downloads\20200921_1706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084" y="3403776"/>
            <a:ext cx="2978048" cy="318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Тургай\Downloads\20200921_1704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14" y="1134036"/>
            <a:ext cx="3502571" cy="262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76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082327" y="-1203671"/>
            <a:ext cx="6979347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68302" y="23594"/>
            <a:ext cx="6007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«Авторские игры на асфальте»</a:t>
            </a:r>
          </a:p>
        </p:txBody>
      </p:sp>
      <p:pic>
        <p:nvPicPr>
          <p:cNvPr id="21509" name="Picture 5" descr="D:\DCIM\103CANON\IMG_52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1" t="18557" r="16392" b="948"/>
          <a:stretch/>
        </p:blipFill>
        <p:spPr bwMode="auto">
          <a:xfrm>
            <a:off x="3319225" y="3884734"/>
            <a:ext cx="2559187" cy="25071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:\DCIM\103CANON\IMG_51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9"/>
          <a:stretch/>
        </p:blipFill>
        <p:spPr bwMode="auto">
          <a:xfrm>
            <a:off x="6048043" y="4027568"/>
            <a:ext cx="2932560" cy="2332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:\Users\Тургай\Downloads\SAVE_20200904_144213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" y="4121934"/>
            <a:ext cx="3026635" cy="22699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8648"/>
            <a:ext cx="2304256" cy="307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1" b="20268"/>
          <a:stretch/>
        </p:blipFill>
        <p:spPr bwMode="auto">
          <a:xfrm>
            <a:off x="420763" y="628648"/>
            <a:ext cx="2336474" cy="3072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3" b="33203"/>
          <a:stretch/>
        </p:blipFill>
        <p:spPr bwMode="auto">
          <a:xfrm>
            <a:off x="3005667" y="985193"/>
            <a:ext cx="3132666" cy="2359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1389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082334" y="-1203671"/>
            <a:ext cx="6979347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77051" y="0"/>
            <a:ext cx="56266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«Игровые технологии </a:t>
            </a: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процессе»</a:t>
            </a:r>
          </a:p>
        </p:txBody>
      </p:sp>
      <p:sp>
        <p:nvSpPr>
          <p:cNvPr id="5" name="AutoShape 17" descr="https://apf.mail.ru/cgi-bin/readmsg?id=16006743400129395759;0;2&amp;exif=1&amp;full=1&amp;x-email=gulnurchik2016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51" name="Picture 19" descr="C:\Users\Тургай\Downloads\IMG-20200921-WA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5" b="2420"/>
          <a:stretch/>
        </p:blipFill>
        <p:spPr bwMode="auto">
          <a:xfrm>
            <a:off x="488534" y="4188218"/>
            <a:ext cx="3740297" cy="24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4" name="Picture 22" descr="C:\Users\Тургай\Downloads\20200921_1047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2519"/>
            <a:ext cx="3529892" cy="26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7" name="Picture 25" descr="C:\Users\Тургай\Downloads\IMG-20200921-WA0095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35540"/>
            <a:ext cx="3681833" cy="276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8" name="Picture 26" descr="C:\Users\Тургай\Desktop\Сбор материала на беленгвал\РЕЦЕНЗИИ\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74" y="3967211"/>
            <a:ext cx="3607655" cy="27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 descr="C:\Users\Тургай\Downloads\IMG-20200920-WA00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2"/>
          <a:stretch/>
        </p:blipFill>
        <p:spPr bwMode="auto">
          <a:xfrm>
            <a:off x="3234955" y="2947659"/>
            <a:ext cx="2710795" cy="2039101"/>
          </a:xfrm>
          <a:prstGeom prst="rect">
            <a:avLst/>
          </a:prstGeom>
          <a:ln w="190500" cap="sq">
            <a:solidFill>
              <a:schemeClr val="tx2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43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14933" y="-123627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83358" y="71705"/>
            <a:ext cx="49578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«Инновационные </a:t>
            </a:r>
          </a:p>
          <a:p>
            <a:pPr algn="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работы»</a:t>
            </a:r>
          </a:p>
        </p:txBody>
      </p:sp>
      <p:pic>
        <p:nvPicPr>
          <p:cNvPr id="17418" name="Picture 10" descr="D:\DCIM\103CANON\IMG_536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/>
          <a:stretch/>
        </p:blipFill>
        <p:spPr bwMode="auto">
          <a:xfrm>
            <a:off x="136085" y="4168443"/>
            <a:ext cx="3024336" cy="233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Picture 17" descr="C:\Users\Тургай\Downloads\IMG-20200920-WA00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5"/>
          <a:stretch/>
        </p:blipFill>
        <p:spPr bwMode="auto">
          <a:xfrm>
            <a:off x="3311934" y="3212976"/>
            <a:ext cx="2371840" cy="2925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Тургай\Downloads\20200921_1017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1" b="3107"/>
          <a:stretch/>
        </p:blipFill>
        <p:spPr bwMode="auto">
          <a:xfrm rot="5400000">
            <a:off x="627" y="784439"/>
            <a:ext cx="3396257" cy="292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apf.mail.ru/cgi-bin/readmsg?id=16006798240990721688;0;6&amp;exif=1&amp;full=1&amp;x-email=gulnurchik2016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99160"/>
            <a:ext cx="3040770" cy="228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38" y="1134036"/>
            <a:ext cx="2359231" cy="181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68443"/>
            <a:ext cx="3040770" cy="228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643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Тургай\Desktop\1579724310_17-p-belo-oranzhevie-foni-33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47472" y="-1147471"/>
            <a:ext cx="6849057" cy="914400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32" y="28419"/>
            <a:ext cx="67976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/>
          <a:stretch/>
        </p:blipFill>
        <p:spPr bwMode="auto">
          <a:xfrm>
            <a:off x="366648" y="861957"/>
            <a:ext cx="2518333" cy="2979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r="21829"/>
          <a:stretch/>
        </p:blipFill>
        <p:spPr bwMode="auto">
          <a:xfrm>
            <a:off x="3131840" y="866909"/>
            <a:ext cx="2561118" cy="297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9603" y="4313125"/>
            <a:ext cx="2663250" cy="199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48" y="4293752"/>
            <a:ext cx="2865076" cy="2148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21298" r="6186" b="4057"/>
          <a:stretch/>
        </p:blipFill>
        <p:spPr bwMode="auto">
          <a:xfrm>
            <a:off x="6067558" y="866909"/>
            <a:ext cx="2721140" cy="297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Olga\Downloads\IMG-20210416-WA00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78039"/>
            <a:ext cx="2107237" cy="2759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823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14933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764704"/>
            <a:ext cx="73448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«Владеть другим языком, значит иметь вторую душу»</a:t>
            </a:r>
          </a:p>
          <a:p>
            <a:pPr algn="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 </a:t>
            </a:r>
            <a:r>
              <a:rPr lang="ru-RU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Велиуий</a:t>
            </a:r>
            <a:endParaRPr lang="ru-RU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дверь  мудрости»</a:t>
            </a:r>
          </a:p>
          <a:p>
            <a:pPr algn="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Роджер Бэкон</a:t>
            </a:r>
          </a:p>
          <a:p>
            <a:pPr algn="r"/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«Бессмертие народа в его языке»</a:t>
            </a:r>
          </a:p>
          <a:p>
            <a:pPr algn="r"/>
            <a:r>
              <a:rPr lang="ru-RU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Чингиз Айтматов</a:t>
            </a:r>
          </a:p>
          <a:p>
            <a:pPr algn="r"/>
            <a:endParaRPr lang="ru-RU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белгән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илләр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гизгән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181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14933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8132" y="2306035"/>
            <a:ext cx="8119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Игътибарыгыз</a:t>
            </a:r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t-RU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өчен рәхмәт!</a:t>
            </a:r>
          </a:p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ru-RU" sz="4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8780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6807"/>
            <a:ext cx="9144000" cy="68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/>
          <p:cNvCxnSpPr/>
          <p:nvPr/>
        </p:nvCxnSpPr>
        <p:spPr>
          <a:xfrm>
            <a:off x="4739598" y="220486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91226" y="68224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Совершенству нет предела!</a:t>
            </a:r>
          </a:p>
        </p:txBody>
      </p:sp>
      <p:pic>
        <p:nvPicPr>
          <p:cNvPr id="2050" name="Picture 2" descr="C:\Users\Olga\Downloads\IMG-20210122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2" y="1556792"/>
            <a:ext cx="7563795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32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14933" y="-1114932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pic>
        <p:nvPicPr>
          <p:cNvPr id="1028" name="Picture 4" descr="F:\Семинар психологическая готовность дошкольника 2019 г\IMG_1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72" y="944888"/>
            <a:ext cx="4000100" cy="266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Семинар психологическая готовность дошкольника 2019 г\IMG_1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7"/>
            <a:ext cx="4000099" cy="2666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09158" y="199578"/>
            <a:ext cx="435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знаний педагогов</a:t>
            </a:r>
          </a:p>
        </p:txBody>
      </p:sp>
      <p:pic>
        <p:nvPicPr>
          <p:cNvPr id="1026" name="Picture 2" descr="F:\Семинар психологическая готовность дошкольника 2019 г\IMG_12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08" y="3851755"/>
            <a:ext cx="4012864" cy="267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Медико-педагогический совет №1 от 26.11.2020 г\IMG_73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7" y="921294"/>
            <a:ext cx="4000101" cy="266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52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14933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473428" y="37803"/>
            <a:ext cx="5735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>
                <a:ln w="18000">
                  <a:solidFill>
                    <a:srgbClr val="DC9E1F">
                      <a:lumMod val="5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КОНКУРСНОЕ ДВИЖЕНИЕ</a:t>
            </a:r>
          </a:p>
        </p:txBody>
      </p:sp>
      <p:pic>
        <p:nvPicPr>
          <p:cNvPr id="19463" name="Picture 7" descr="C:\Users\Тургай\Downloads\20200920_172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1939" y="4079725"/>
            <a:ext cx="2992164" cy="2244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Тургай\Downloads\20200920_182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50331" y="1247257"/>
            <a:ext cx="3084520" cy="231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Тургай\Downloads\20200920_182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96955" y="4230007"/>
            <a:ext cx="2685051" cy="231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Тургай\Downloads\20200921_09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9200" y="592623"/>
            <a:ext cx="3338152" cy="2503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6" y="4676973"/>
            <a:ext cx="36147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" y="375465"/>
            <a:ext cx="3883921" cy="482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48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4" b="8096"/>
          <a:stretch/>
        </p:blipFill>
        <p:spPr bwMode="auto">
          <a:xfrm rot="5400000">
            <a:off x="1114931" y="-1171064"/>
            <a:ext cx="6914135" cy="914400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097953" y="38897"/>
            <a:ext cx="690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</a:t>
            </a:r>
          </a:p>
        </p:txBody>
      </p:sp>
      <p:pic>
        <p:nvPicPr>
          <p:cNvPr id="3074" name="Picture 2" descr="C:\Users\Тургай\Downloads\20200922_093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0534" y="3687752"/>
            <a:ext cx="2326630" cy="295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Тургай\Downloads\20200922_0934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1"/>
          <a:stretch/>
        </p:blipFill>
        <p:spPr bwMode="auto">
          <a:xfrm>
            <a:off x="322787" y="3677766"/>
            <a:ext cx="2690695" cy="298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ургай\Downloads\20200922_095243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97" y="966550"/>
            <a:ext cx="2681638" cy="201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ургай\Downloads\IMG-20200921-WA00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8" b="7819"/>
          <a:stretch/>
        </p:blipFill>
        <p:spPr bwMode="auto">
          <a:xfrm>
            <a:off x="3328160" y="3677766"/>
            <a:ext cx="2503312" cy="295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DSC_598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7"/>
          <a:stretch/>
        </p:blipFill>
        <p:spPr bwMode="auto">
          <a:xfrm>
            <a:off x="6113082" y="1438008"/>
            <a:ext cx="2861535" cy="203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50" y="14883644"/>
            <a:ext cx="3572454" cy="238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C:\Users\Тургай\Downloads\IMG-20200921-WA005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7" y="1134036"/>
            <a:ext cx="2903905" cy="217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85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2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476672"/>
            <a:ext cx="639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гости к друзьям» - «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Дусларыма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кунакка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51" name="Picture 3" descr="C:\Users\Olga\Downloads\IMG-20210419-WA003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1" y="1052736"/>
            <a:ext cx="3169014" cy="2376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ga\Downloads\IMG-20210419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83804"/>
            <a:ext cx="3168352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lga\Downloads\IMG-20210419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91001"/>
            <a:ext cx="3169014" cy="2866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Olga\Downloads\IMG-20210419-WA00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" b="2974"/>
          <a:stretch/>
        </p:blipFill>
        <p:spPr bwMode="auto">
          <a:xfrm>
            <a:off x="1654654" y="3791002"/>
            <a:ext cx="3018993" cy="286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1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780928"/>
            <a:ext cx="7704856" cy="252028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 проект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«Знание языков – ключ в будущее»</a:t>
            </a:r>
          </a:p>
          <a:p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Телләр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белү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киләчәккә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ачкыч</a:t>
            </a:r>
            <a:r>
              <a:rPr lang="ru-RU" sz="40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296144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«Красносельский детский сад "Тургай" комбинированного вида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Высокогорского муниципального района Республики Татарстан»</a:t>
            </a:r>
            <a:br>
              <a:rPr lang="ru-RU" sz="2000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Тургай\Desktop\1579724310_17-p-belo-oranzhevie-foni-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96"/>
          <a:stretch/>
        </p:blipFill>
        <p:spPr bwMode="auto">
          <a:xfrm rot="5400000">
            <a:off x="1114933" y="-1171068"/>
            <a:ext cx="6914135" cy="914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3707904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6" y="5011163"/>
            <a:ext cx="1164937" cy="16022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65" y="4994088"/>
            <a:ext cx="1117013" cy="15363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72" y="1698495"/>
            <a:ext cx="2311202" cy="31788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741" y="1239120"/>
            <a:ext cx="2645201" cy="36381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3" y="1698495"/>
            <a:ext cx="2311201" cy="3178808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146" y="4994088"/>
            <a:ext cx="1163368" cy="16022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17" y="4994088"/>
            <a:ext cx="1177351" cy="161931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030" y="5045696"/>
            <a:ext cx="1114721" cy="15331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67" y="4994088"/>
            <a:ext cx="1165144" cy="16022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9919" y="38791"/>
            <a:ext cx="7632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конкурс на лучшую многофункциональную игру по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билингвальному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образованию  детей дошкольного возраста </a:t>
            </a:r>
          </a:p>
        </p:txBody>
      </p:sp>
      <p:pic>
        <p:nvPicPr>
          <p:cNvPr id="5122" name="Picture 2" descr="C:\Users\Тургай\Desktop\Сбор материала на беленгвал\Республика БИЛИНГВАЛ\Шагивалеева Л.Р..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7" y="4994089"/>
            <a:ext cx="1170761" cy="161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900776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2082</TotalTime>
  <Words>1304</Words>
  <Application>Microsoft Office PowerPoint</Application>
  <PresentationFormat>Экран (4:3)</PresentationFormat>
  <Paragraphs>173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Arial Narrow</vt:lpstr>
      <vt:lpstr>Calibri</vt:lpstr>
      <vt:lpstr>Times New Roman</vt:lpstr>
      <vt:lpstr>Горизонт</vt:lpstr>
      <vt:lpstr> Муниципальное бюджетное дошкольное образовательное учреждение «Красносельский детский сад «Тургай»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Презентация PowerPoint</vt:lpstr>
      <vt:lpstr>Презентация PowerPoint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Презентация PowerPoint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Презентация PowerPoint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Презентация PowerPoint</vt:lpstr>
      <vt:lpstr>Презентация PowerPoint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Презентация PowerPoint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Презентация PowerPoint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  <vt:lpstr>Муниципальное бюджетное дошкольное образовательное учреждение «Красносельский детский сад "Тургай" комбинированного вида  Высокогорского муниципального района Республики Татарстан»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Гульнур Насыйрова</cp:lastModifiedBy>
  <cp:revision>180</cp:revision>
  <cp:lastPrinted>2020-09-20T05:55:41Z</cp:lastPrinted>
  <dcterms:modified xsi:type="dcterms:W3CDTF">2021-04-19T20:34:11Z</dcterms:modified>
</cp:coreProperties>
</file>