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4" r:id="rId19"/>
    <p:sldId id="273" r:id="rId20"/>
    <p:sldId id="277" r:id="rId21"/>
    <p:sldId id="276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4660"/>
  </p:normalViewPr>
  <p:slideViewPr>
    <p:cSldViewPr>
      <p:cViewPr varScale="1">
        <p:scale>
          <a:sx n="68" d="100"/>
          <a:sy n="68" d="100"/>
        </p:scale>
        <p:origin x="14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36BE5-2BEA-4322-808D-DA6D2B21E46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D8B089D-03E9-4932-9F3D-B116FCBC55E9}">
      <dgm:prSet phldrT="[Текст]"/>
      <dgm:spPr>
        <a:xfrm>
          <a:off x="0" y="167929"/>
          <a:ext cx="5895975" cy="858678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Теоретический модуль</a:t>
          </a:r>
          <a:endParaRPr lang="ru-RU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DB048EC3-3DED-42FC-81C6-CC2B064BC609}" type="parTrans" cxnId="{569D0B22-5D71-401F-9DF6-46C5315814EF}">
      <dgm:prSet/>
      <dgm:spPr/>
      <dgm:t>
        <a:bodyPr/>
        <a:lstStyle/>
        <a:p>
          <a:endParaRPr lang="ru-RU"/>
        </a:p>
      </dgm:t>
    </dgm:pt>
    <dgm:pt modelId="{18AB563B-E839-4877-9CD3-9DDA915020CF}" type="sibTrans" cxnId="{569D0B22-5D71-401F-9DF6-46C5315814EF}">
      <dgm:prSet/>
      <dgm:spPr/>
      <dgm:t>
        <a:bodyPr/>
        <a:lstStyle/>
        <a:p>
          <a:endParaRPr lang="ru-RU"/>
        </a:p>
      </dgm:t>
    </dgm:pt>
    <dgm:pt modelId="{468C0736-643F-485F-B6B1-914A66CCB04B}">
      <dgm:prSet phldrT="[Текст]"/>
      <dgm:spPr>
        <a:xfrm>
          <a:off x="0" y="830094"/>
          <a:ext cx="1815960" cy="165413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Изучение и создание условий для реализации проекта</a:t>
          </a: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38D248F-3AAF-42A9-87C7-0010F8C324CA}" type="parTrans" cxnId="{8D48719E-A640-4F74-A3F0-209E17B1F92A}">
      <dgm:prSet/>
      <dgm:spPr/>
      <dgm:t>
        <a:bodyPr/>
        <a:lstStyle/>
        <a:p>
          <a:endParaRPr lang="ru-RU"/>
        </a:p>
      </dgm:t>
    </dgm:pt>
    <dgm:pt modelId="{A3861A3F-AD9A-4F9F-B0A9-79D372DC9187}" type="sibTrans" cxnId="{8D48719E-A640-4F74-A3F0-209E17B1F92A}">
      <dgm:prSet/>
      <dgm:spPr/>
      <dgm:t>
        <a:bodyPr/>
        <a:lstStyle/>
        <a:p>
          <a:endParaRPr lang="ru-RU"/>
        </a:p>
      </dgm:t>
    </dgm:pt>
    <dgm:pt modelId="{D221DA24-5D3D-4114-99AD-7A067B812301}">
      <dgm:prSet phldrT="[Текст]"/>
      <dgm:spPr>
        <a:xfrm>
          <a:off x="1815960" y="454155"/>
          <a:ext cx="4080014" cy="858678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Практический модуль</a:t>
          </a:r>
          <a:endParaRPr lang="ru-RU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BAC2562F-DAFE-4760-90A2-23060A15CBE2}" type="parTrans" cxnId="{C371591E-1263-4BD3-972D-3C86FCD70D2E}">
      <dgm:prSet/>
      <dgm:spPr/>
      <dgm:t>
        <a:bodyPr/>
        <a:lstStyle/>
        <a:p>
          <a:endParaRPr lang="ru-RU"/>
        </a:p>
      </dgm:t>
    </dgm:pt>
    <dgm:pt modelId="{2C743FB2-B606-4314-9F88-D18973BC6693}" type="sibTrans" cxnId="{C371591E-1263-4BD3-972D-3C86FCD70D2E}">
      <dgm:prSet/>
      <dgm:spPr/>
      <dgm:t>
        <a:bodyPr/>
        <a:lstStyle/>
        <a:p>
          <a:endParaRPr lang="ru-RU"/>
        </a:p>
      </dgm:t>
    </dgm:pt>
    <dgm:pt modelId="{AFE748F5-6935-45B8-8DE2-303A0594C33E}">
      <dgm:prSet phldrT="[Текст]"/>
      <dgm:spPr>
        <a:xfrm>
          <a:off x="1815960" y="1116321"/>
          <a:ext cx="1815960" cy="165413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5197846"/>
              <a:satOff val="-23984"/>
              <a:lumOff val="88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Внедрение и реализация мини-проектов для всех участников образовательных отношений: «Юный блогер», «</a:t>
          </a:r>
          <a:r>
            <a:rPr lang="ru-RU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КитапБУМ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», «Детский сад в три Т: Театр-Танцы-Таланты», «Родителям </a:t>
          </a:r>
          <a:r>
            <a:rPr lang="ru-RU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PROдетей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», «Приходите к нам в музей», «Клубный час», «Обучение в движении», «Я - фотограф»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E07AEBB-CD24-44B9-AFC4-41D65F771105}" type="parTrans" cxnId="{BC0D0DB6-50DB-488C-9444-AD7ACAAC9116}">
      <dgm:prSet/>
      <dgm:spPr/>
      <dgm:t>
        <a:bodyPr/>
        <a:lstStyle/>
        <a:p>
          <a:endParaRPr lang="ru-RU"/>
        </a:p>
      </dgm:t>
    </dgm:pt>
    <dgm:pt modelId="{C63ADE73-5BF0-45EE-830D-FEE9888257D8}" type="sibTrans" cxnId="{BC0D0DB6-50DB-488C-9444-AD7ACAAC9116}">
      <dgm:prSet/>
      <dgm:spPr/>
      <dgm:t>
        <a:bodyPr/>
        <a:lstStyle/>
        <a:p>
          <a:endParaRPr lang="ru-RU"/>
        </a:p>
      </dgm:t>
    </dgm:pt>
    <dgm:pt modelId="{F96A46A1-EA75-4B6A-9E30-659454C2F0E1}">
      <dgm:prSet phldrT="[Текст]"/>
      <dgm:spPr>
        <a:xfrm>
          <a:off x="3631920" y="740382"/>
          <a:ext cx="2264054" cy="858678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Результативный модуль</a:t>
          </a:r>
          <a:endParaRPr lang="ru-RU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059B16C4-8C0D-4B66-B4EB-E0071FDCB34B}" type="parTrans" cxnId="{D3B6A65E-9DC4-4172-85A8-E881B52CAE3A}">
      <dgm:prSet/>
      <dgm:spPr/>
      <dgm:t>
        <a:bodyPr/>
        <a:lstStyle/>
        <a:p>
          <a:endParaRPr lang="ru-RU"/>
        </a:p>
      </dgm:t>
    </dgm:pt>
    <dgm:pt modelId="{CF53DC17-D311-47DD-B990-A6941981A78C}" type="sibTrans" cxnId="{D3B6A65E-9DC4-4172-85A8-E881B52CAE3A}">
      <dgm:prSet/>
      <dgm:spPr/>
      <dgm:t>
        <a:bodyPr/>
        <a:lstStyle/>
        <a:p>
          <a:endParaRPr lang="ru-RU"/>
        </a:p>
      </dgm:t>
    </dgm:pt>
    <dgm:pt modelId="{5C26EF9C-3CD4-4CA7-989B-1DEF9524705A}">
      <dgm:prSet phldrT="[Текст]"/>
      <dgm:spPr>
        <a:xfrm>
          <a:off x="3631920" y="1402547"/>
          <a:ext cx="1815960" cy="162992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Разработаны и используются в работе методические пособия, игровых технологий, дополнительные программы педагогов ДОУ.</a:t>
          </a: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CA1C388-F09A-448A-ACE2-F2513A682D8C}" type="parTrans" cxnId="{CB8952CC-A0A1-4692-B6E5-711A22101191}">
      <dgm:prSet/>
      <dgm:spPr/>
      <dgm:t>
        <a:bodyPr/>
        <a:lstStyle/>
        <a:p>
          <a:endParaRPr lang="ru-RU"/>
        </a:p>
      </dgm:t>
    </dgm:pt>
    <dgm:pt modelId="{439F2C2C-9425-4B08-8B5C-183E904EAC71}" type="sibTrans" cxnId="{CB8952CC-A0A1-4692-B6E5-711A22101191}">
      <dgm:prSet/>
      <dgm:spPr/>
      <dgm:t>
        <a:bodyPr/>
        <a:lstStyle/>
        <a:p>
          <a:endParaRPr lang="ru-RU"/>
        </a:p>
      </dgm:t>
    </dgm:pt>
    <dgm:pt modelId="{7BEC2702-DF9E-45DD-BFAB-D332C366C789}">
      <dgm:prSet/>
      <dgm:spPr>
        <a:xfrm>
          <a:off x="0" y="830094"/>
          <a:ext cx="1815960" cy="165413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Оценка кадрового обеспечения</a:t>
          </a:r>
        </a:p>
      </dgm:t>
    </dgm:pt>
    <dgm:pt modelId="{6612A9A5-1126-4C6F-B732-EA49A852F042}" type="parTrans" cxnId="{C2C520FF-6AB9-4C29-8957-E482B13AFD4F}">
      <dgm:prSet/>
      <dgm:spPr/>
      <dgm:t>
        <a:bodyPr/>
        <a:lstStyle/>
        <a:p>
          <a:endParaRPr lang="ru-RU"/>
        </a:p>
      </dgm:t>
    </dgm:pt>
    <dgm:pt modelId="{00717E4B-0C87-4F6D-9AD2-05098AA1F2B6}" type="sibTrans" cxnId="{C2C520FF-6AB9-4C29-8957-E482B13AFD4F}">
      <dgm:prSet/>
      <dgm:spPr/>
      <dgm:t>
        <a:bodyPr/>
        <a:lstStyle/>
        <a:p>
          <a:endParaRPr lang="ru-RU"/>
        </a:p>
      </dgm:t>
    </dgm:pt>
    <dgm:pt modelId="{DB069242-E215-4016-AE18-B92B59CDA360}">
      <dgm:prSet/>
      <dgm:spPr>
        <a:xfrm>
          <a:off x="0" y="830094"/>
          <a:ext cx="1815960" cy="165413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Определение алгоритма действий ДОУ по реализации проекта</a:t>
          </a:r>
        </a:p>
      </dgm:t>
    </dgm:pt>
    <dgm:pt modelId="{FC0E3862-8E09-4544-99E3-A09BC75403C6}" type="parTrans" cxnId="{4B73A45A-DFA9-44FD-A645-D754128FB498}">
      <dgm:prSet/>
      <dgm:spPr/>
      <dgm:t>
        <a:bodyPr/>
        <a:lstStyle/>
        <a:p>
          <a:endParaRPr lang="ru-RU"/>
        </a:p>
      </dgm:t>
    </dgm:pt>
    <dgm:pt modelId="{2EECB9B8-C2D1-4A95-B202-4B494DC653E6}" type="sibTrans" cxnId="{4B73A45A-DFA9-44FD-A645-D754128FB498}">
      <dgm:prSet/>
      <dgm:spPr/>
      <dgm:t>
        <a:bodyPr/>
        <a:lstStyle/>
        <a:p>
          <a:endParaRPr lang="ru-RU"/>
        </a:p>
      </dgm:t>
    </dgm:pt>
    <dgm:pt modelId="{5B9E18A9-FBA1-463B-9E4C-DEA4CE9F47D2}">
      <dgm:prSet/>
      <dgm:spPr>
        <a:xfrm>
          <a:off x="0" y="830094"/>
          <a:ext cx="1815960" cy="165413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Мониторинг потребности родителей (законных представителей)</a:t>
          </a:r>
        </a:p>
      </dgm:t>
    </dgm:pt>
    <dgm:pt modelId="{4CE16A78-C0CE-47C9-9FBC-6EE6BC961A2E}" type="parTrans" cxnId="{BFE65CAE-F686-4A9A-B7D9-884167827F54}">
      <dgm:prSet/>
      <dgm:spPr/>
      <dgm:t>
        <a:bodyPr/>
        <a:lstStyle/>
        <a:p>
          <a:endParaRPr lang="ru-RU"/>
        </a:p>
      </dgm:t>
    </dgm:pt>
    <dgm:pt modelId="{524433C0-8540-4E25-8BC8-AFAF01886A64}" type="sibTrans" cxnId="{BFE65CAE-F686-4A9A-B7D9-884167827F54}">
      <dgm:prSet/>
      <dgm:spPr/>
      <dgm:t>
        <a:bodyPr/>
        <a:lstStyle/>
        <a:p>
          <a:endParaRPr lang="ru-RU"/>
        </a:p>
      </dgm:t>
    </dgm:pt>
    <dgm:pt modelId="{0FA2B05C-E65F-4788-BDCF-2A49F72F7480}">
      <dgm:prSet/>
      <dgm:spPr>
        <a:xfrm>
          <a:off x="3631920" y="1402547"/>
          <a:ext cx="1815960" cy="162992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Результативное участие детей, родителей и педагогов в конкурсном движении</a:t>
          </a:r>
        </a:p>
      </dgm:t>
    </dgm:pt>
    <dgm:pt modelId="{FB9025EB-FB59-4D78-8469-140A23AB72B9}" type="parTrans" cxnId="{F385D997-0DC8-4E65-AD0C-0B7F139F5EAB}">
      <dgm:prSet/>
      <dgm:spPr/>
      <dgm:t>
        <a:bodyPr/>
        <a:lstStyle/>
        <a:p>
          <a:endParaRPr lang="ru-RU"/>
        </a:p>
      </dgm:t>
    </dgm:pt>
    <dgm:pt modelId="{C2404B7E-3B6E-4DC0-BD60-7DE4576E5F56}" type="sibTrans" cxnId="{F385D997-0DC8-4E65-AD0C-0B7F139F5EAB}">
      <dgm:prSet/>
      <dgm:spPr/>
      <dgm:t>
        <a:bodyPr/>
        <a:lstStyle/>
        <a:p>
          <a:endParaRPr lang="ru-RU"/>
        </a:p>
      </dgm:t>
    </dgm:pt>
    <dgm:pt modelId="{189CADD9-8A3B-4181-8D17-AA95AB5F2AB6}" type="pres">
      <dgm:prSet presAssocID="{29536BE5-2BEA-4322-808D-DA6D2B21E46E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6C1DC43-EF92-4244-82FC-3763DEDB6DB8}" type="pres">
      <dgm:prSet presAssocID="{7D8B089D-03E9-4932-9F3D-B116FCBC55E9}" presName="parentText1" presStyleLbl="node1" presStyleIdx="0" presStyleCnt="3" custLinFactNeighborX="-2991" custLinFactNeighborY="2477">
        <dgm:presLayoutVars>
          <dgm:chMax/>
          <dgm:chPref val="3"/>
          <dgm:bulletEnabled val="1"/>
        </dgm:presLayoutVars>
      </dgm:prSet>
      <dgm:spPr/>
    </dgm:pt>
    <dgm:pt modelId="{FF7C45A4-85DD-4947-8770-96FAB42A6482}" type="pres">
      <dgm:prSet presAssocID="{7D8B089D-03E9-4932-9F3D-B116FCBC55E9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7E5AA2EB-EB28-4FDE-B178-5B2B49DE34CE}" type="pres">
      <dgm:prSet presAssocID="{D221DA24-5D3D-4114-99AD-7A067B812301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69D6708F-87C8-4A99-AFF2-96E6C8CB285F}" type="pres">
      <dgm:prSet presAssocID="{D221DA24-5D3D-4114-99AD-7A067B812301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6456A6F2-31C1-4F68-8B64-320676E2E999}" type="pres">
      <dgm:prSet presAssocID="{F96A46A1-EA75-4B6A-9E30-659454C2F0E1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3C6DA7E7-F8E6-40E8-BD4E-C2FCB24DDA56}" type="pres">
      <dgm:prSet presAssocID="{F96A46A1-EA75-4B6A-9E30-659454C2F0E1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ADBD30B-5E53-4D90-BAAE-885C91564F9B}" type="presOf" srcId="{7D8B089D-03E9-4932-9F3D-B116FCBC55E9}" destId="{A6C1DC43-EF92-4244-82FC-3763DEDB6DB8}" srcOrd="0" destOrd="0" presId="urn:microsoft.com/office/officeart/2009/3/layout/IncreasingArrowsProcess"/>
    <dgm:cxn modelId="{C371591E-1263-4BD3-972D-3C86FCD70D2E}" srcId="{29536BE5-2BEA-4322-808D-DA6D2B21E46E}" destId="{D221DA24-5D3D-4114-99AD-7A067B812301}" srcOrd="1" destOrd="0" parTransId="{BAC2562F-DAFE-4760-90A2-23060A15CBE2}" sibTransId="{2C743FB2-B606-4314-9F88-D18973BC6693}"/>
    <dgm:cxn modelId="{569D0B22-5D71-401F-9DF6-46C5315814EF}" srcId="{29536BE5-2BEA-4322-808D-DA6D2B21E46E}" destId="{7D8B089D-03E9-4932-9F3D-B116FCBC55E9}" srcOrd="0" destOrd="0" parTransId="{DB048EC3-3DED-42FC-81C6-CC2B064BC609}" sibTransId="{18AB563B-E839-4877-9CD3-9DDA915020CF}"/>
    <dgm:cxn modelId="{ABD55223-0821-4C90-96C9-6B97BC4E0D1C}" type="presOf" srcId="{468C0736-643F-485F-B6B1-914A66CCB04B}" destId="{FF7C45A4-85DD-4947-8770-96FAB42A6482}" srcOrd="0" destOrd="0" presId="urn:microsoft.com/office/officeart/2009/3/layout/IncreasingArrowsProcess"/>
    <dgm:cxn modelId="{D3B6A65E-9DC4-4172-85A8-E881B52CAE3A}" srcId="{29536BE5-2BEA-4322-808D-DA6D2B21E46E}" destId="{F96A46A1-EA75-4B6A-9E30-659454C2F0E1}" srcOrd="2" destOrd="0" parTransId="{059B16C4-8C0D-4B66-B4EB-E0071FDCB34B}" sibTransId="{CF53DC17-D311-47DD-B990-A6941981A78C}"/>
    <dgm:cxn modelId="{571E116D-F892-45CE-BCAE-0ECFEF340B4D}" type="presOf" srcId="{5C26EF9C-3CD4-4CA7-989B-1DEF9524705A}" destId="{3C6DA7E7-F8E6-40E8-BD4E-C2FCB24DDA56}" srcOrd="0" destOrd="0" presId="urn:microsoft.com/office/officeart/2009/3/layout/IncreasingArrowsProcess"/>
    <dgm:cxn modelId="{4B73A45A-DFA9-44FD-A645-D754128FB498}" srcId="{7D8B089D-03E9-4932-9F3D-B116FCBC55E9}" destId="{DB069242-E215-4016-AE18-B92B59CDA360}" srcOrd="2" destOrd="0" parTransId="{FC0E3862-8E09-4544-99E3-A09BC75403C6}" sibTransId="{2EECB9B8-C2D1-4A95-B202-4B494DC653E6}"/>
    <dgm:cxn modelId="{3DEAA57D-6D36-4B33-81A3-42322F9F470D}" type="presOf" srcId="{AFE748F5-6935-45B8-8DE2-303A0594C33E}" destId="{69D6708F-87C8-4A99-AFF2-96E6C8CB285F}" srcOrd="0" destOrd="0" presId="urn:microsoft.com/office/officeart/2009/3/layout/IncreasingArrowsProcess"/>
    <dgm:cxn modelId="{40FCE785-F064-4325-97FF-706B8C054F9B}" type="presOf" srcId="{DB069242-E215-4016-AE18-B92B59CDA360}" destId="{FF7C45A4-85DD-4947-8770-96FAB42A6482}" srcOrd="0" destOrd="2" presId="urn:microsoft.com/office/officeart/2009/3/layout/IncreasingArrowsProcess"/>
    <dgm:cxn modelId="{F385D997-0DC8-4E65-AD0C-0B7F139F5EAB}" srcId="{F96A46A1-EA75-4B6A-9E30-659454C2F0E1}" destId="{0FA2B05C-E65F-4788-BDCF-2A49F72F7480}" srcOrd="1" destOrd="0" parTransId="{FB9025EB-FB59-4D78-8469-140A23AB72B9}" sibTransId="{C2404B7E-3B6E-4DC0-BD60-7DE4576E5F56}"/>
    <dgm:cxn modelId="{8D48719E-A640-4F74-A3F0-209E17B1F92A}" srcId="{7D8B089D-03E9-4932-9F3D-B116FCBC55E9}" destId="{468C0736-643F-485F-B6B1-914A66CCB04B}" srcOrd="0" destOrd="0" parTransId="{A38D248F-3AAF-42A9-87C7-0010F8C324CA}" sibTransId="{A3861A3F-AD9A-4F9F-B0A9-79D372DC9187}"/>
    <dgm:cxn modelId="{BFE65CAE-F686-4A9A-B7D9-884167827F54}" srcId="{7D8B089D-03E9-4932-9F3D-B116FCBC55E9}" destId="{5B9E18A9-FBA1-463B-9E4C-DEA4CE9F47D2}" srcOrd="3" destOrd="0" parTransId="{4CE16A78-C0CE-47C9-9FBC-6EE6BC961A2E}" sibTransId="{524433C0-8540-4E25-8BC8-AFAF01886A64}"/>
    <dgm:cxn modelId="{BC0D0DB6-50DB-488C-9444-AD7ACAAC9116}" srcId="{D221DA24-5D3D-4114-99AD-7A067B812301}" destId="{AFE748F5-6935-45B8-8DE2-303A0594C33E}" srcOrd="0" destOrd="0" parTransId="{AE07AEBB-CD24-44B9-AFC4-41D65F771105}" sibTransId="{C63ADE73-5BF0-45EE-830D-FEE9888257D8}"/>
    <dgm:cxn modelId="{CB8952CC-A0A1-4692-B6E5-711A22101191}" srcId="{F96A46A1-EA75-4B6A-9E30-659454C2F0E1}" destId="{5C26EF9C-3CD4-4CA7-989B-1DEF9524705A}" srcOrd="0" destOrd="0" parTransId="{DCA1C388-F09A-448A-ACE2-F2513A682D8C}" sibTransId="{439F2C2C-9425-4B08-8B5C-183E904EAC71}"/>
    <dgm:cxn modelId="{419A95D9-92FB-4922-894A-86507BE8BE46}" type="presOf" srcId="{0FA2B05C-E65F-4788-BDCF-2A49F72F7480}" destId="{3C6DA7E7-F8E6-40E8-BD4E-C2FCB24DDA56}" srcOrd="0" destOrd="1" presId="urn:microsoft.com/office/officeart/2009/3/layout/IncreasingArrowsProcess"/>
    <dgm:cxn modelId="{25A41FDE-5636-419D-9578-F65C86B3C508}" type="presOf" srcId="{D221DA24-5D3D-4114-99AD-7A067B812301}" destId="{7E5AA2EB-EB28-4FDE-B178-5B2B49DE34CE}" srcOrd="0" destOrd="0" presId="urn:microsoft.com/office/officeart/2009/3/layout/IncreasingArrowsProcess"/>
    <dgm:cxn modelId="{C6E8ACEB-2357-4DAA-A5E7-6C2EAFA46841}" type="presOf" srcId="{5B9E18A9-FBA1-463B-9E4C-DEA4CE9F47D2}" destId="{FF7C45A4-85DD-4947-8770-96FAB42A6482}" srcOrd="0" destOrd="3" presId="urn:microsoft.com/office/officeart/2009/3/layout/IncreasingArrowsProcess"/>
    <dgm:cxn modelId="{CB4AF4EE-97DE-46F4-888D-9FB263C5381E}" type="presOf" srcId="{F96A46A1-EA75-4B6A-9E30-659454C2F0E1}" destId="{6456A6F2-31C1-4F68-8B64-320676E2E999}" srcOrd="0" destOrd="0" presId="urn:microsoft.com/office/officeart/2009/3/layout/IncreasingArrowsProcess"/>
    <dgm:cxn modelId="{7372C4F7-2B82-4927-ADEF-BD429EFD6182}" type="presOf" srcId="{7BEC2702-DF9E-45DD-BFAB-D332C366C789}" destId="{FF7C45A4-85DD-4947-8770-96FAB42A6482}" srcOrd="0" destOrd="1" presId="urn:microsoft.com/office/officeart/2009/3/layout/IncreasingArrowsProcess"/>
    <dgm:cxn modelId="{84F74BFE-0CF9-4A1F-A78D-ED1B4A2459DB}" type="presOf" srcId="{29536BE5-2BEA-4322-808D-DA6D2B21E46E}" destId="{189CADD9-8A3B-4181-8D17-AA95AB5F2AB6}" srcOrd="0" destOrd="0" presId="urn:microsoft.com/office/officeart/2009/3/layout/IncreasingArrowsProcess"/>
    <dgm:cxn modelId="{C2C520FF-6AB9-4C29-8957-E482B13AFD4F}" srcId="{7D8B089D-03E9-4932-9F3D-B116FCBC55E9}" destId="{7BEC2702-DF9E-45DD-BFAB-D332C366C789}" srcOrd="1" destOrd="0" parTransId="{6612A9A5-1126-4C6F-B732-EA49A852F042}" sibTransId="{00717E4B-0C87-4F6D-9AD2-05098AA1F2B6}"/>
    <dgm:cxn modelId="{8E89B676-D026-4F7B-95FA-338E82281588}" type="presParOf" srcId="{189CADD9-8A3B-4181-8D17-AA95AB5F2AB6}" destId="{A6C1DC43-EF92-4244-82FC-3763DEDB6DB8}" srcOrd="0" destOrd="0" presId="urn:microsoft.com/office/officeart/2009/3/layout/IncreasingArrowsProcess"/>
    <dgm:cxn modelId="{CD9CB692-3E2B-42CB-B0B7-5F024322A6F3}" type="presParOf" srcId="{189CADD9-8A3B-4181-8D17-AA95AB5F2AB6}" destId="{FF7C45A4-85DD-4947-8770-96FAB42A6482}" srcOrd="1" destOrd="0" presId="urn:microsoft.com/office/officeart/2009/3/layout/IncreasingArrowsProcess"/>
    <dgm:cxn modelId="{B9826E87-D318-470F-AC6C-3219D7CE8DBF}" type="presParOf" srcId="{189CADD9-8A3B-4181-8D17-AA95AB5F2AB6}" destId="{7E5AA2EB-EB28-4FDE-B178-5B2B49DE34CE}" srcOrd="2" destOrd="0" presId="urn:microsoft.com/office/officeart/2009/3/layout/IncreasingArrowsProcess"/>
    <dgm:cxn modelId="{9D198D26-5B88-4095-B726-5D48E67DCE12}" type="presParOf" srcId="{189CADD9-8A3B-4181-8D17-AA95AB5F2AB6}" destId="{69D6708F-87C8-4A99-AFF2-96E6C8CB285F}" srcOrd="3" destOrd="0" presId="urn:microsoft.com/office/officeart/2009/3/layout/IncreasingArrowsProcess"/>
    <dgm:cxn modelId="{67204EEE-C0A9-4806-BD8A-45F3D8ACAE9D}" type="presParOf" srcId="{189CADD9-8A3B-4181-8D17-AA95AB5F2AB6}" destId="{6456A6F2-31C1-4F68-8B64-320676E2E999}" srcOrd="4" destOrd="0" presId="urn:microsoft.com/office/officeart/2009/3/layout/IncreasingArrowsProcess"/>
    <dgm:cxn modelId="{80921083-0AFF-4484-A324-2A15B0A982A9}" type="presParOf" srcId="{189CADD9-8A3B-4181-8D17-AA95AB5F2AB6}" destId="{3C6DA7E7-F8E6-40E8-BD4E-C2FCB24DDA56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1DC43-EF92-4244-82FC-3763DEDB6DB8}">
      <dsp:nvSpPr>
        <dsp:cNvPr id="0" name=""/>
        <dsp:cNvSpPr/>
      </dsp:nvSpPr>
      <dsp:spPr>
        <a:xfrm>
          <a:off x="0" y="144018"/>
          <a:ext cx="8424936" cy="1226991"/>
        </a:xfrm>
        <a:prstGeom prst="rightArrow">
          <a:avLst>
            <a:gd name="adj1" fmla="val 50000"/>
            <a:gd name="adj2" fmla="val 5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9478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Теоретический модуль</a:t>
          </a:r>
          <a:endParaRPr lang="ru-RU" sz="2000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0" y="450766"/>
        <a:ext cx="8118188" cy="613495"/>
      </dsp:txXfrm>
    </dsp:sp>
    <dsp:sp modelId="{FF7C45A4-85DD-4947-8770-96FAB42A6482}">
      <dsp:nvSpPr>
        <dsp:cNvPr id="0" name=""/>
        <dsp:cNvSpPr/>
      </dsp:nvSpPr>
      <dsp:spPr>
        <a:xfrm>
          <a:off x="0" y="1059813"/>
          <a:ext cx="2594880" cy="236363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Изучение и создание условий для реализации проекта</a:t>
          </a:r>
          <a:endParaRPr lang="ru-RU" sz="1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Оценка кадрового обеспечения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Определение алгоритма действий ДОУ по реализации проекта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Мониторинг потребности родителей (законных представителей)</a:t>
          </a:r>
        </a:p>
      </dsp:txBody>
      <dsp:txXfrm>
        <a:off x="0" y="1059813"/>
        <a:ext cx="2594880" cy="2363637"/>
      </dsp:txXfrm>
    </dsp:sp>
    <dsp:sp modelId="{7E5AA2EB-EB28-4FDE-B178-5B2B49DE34CE}">
      <dsp:nvSpPr>
        <dsp:cNvPr id="0" name=""/>
        <dsp:cNvSpPr/>
      </dsp:nvSpPr>
      <dsp:spPr>
        <a:xfrm>
          <a:off x="2594880" y="522623"/>
          <a:ext cx="5830055" cy="122699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9478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Практический модуль</a:t>
          </a:r>
          <a:endParaRPr lang="ru-RU" sz="2000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2594880" y="829371"/>
        <a:ext cx="5523307" cy="613495"/>
      </dsp:txXfrm>
    </dsp:sp>
    <dsp:sp modelId="{69D6708F-87C8-4A99-AFF2-96E6C8CB285F}">
      <dsp:nvSpPr>
        <dsp:cNvPr id="0" name=""/>
        <dsp:cNvSpPr/>
      </dsp:nvSpPr>
      <dsp:spPr>
        <a:xfrm>
          <a:off x="2594880" y="1468810"/>
          <a:ext cx="2594880" cy="236363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5197846"/>
              <a:satOff val="-23984"/>
              <a:lumOff val="88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Внедрение и реализация мини-проектов для всех участников образовательных отношений: «Юный блогер», «</a:t>
          </a:r>
          <a:r>
            <a:rPr lang="ru-RU" sz="15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КитапБУМ</a:t>
          </a:r>
          <a:r>
            <a:rPr lang="ru-RU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», «Детский сад в три Т: Театр-Танцы-Таланты», «Родителям </a:t>
          </a:r>
          <a:r>
            <a:rPr lang="ru-RU" sz="15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PROдетей</a:t>
          </a:r>
          <a:r>
            <a:rPr lang="ru-RU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», «Приходите к нам в музей», «Клубный час», «Обучение в движении», «Я - фотограф»</a:t>
          </a:r>
          <a:endParaRPr lang="ru-RU" sz="1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594880" y="1468810"/>
        <a:ext cx="2594880" cy="2363637"/>
      </dsp:txXfrm>
    </dsp:sp>
    <dsp:sp modelId="{6456A6F2-31C1-4F68-8B64-320676E2E999}">
      <dsp:nvSpPr>
        <dsp:cNvPr id="0" name=""/>
        <dsp:cNvSpPr/>
      </dsp:nvSpPr>
      <dsp:spPr>
        <a:xfrm>
          <a:off x="5189760" y="931620"/>
          <a:ext cx="3235175" cy="1226991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9478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Результативный модуль</a:t>
          </a:r>
          <a:endParaRPr lang="ru-RU" sz="2000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5189760" y="1238368"/>
        <a:ext cx="2928427" cy="613495"/>
      </dsp:txXfrm>
    </dsp:sp>
    <dsp:sp modelId="{3C6DA7E7-F8E6-40E8-BD4E-C2FCB24DDA56}">
      <dsp:nvSpPr>
        <dsp:cNvPr id="0" name=""/>
        <dsp:cNvSpPr/>
      </dsp:nvSpPr>
      <dsp:spPr>
        <a:xfrm>
          <a:off x="5189760" y="1877808"/>
          <a:ext cx="2594880" cy="232904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10395692"/>
              <a:satOff val="-47968"/>
              <a:lumOff val="176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Разработаны и используются в работе методические пособия, игровых технологий, дополнительные программы педагогов ДОУ.</a:t>
          </a:r>
          <a:endParaRPr lang="ru-RU" sz="1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Результативное участие детей, родителей и педагогов в конкурсном движении</a:t>
          </a:r>
        </a:p>
      </dsp:txBody>
      <dsp:txXfrm>
        <a:off x="5189760" y="1877808"/>
        <a:ext cx="2594880" cy="2329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7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3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5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19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1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5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5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58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50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A312F-7308-43BB-8A82-6E1C36A9156E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00B14-19C5-4A91-B149-BC93844E47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01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8.jpeg"/><Relationship Id="rId7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D682F6-89F9-429B-A8C4-A3D9FAA51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b="68944"/>
          <a:stretch/>
        </p:blipFill>
        <p:spPr>
          <a:xfrm rot="10800000">
            <a:off x="-1" y="4581127"/>
            <a:ext cx="9144001" cy="2304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2DFC5A-2C32-4183-B971-D0E81CDB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80936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356784-DDCD-4C03-B590-8AFD07FBFFAF}"/>
              </a:ext>
            </a:extLst>
          </p:cNvPr>
          <p:cNvSpPr/>
          <p:nvPr/>
        </p:nvSpPr>
        <p:spPr>
          <a:xfrm>
            <a:off x="0" y="1881369"/>
            <a:ext cx="9144000" cy="17947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874272D-9ED7-4A06-90C9-DE477C95A2F2}"/>
              </a:ext>
            </a:extLst>
          </p:cNvPr>
          <p:cNvSpPr/>
          <p:nvPr/>
        </p:nvSpPr>
        <p:spPr>
          <a:xfrm>
            <a:off x="0" y="2132856"/>
            <a:ext cx="9144000" cy="17947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376A55-5A2B-45E0-9BE8-0E4EF9380F2F}"/>
              </a:ext>
            </a:extLst>
          </p:cNvPr>
          <p:cNvSpPr/>
          <p:nvPr/>
        </p:nvSpPr>
        <p:spPr>
          <a:xfrm>
            <a:off x="395536" y="2492896"/>
            <a:ext cx="8496944" cy="318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Набережные Челны «Центр развития ребенка – детский сад № 83 «Фея»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Чаллы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шәһәренең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автономияле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мәктәпкәчә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белем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бирү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учреждениесе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Тылсымчы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кыз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83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нче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бакчасы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баланы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үстерү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үзәге</a:t>
            </a:r>
            <a:r>
              <a:rPr lang="ru-RU" sz="16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400" b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МОДУЛЬНЫЙ ПРОЕКТ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400" b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БИЛИНГВАЛЬНОГО ОБРАЗОВАНИЯ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t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«ТУГАН ИЛДӘ – ТУГАН ТЕЛДӘ»</a:t>
            </a:r>
          </a:p>
        </p:txBody>
      </p:sp>
    </p:spTree>
    <p:extLst>
      <p:ext uri="{BB962C8B-B14F-4D97-AF65-F5344CB8AC3E}">
        <p14:creationId xmlns:p14="http://schemas.microsoft.com/office/powerpoint/2010/main" val="216454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E8AC0A-A544-443F-9D66-19D45CA3D0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1413"/>
          <a:stretch/>
        </p:blipFill>
        <p:spPr>
          <a:xfrm>
            <a:off x="2781372" y="1147629"/>
            <a:ext cx="3475467" cy="26409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57DC89-B4A1-483B-91E5-A1A0B15F7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47629"/>
            <a:ext cx="1980728" cy="2646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1BC7E1-44E6-4A1D-9624-AE7A01D31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6" y="1147629"/>
            <a:ext cx="1980728" cy="26409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6197B1-8CB3-4AA7-AB9D-E9971C4B01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25" t="7160" r="5113" b="10941"/>
          <a:stretch/>
        </p:blipFill>
        <p:spPr>
          <a:xfrm>
            <a:off x="4642303" y="3861047"/>
            <a:ext cx="4304835" cy="28780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1D0684-F8B4-4CE2-8969-8BB22B210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3" t="12201" r="22103" b="12201"/>
          <a:stretch/>
        </p:blipFill>
        <p:spPr>
          <a:xfrm>
            <a:off x="325244" y="3861047"/>
            <a:ext cx="4270052" cy="28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0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C757B-0606-422F-82C8-4130D6291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14318"/>
            <a:ext cx="2664296" cy="3552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85FD53-BEF4-4AC8-8923-6FD1DAE83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21" y="1516983"/>
            <a:ext cx="3246107" cy="48691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1EA78F-5A7F-487C-A79B-6AC8818D6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02" y="1503268"/>
            <a:ext cx="2546147" cy="33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8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FD8497-4F4D-4688-916B-783BE24D0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6" t="7455" r="5312" b="7874"/>
          <a:stretch/>
        </p:blipFill>
        <p:spPr>
          <a:xfrm>
            <a:off x="5157996" y="1597785"/>
            <a:ext cx="3086412" cy="25839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BFE846-79D5-4836-8CF6-2A1189893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5" t="8328" r="5405" b="7800"/>
          <a:stretch/>
        </p:blipFill>
        <p:spPr>
          <a:xfrm>
            <a:off x="251520" y="1589469"/>
            <a:ext cx="4824536" cy="26315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E1E97-097A-4DBD-8E70-96C880DA6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8" t="5900" r="4325" b="12201"/>
          <a:stretch/>
        </p:blipFill>
        <p:spPr>
          <a:xfrm>
            <a:off x="251520" y="4228893"/>
            <a:ext cx="4459483" cy="2477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F74410-F5EE-4B7A-8AB9-DCC6A3B199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3" y="4266195"/>
            <a:ext cx="3203847" cy="24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C69281FC-33C2-469E-AA72-75FAEBBA52AA}"/>
              </a:ext>
            </a:extLst>
          </p:cNvPr>
          <p:cNvSpPr/>
          <p:nvPr/>
        </p:nvSpPr>
        <p:spPr>
          <a:xfrm>
            <a:off x="341276" y="1280200"/>
            <a:ext cx="8136904" cy="1140688"/>
          </a:xfrm>
          <a:prstGeom prst="foldedCorner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площадка - центр компетенции по обучению детей дошкольного возраста государственным языкам Республики Татарстан с использованием учебно-методических комплектов </a:t>
            </a:r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B53DA-D373-4D6D-849E-88F5CFEE5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52" y="2618115"/>
            <a:ext cx="2041842" cy="2830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E2EC41-92C8-4BCA-B7AC-E2E45B547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105" y="2618115"/>
            <a:ext cx="1951884" cy="2728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948D93-649B-44F8-95FE-91963F77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246" y="2645171"/>
            <a:ext cx="1952479" cy="26800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9471A3-E727-43A0-826D-E01639C219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25850"/>
          <a:stretch/>
        </p:blipFill>
        <p:spPr>
          <a:xfrm>
            <a:off x="543662" y="2645171"/>
            <a:ext cx="2083926" cy="2830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31FD7-7263-4694-9EB4-FAED215FAF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34" y="4942784"/>
            <a:ext cx="2483768" cy="17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58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2807804" y="1124744"/>
            <a:ext cx="3528392" cy="648072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МОДУЛЬ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DDB951-C3F9-4688-94B7-F299694BEC8A}"/>
              </a:ext>
            </a:extLst>
          </p:cNvPr>
          <p:cNvSpPr/>
          <p:nvPr/>
        </p:nvSpPr>
        <p:spPr>
          <a:xfrm>
            <a:off x="3527125" y="4127409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движении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425874-19AF-4F04-B769-49067E86F4FE}"/>
              </a:ext>
            </a:extLst>
          </p:cNvPr>
          <p:cNvSpPr/>
          <p:nvPr/>
        </p:nvSpPr>
        <p:spPr>
          <a:xfrm>
            <a:off x="6897987" y="2758610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блогер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0B5C59-6A52-494B-9ADC-22A75FF20FF0}"/>
              </a:ext>
            </a:extLst>
          </p:cNvPr>
          <p:cNvSpPr/>
          <p:nvPr/>
        </p:nvSpPr>
        <p:spPr>
          <a:xfrm>
            <a:off x="3188492" y="2113528"/>
            <a:ext cx="2767016" cy="380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МИНИ-ПРОЕКТЫ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5F877ED-A2B4-4D1D-AE8B-00340ED3B463}"/>
              </a:ext>
            </a:extLst>
          </p:cNvPr>
          <p:cNvCxnSpPr>
            <a:stCxn id="3" idx="2"/>
            <a:endCxn id="12" idx="0"/>
          </p:cNvCxnSpPr>
          <p:nvPr/>
        </p:nvCxnSpPr>
        <p:spPr>
          <a:xfrm>
            <a:off x="4572000" y="1772816"/>
            <a:ext cx="0" cy="3407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C814A46-72C4-40CE-9B6C-FC1289695BC4}"/>
              </a:ext>
            </a:extLst>
          </p:cNvPr>
          <p:cNvCxnSpPr>
            <a:endCxn id="8" idx="0"/>
          </p:cNvCxnSpPr>
          <p:nvPr/>
        </p:nvCxnSpPr>
        <p:spPr>
          <a:xfrm flipH="1">
            <a:off x="1368159" y="2493543"/>
            <a:ext cx="3203841" cy="26506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754DE2F-548B-4101-82A5-DF81DCCDE806}"/>
              </a:ext>
            </a:extLst>
          </p:cNvPr>
          <p:cNvCxnSpPr>
            <a:endCxn id="5" idx="0"/>
          </p:cNvCxnSpPr>
          <p:nvPr/>
        </p:nvCxnSpPr>
        <p:spPr>
          <a:xfrm flipH="1">
            <a:off x="3524038" y="2487726"/>
            <a:ext cx="1047962" cy="2708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792486D-A2F8-4613-8845-0AFFE321C383}"/>
              </a:ext>
            </a:extLst>
          </p:cNvPr>
          <p:cNvCxnSpPr>
            <a:stCxn id="12" idx="2"/>
            <a:endCxn id="9" idx="0"/>
          </p:cNvCxnSpPr>
          <p:nvPr/>
        </p:nvCxnSpPr>
        <p:spPr>
          <a:xfrm>
            <a:off x="4572000" y="2493543"/>
            <a:ext cx="1122268" cy="26506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1B2E9A1-0A55-474E-AE6B-958090BCB9E2}"/>
              </a:ext>
            </a:extLst>
          </p:cNvPr>
          <p:cNvCxnSpPr>
            <a:stCxn id="12" idx="2"/>
            <a:endCxn id="10" idx="0"/>
          </p:cNvCxnSpPr>
          <p:nvPr/>
        </p:nvCxnSpPr>
        <p:spPr>
          <a:xfrm>
            <a:off x="4572000" y="2493543"/>
            <a:ext cx="3336954" cy="26506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610DF93-0A68-4FC1-BFE5-A48A8DF03D59}"/>
              </a:ext>
            </a:extLst>
          </p:cNvPr>
          <p:cNvCxnSpPr>
            <a:stCxn id="12" idx="2"/>
          </p:cNvCxnSpPr>
          <p:nvPr/>
        </p:nvCxnSpPr>
        <p:spPr>
          <a:xfrm>
            <a:off x="4572000" y="2493543"/>
            <a:ext cx="0" cy="163386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D899A57-D76A-4DF1-B585-0B1258C28ED1}"/>
              </a:ext>
            </a:extLst>
          </p:cNvPr>
          <p:cNvCxnSpPr>
            <a:stCxn id="12" idx="2"/>
            <a:endCxn id="4" idx="0"/>
          </p:cNvCxnSpPr>
          <p:nvPr/>
        </p:nvCxnSpPr>
        <p:spPr>
          <a:xfrm flipH="1">
            <a:off x="2385363" y="2493543"/>
            <a:ext cx="2186637" cy="16236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6532E8D-71E4-406A-9DF2-E54842E92DB4}"/>
              </a:ext>
            </a:extLst>
          </p:cNvPr>
          <p:cNvCxnSpPr>
            <a:endCxn id="6" idx="0"/>
          </p:cNvCxnSpPr>
          <p:nvPr/>
        </p:nvCxnSpPr>
        <p:spPr>
          <a:xfrm>
            <a:off x="4572103" y="2492722"/>
            <a:ext cx="2056048" cy="16396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B20BBA-BF13-48DF-BAF5-B87471B4B9F4}"/>
              </a:ext>
            </a:extLst>
          </p:cNvPr>
          <p:cNvSpPr/>
          <p:nvPr/>
        </p:nvSpPr>
        <p:spPr>
          <a:xfrm>
            <a:off x="357192" y="2758610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Клубный час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A82D8B0-9FED-4AF3-AEF6-8589E430BE69}"/>
              </a:ext>
            </a:extLst>
          </p:cNvPr>
          <p:cNvSpPr/>
          <p:nvPr/>
        </p:nvSpPr>
        <p:spPr>
          <a:xfrm>
            <a:off x="332613" y="5547503"/>
            <a:ext cx="2308059" cy="539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7BE2D8D-1C12-485A-8916-FFFE3B0A2032}"/>
              </a:ext>
            </a:extLst>
          </p:cNvPr>
          <p:cNvSpPr/>
          <p:nvPr/>
        </p:nvSpPr>
        <p:spPr>
          <a:xfrm>
            <a:off x="3282196" y="5558373"/>
            <a:ext cx="2308059" cy="539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DC829DB-2102-4214-A254-AE8C253E3364}"/>
              </a:ext>
            </a:extLst>
          </p:cNvPr>
          <p:cNvSpPr/>
          <p:nvPr/>
        </p:nvSpPr>
        <p:spPr>
          <a:xfrm>
            <a:off x="6240477" y="5548118"/>
            <a:ext cx="2308059" cy="5394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B848D0F-16D8-46AA-ADF9-019550B051A7}"/>
              </a:ext>
            </a:extLst>
          </p:cNvPr>
          <p:cNvCxnSpPr>
            <a:stCxn id="12" idx="2"/>
          </p:cNvCxnSpPr>
          <p:nvPr/>
        </p:nvCxnSpPr>
        <p:spPr>
          <a:xfrm flipH="1">
            <a:off x="1486642" y="2493543"/>
            <a:ext cx="3085358" cy="30539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08BBE801-3B1E-45AA-BC73-906919FA8E76}"/>
              </a:ext>
            </a:extLst>
          </p:cNvPr>
          <p:cNvCxnSpPr>
            <a:stCxn id="7" idx="2"/>
          </p:cNvCxnSpPr>
          <p:nvPr/>
        </p:nvCxnSpPr>
        <p:spPr>
          <a:xfrm>
            <a:off x="4538092" y="5351545"/>
            <a:ext cx="7834" cy="19595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56B8067-2E5E-468A-B9A2-EEA36806B571}"/>
              </a:ext>
            </a:extLst>
          </p:cNvPr>
          <p:cNvCxnSpPr>
            <a:stCxn id="12" idx="2"/>
            <a:endCxn id="32" idx="0"/>
          </p:cNvCxnSpPr>
          <p:nvPr/>
        </p:nvCxnSpPr>
        <p:spPr>
          <a:xfrm>
            <a:off x="4572000" y="2493543"/>
            <a:ext cx="2822507" cy="30545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A7D2C3-B60C-4D99-8714-31CC8B20FDDE}"/>
              </a:ext>
            </a:extLst>
          </p:cNvPr>
          <p:cNvSpPr/>
          <p:nvPr/>
        </p:nvSpPr>
        <p:spPr>
          <a:xfrm>
            <a:off x="2513071" y="2758610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 три Т: Театр-Танцы-Таланты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97A0A0-FB18-4F91-90CF-A7EC1CE865E3}"/>
              </a:ext>
            </a:extLst>
          </p:cNvPr>
          <p:cNvSpPr/>
          <p:nvPr/>
        </p:nvSpPr>
        <p:spPr>
          <a:xfrm>
            <a:off x="1374396" y="4117218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КитапБУМ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3B50EA0-BDAC-4203-A4F5-31819C7E36F2}"/>
              </a:ext>
            </a:extLst>
          </p:cNvPr>
          <p:cNvSpPr/>
          <p:nvPr/>
        </p:nvSpPr>
        <p:spPr>
          <a:xfrm>
            <a:off x="4683301" y="2758610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к нам в музей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F2B63B-0C45-453E-95D0-D791B35E3C71}"/>
              </a:ext>
            </a:extLst>
          </p:cNvPr>
          <p:cNvSpPr/>
          <p:nvPr/>
        </p:nvSpPr>
        <p:spPr>
          <a:xfrm>
            <a:off x="5617184" y="4132405"/>
            <a:ext cx="2021933" cy="122413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фотограф</a:t>
            </a:r>
          </a:p>
        </p:txBody>
      </p:sp>
    </p:spTree>
    <p:extLst>
      <p:ext uri="{BB962C8B-B14F-4D97-AF65-F5344CB8AC3E}">
        <p14:creationId xmlns:p14="http://schemas.microsoft.com/office/powerpoint/2010/main" val="1348924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2939889" y="2048716"/>
            <a:ext cx="3528392" cy="45396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«Клубный час»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8B20BBA-BF13-48DF-BAF5-B87471B4B9F4}"/>
              </a:ext>
            </a:extLst>
          </p:cNvPr>
          <p:cNvSpPr/>
          <p:nvPr/>
        </p:nvSpPr>
        <p:spPr>
          <a:xfrm>
            <a:off x="470449" y="3051517"/>
            <a:ext cx="1914913" cy="738402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мультипликации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A82D8B0-9FED-4AF3-AEF6-8589E430BE69}"/>
              </a:ext>
            </a:extLst>
          </p:cNvPr>
          <p:cNvSpPr/>
          <p:nvPr/>
        </p:nvSpPr>
        <p:spPr>
          <a:xfrm>
            <a:off x="1783097" y="2584925"/>
            <a:ext cx="1608340" cy="3281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A7D2C3-B60C-4D99-8714-31CC8B20FDDE}"/>
              </a:ext>
            </a:extLst>
          </p:cNvPr>
          <p:cNvSpPr/>
          <p:nvPr/>
        </p:nvSpPr>
        <p:spPr>
          <a:xfrm>
            <a:off x="2587267" y="3051517"/>
            <a:ext cx="1914913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«Умелые ручки»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ED19523-3399-498A-A9FE-93DA0AE824BD}"/>
              </a:ext>
            </a:extLst>
          </p:cNvPr>
          <p:cNvSpPr/>
          <p:nvPr/>
        </p:nvSpPr>
        <p:spPr>
          <a:xfrm>
            <a:off x="5956819" y="2576233"/>
            <a:ext cx="1728167" cy="3281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5CA03BC-5B70-4850-B574-E6FCA8F757EE}"/>
              </a:ext>
            </a:extLst>
          </p:cNvPr>
          <p:cNvSpPr/>
          <p:nvPr/>
        </p:nvSpPr>
        <p:spPr>
          <a:xfrm>
            <a:off x="4704085" y="3051517"/>
            <a:ext cx="1914913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«Родителям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4E46334-15D7-450C-8FE1-BBFC15189A3F}"/>
              </a:ext>
            </a:extLst>
          </p:cNvPr>
          <p:cNvSpPr/>
          <p:nvPr/>
        </p:nvSpPr>
        <p:spPr>
          <a:xfrm>
            <a:off x="6820903" y="3043235"/>
            <a:ext cx="1914913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белән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C4A3211-A97E-4992-847A-4646DA167694}"/>
              </a:ext>
            </a:extLst>
          </p:cNvPr>
          <p:cNvSpPr/>
          <p:nvPr/>
        </p:nvSpPr>
        <p:spPr>
          <a:xfrm>
            <a:off x="3614543" y="3995075"/>
            <a:ext cx="1914913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«Вместе весело играем»</a:t>
            </a:r>
          </a:p>
        </p:txBody>
      </p:sp>
    </p:spTree>
    <p:extLst>
      <p:ext uri="{BB962C8B-B14F-4D97-AF65-F5344CB8AC3E}">
        <p14:creationId xmlns:p14="http://schemas.microsoft.com/office/powerpoint/2010/main" val="816153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BB0307-9E85-4EB7-9779-0436C647B75F}"/>
              </a:ext>
            </a:extLst>
          </p:cNvPr>
          <p:cNvSpPr/>
          <p:nvPr/>
        </p:nvSpPr>
        <p:spPr>
          <a:xfrm>
            <a:off x="1403648" y="943452"/>
            <a:ext cx="1914913" cy="738402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мультипликации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C3480F-E023-4BB6-8FF1-F4773F192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43180"/>
            <a:ext cx="1869672" cy="2492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C02A5-7DC9-4871-9C03-9DD24754B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0" y="4265883"/>
            <a:ext cx="1869672" cy="24928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77F9BA-91FE-48F3-9ECD-097B768AB9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64" y="1929383"/>
            <a:ext cx="3031275" cy="22734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DEE6C6-121B-44CB-9408-02B266569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71" y="4302565"/>
            <a:ext cx="2023147" cy="24566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B338A1-B958-4311-9339-B97A76482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4" y="4354387"/>
            <a:ext cx="2310917" cy="24048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715B37-0451-402F-8C30-DF98BA4994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63" t="12201" r="9050" b="18501"/>
          <a:stretch/>
        </p:blipFill>
        <p:spPr>
          <a:xfrm>
            <a:off x="152774" y="1914211"/>
            <a:ext cx="4474644" cy="234386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3A68271-90BB-4DFE-ABA5-CE78D0BE80DE}"/>
              </a:ext>
            </a:extLst>
          </p:cNvPr>
          <p:cNvSpPr/>
          <p:nvPr/>
        </p:nvSpPr>
        <p:spPr>
          <a:xfrm>
            <a:off x="5652120" y="943452"/>
            <a:ext cx="1914913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«Умелые ручки»</a:t>
            </a:r>
          </a:p>
        </p:txBody>
      </p:sp>
    </p:spTree>
    <p:extLst>
      <p:ext uri="{BB962C8B-B14F-4D97-AF65-F5344CB8AC3E}">
        <p14:creationId xmlns:p14="http://schemas.microsoft.com/office/powerpoint/2010/main" val="4062457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26"/>
            <a:ext cx="9144000" cy="6464401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5CA03BC-5B70-4850-B574-E6FCA8F757EE}"/>
              </a:ext>
            </a:extLst>
          </p:cNvPr>
          <p:cNvSpPr/>
          <p:nvPr/>
        </p:nvSpPr>
        <p:spPr>
          <a:xfrm>
            <a:off x="251520" y="1268760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«Родителям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4E46334-15D7-450C-8FE1-BBFC15189A3F}"/>
              </a:ext>
            </a:extLst>
          </p:cNvPr>
          <p:cNvSpPr/>
          <p:nvPr/>
        </p:nvSpPr>
        <p:spPr>
          <a:xfrm>
            <a:off x="6468965" y="1268759"/>
            <a:ext cx="2160240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белән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C4A3211-A97E-4992-847A-4646DA167694}"/>
              </a:ext>
            </a:extLst>
          </p:cNvPr>
          <p:cNvSpPr/>
          <p:nvPr/>
        </p:nvSpPr>
        <p:spPr>
          <a:xfrm>
            <a:off x="3347864" y="1268760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«Вместе весело играем»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0DA661-0B99-4066-BB93-D558517BA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5" y="2291170"/>
            <a:ext cx="2638085" cy="1756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B3B3A0-C5F9-4DB0-BAA8-5CE0C569E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18872"/>
            <a:ext cx="2638085" cy="17562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72D2E5-66D4-426D-96F6-9D9F0460DE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7900" b="9050"/>
          <a:stretch/>
        </p:blipFill>
        <p:spPr>
          <a:xfrm>
            <a:off x="6247040" y="2276542"/>
            <a:ext cx="2752028" cy="17709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EA4CE5-7B1C-429A-B398-E03D70507D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0" t="8134" b="12200"/>
          <a:stretch/>
        </p:blipFill>
        <p:spPr>
          <a:xfrm>
            <a:off x="5532898" y="4214641"/>
            <a:ext cx="3461651" cy="18264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9CA42D-960D-4845-A61A-5857D44B04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4" t="5231" r="7475" b="11609"/>
          <a:stretch/>
        </p:blipFill>
        <p:spPr>
          <a:xfrm>
            <a:off x="3054070" y="2274185"/>
            <a:ext cx="3035859" cy="17732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568CC9-1AA2-408A-BB82-5BF57F9DC0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03" y="4214641"/>
            <a:ext cx="2435256" cy="18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ED9A72-C124-4534-B76D-C03BB678AB60}"/>
              </a:ext>
            </a:extLst>
          </p:cNvPr>
          <p:cNvSpPr/>
          <p:nvPr/>
        </p:nvSpPr>
        <p:spPr>
          <a:xfrm>
            <a:off x="2843808" y="636043"/>
            <a:ext cx="3257027" cy="617361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- фотограф»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42C5A2-999A-49F4-8916-B9975744C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75" y="4174770"/>
            <a:ext cx="1770681" cy="23609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131F94-5C68-463E-A39A-B53859796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76" y="1502776"/>
            <a:ext cx="1770681" cy="23609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6BDD3-B256-495B-A964-4D5E4BFC9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21" y="1502776"/>
            <a:ext cx="4229157" cy="23789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DAC768-6A0D-4A84-A376-9EB4146C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21" y="4164013"/>
            <a:ext cx="4233813" cy="23815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03769A-5642-4FC1-9082-825D345B64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2" y="4174771"/>
            <a:ext cx="1770681" cy="23609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3E5917-61B7-45CF-9A4C-8DCFE046BA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5" y="1524517"/>
            <a:ext cx="1784176" cy="23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4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2771800" y="908720"/>
            <a:ext cx="3257027" cy="617361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«Приходите к нам в музей»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4D7B7F-9268-4D64-9686-4DC6195D0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3923928" cy="22072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A15C38-8607-431B-8FF0-FEF7D9BE3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61" y="4293096"/>
            <a:ext cx="3923928" cy="22072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80F850-040F-4099-8705-88BE38E3D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9" y="1844824"/>
            <a:ext cx="3923928" cy="22072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8AAFD4-D31B-468A-9CF2-57D3660D8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61" y="1844824"/>
            <a:ext cx="4054891" cy="228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6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4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208F83-1FFC-44D4-A9FE-0FA29596F1D6}"/>
              </a:ext>
            </a:extLst>
          </p:cNvPr>
          <p:cNvSpPr/>
          <p:nvPr/>
        </p:nvSpPr>
        <p:spPr>
          <a:xfrm>
            <a:off x="1962009" y="1112462"/>
            <a:ext cx="521998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«Дружба народов – богатство нашего города»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44DE34-F0EE-4972-8C01-64D5A0B2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47" y="1729079"/>
            <a:ext cx="2902624" cy="2176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A88B2F-DCD5-4C5C-8DED-789936C79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047" y="4026064"/>
            <a:ext cx="4139952" cy="23651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6A9B02-79BB-445F-9FE8-E9AC71A1E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16" y="4049459"/>
            <a:ext cx="1756308" cy="23417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FDF5DF-7663-4568-8BCC-E9CFBED23E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5455"/>
            <a:ext cx="2902624" cy="21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4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2411760" y="836712"/>
            <a:ext cx="3816424" cy="720080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КитапБУМ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/ «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КнижныйБУМ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AB6EDF-8725-44FE-BEED-59943CD9793B}"/>
              </a:ext>
            </a:extLst>
          </p:cNvPr>
          <p:cNvSpPr/>
          <p:nvPr/>
        </p:nvSpPr>
        <p:spPr>
          <a:xfrm>
            <a:off x="2537774" y="1646242"/>
            <a:ext cx="3564396" cy="41158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Буккроссинг – обмен книгами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F4A6A4-8F0B-47A5-BAEA-7F613BE0A180}"/>
              </a:ext>
            </a:extLst>
          </p:cNvPr>
          <p:cNvSpPr/>
          <p:nvPr/>
        </p:nvSpPr>
        <p:spPr>
          <a:xfrm>
            <a:off x="3347864" y="2158465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Литературные гостиные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611560" y="2147276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литературные вечера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8414F7-C9A8-49C5-9287-53A37F2E1AE2}"/>
              </a:ext>
            </a:extLst>
          </p:cNvPr>
          <p:cNvSpPr/>
          <p:nvPr/>
        </p:nvSpPr>
        <p:spPr>
          <a:xfrm>
            <a:off x="6012160" y="2158465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чтецов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46562D-19AD-48EF-B4C0-1247ECE4D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>
          <a:xfrm>
            <a:off x="107504" y="3036673"/>
            <a:ext cx="2304256" cy="3552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3BC890-4BDD-4E62-B482-35E372B8D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4" y="3036674"/>
            <a:ext cx="2304256" cy="17281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B12D4A-95A9-469B-A642-C920CEFA8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74" y="4879617"/>
            <a:ext cx="3072343" cy="17281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119511-61B8-48E5-A481-A7F96F074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61" y="3060510"/>
            <a:ext cx="2285649" cy="17142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05C9FD8-575B-499F-A2BC-4183D3736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53" y="3040332"/>
            <a:ext cx="1641354" cy="35730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063A54-7C65-4D1B-90B6-C7B4561680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52" y="4879617"/>
            <a:ext cx="1859430" cy="16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89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8414F7-C9A8-49C5-9287-53A37F2E1AE2}"/>
              </a:ext>
            </a:extLst>
          </p:cNvPr>
          <p:cNvSpPr/>
          <p:nvPr/>
        </p:nvSpPr>
        <p:spPr>
          <a:xfrm>
            <a:off x="1632537" y="764704"/>
            <a:ext cx="5400600" cy="1042997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Литературные гостиные и конкурсы, посвященные творчеству А. Алиша, М.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Джалиля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Тукай, А. Пушкина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9EF65-1D92-4F3D-9692-9DDAE4E4A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2880320" cy="2160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AF84A-DEA8-4446-B1A5-7E32AA49B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6" y="4229681"/>
            <a:ext cx="3220818" cy="24156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9DA997-247F-4BF0-A338-2DD0ED8CB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28" y="1916832"/>
            <a:ext cx="2880320" cy="21602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AE53FA-B3F3-4BA1-9E89-124957AA7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61" y="1923721"/>
            <a:ext cx="2871134" cy="21533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EAF1B2-BEF2-4DFE-8AF0-FD973A44DA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64" y="4204769"/>
            <a:ext cx="1828248" cy="24376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9AA4E7-EE82-4F78-B040-3644566744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78" y="4204769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9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2411760" y="836712"/>
            <a:ext cx="3816424" cy="720080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блогер»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8593B-95E3-4D76-A707-73BDC8C2CD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0101"/>
          <a:stretch/>
        </p:blipFill>
        <p:spPr>
          <a:xfrm>
            <a:off x="294772" y="1808820"/>
            <a:ext cx="1858246" cy="28443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9DEF3E7-6385-4624-9C87-E89749CC2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0100"/>
          <a:stretch/>
        </p:blipFill>
        <p:spPr>
          <a:xfrm>
            <a:off x="2267744" y="1808820"/>
            <a:ext cx="1881188" cy="284431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B32C065-9B55-4BF6-A9CB-B0B729627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58" y="1808820"/>
            <a:ext cx="2128793" cy="284431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C0B9097-9F5F-4E38-8D20-86E87FC619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77" y="1808819"/>
            <a:ext cx="2187779" cy="486173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C2E28A2-5496-4802-92BE-95316F3A5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88719"/>
            <a:ext cx="2509108" cy="18818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CEBDBF7-C76C-4FD0-9318-2DDDEDAB02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30091" b="44430"/>
          <a:stretch/>
        </p:blipFill>
        <p:spPr>
          <a:xfrm>
            <a:off x="4319972" y="4815498"/>
            <a:ext cx="1967422" cy="18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5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1547664" y="833867"/>
            <a:ext cx="5328592" cy="809530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проект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Т: Т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еатр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анцы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аланты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AB6EDF-8725-44FE-BEED-59943CD9793B}"/>
              </a:ext>
            </a:extLst>
          </p:cNvPr>
          <p:cNvSpPr/>
          <p:nvPr/>
        </p:nvSpPr>
        <p:spPr>
          <a:xfrm>
            <a:off x="2123728" y="1752920"/>
            <a:ext cx="4248472" cy="41158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раскрываем и развиваем таланты детей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F4A6A4-8F0B-47A5-BAEA-7F613BE0A180}"/>
              </a:ext>
            </a:extLst>
          </p:cNvPr>
          <p:cNvSpPr/>
          <p:nvPr/>
        </p:nvSpPr>
        <p:spPr>
          <a:xfrm>
            <a:off x="3214745" y="2274027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вокально-танцевальная студия «Звездочки Феи»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489338" y="2271182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«Молодые ростки»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8414F7-C9A8-49C5-9287-53A37F2E1AE2}"/>
              </a:ext>
            </a:extLst>
          </p:cNvPr>
          <p:cNvSpPr/>
          <p:nvPr/>
        </p:nvSpPr>
        <p:spPr>
          <a:xfrm>
            <a:off x="5940152" y="2271182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развлечения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4DAC95-F3CB-4E4F-AE7D-35B2887A4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4" y="3237697"/>
            <a:ext cx="2459765" cy="1844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6C0574-DCEA-4EA3-B508-EEB0E613F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17" y="3233846"/>
            <a:ext cx="2459765" cy="18448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FDE5EC-8EC8-45A0-A3B0-22068846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49" y="3233823"/>
            <a:ext cx="2459765" cy="1844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6B31D6-4823-4029-A703-8F94568EC1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/>
          <a:stretch/>
        </p:blipFill>
        <p:spPr>
          <a:xfrm>
            <a:off x="401194" y="5183642"/>
            <a:ext cx="2766561" cy="14952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45F44B-D3AF-413D-B85F-3C09E97555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2"/>
          <a:stretch/>
        </p:blipFill>
        <p:spPr>
          <a:xfrm>
            <a:off x="3276919" y="5189896"/>
            <a:ext cx="3195081" cy="149598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5BFA753-27CE-4B40-B083-1E2DDE40D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65" y="5183642"/>
            <a:ext cx="2023284" cy="15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BBFE48-8B33-4C0A-93D7-F339E39460DC}"/>
              </a:ext>
            </a:extLst>
          </p:cNvPr>
          <p:cNvSpPr/>
          <p:nvPr/>
        </p:nvSpPr>
        <p:spPr>
          <a:xfrm>
            <a:off x="1658056" y="796594"/>
            <a:ext cx="5328592" cy="809530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РЕЗУЛЬТАТИВНЫЙ МОДУЛЬ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AB6EDF-8725-44FE-BEED-59943CD9793B}"/>
              </a:ext>
            </a:extLst>
          </p:cNvPr>
          <p:cNvSpPr/>
          <p:nvPr/>
        </p:nvSpPr>
        <p:spPr>
          <a:xfrm>
            <a:off x="2123728" y="1752920"/>
            <a:ext cx="4248472" cy="41158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 работе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F4A6A4-8F0B-47A5-BAEA-7F613BE0A180}"/>
              </a:ext>
            </a:extLst>
          </p:cNvPr>
          <p:cNvSpPr/>
          <p:nvPr/>
        </p:nvSpPr>
        <p:spPr>
          <a:xfrm>
            <a:off x="3203849" y="2265737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489338" y="2279729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8414F7-C9A8-49C5-9287-53A37F2E1AE2}"/>
              </a:ext>
            </a:extLst>
          </p:cNvPr>
          <p:cNvSpPr/>
          <p:nvPr/>
        </p:nvSpPr>
        <p:spPr>
          <a:xfrm>
            <a:off x="5940152" y="2271182"/>
            <a:ext cx="2448272" cy="754965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4C1CB25-D427-41E8-A085-1C087327ED3A}"/>
              </a:ext>
            </a:extLst>
          </p:cNvPr>
          <p:cNvSpPr/>
          <p:nvPr/>
        </p:nvSpPr>
        <p:spPr>
          <a:xfrm>
            <a:off x="5940152" y="3269467"/>
            <a:ext cx="2448272" cy="1990577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создана современная, эффективная и привлекательная развивающая предметно-пространственная среда для качественного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бинингвального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детей.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64FE89F-1850-41D9-A727-3B07A250F51F}"/>
              </a:ext>
            </a:extLst>
          </p:cNvPr>
          <p:cNvSpPr/>
          <p:nvPr/>
        </p:nvSpPr>
        <p:spPr>
          <a:xfrm>
            <a:off x="489338" y="3269468"/>
            <a:ext cx="2448272" cy="1990577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образовательную деятельность включены мини-проекты: «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КитапБУМ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«Детский сад в три Т: Театр-Танцы-Таланты», «Родителям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PROдетей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«Приходите к нам в музей», «Клубный час», «Я - фотограф» и др.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0BDF17A-1219-46D5-848F-1D02D3CCF5F9}"/>
              </a:ext>
            </a:extLst>
          </p:cNvPr>
          <p:cNvSpPr/>
          <p:nvPr/>
        </p:nvSpPr>
        <p:spPr>
          <a:xfrm>
            <a:off x="3214745" y="3269467"/>
            <a:ext cx="2448272" cy="1990577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и используются в работе методические пособия, игровые технологии, дополнительные программы педагогов ДОУ</a:t>
            </a:r>
          </a:p>
        </p:txBody>
      </p:sp>
    </p:spTree>
    <p:extLst>
      <p:ext uri="{BB962C8B-B14F-4D97-AF65-F5344CB8AC3E}">
        <p14:creationId xmlns:p14="http://schemas.microsoft.com/office/powerpoint/2010/main" val="3558328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2483768" y="764705"/>
            <a:ext cx="3600400" cy="50405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3F8CD7-4343-4EB0-90D5-199E3557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1878888" cy="26243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AD0E96-11C8-4453-9A20-F363E2631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51" y="1412776"/>
            <a:ext cx="1837729" cy="26243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6F1F4-53F2-41E2-8268-AD232F841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935" y="1412775"/>
            <a:ext cx="1897418" cy="262437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BF347F-593D-49B4-ADA1-7F8B904E4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303" y="1412774"/>
            <a:ext cx="1888308" cy="262437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285059-5BDD-4B6F-A757-B2E267F21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974" y="4176300"/>
            <a:ext cx="1835113" cy="247872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F2B7E8-A594-4AE4-9C6D-4BD2ACF60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303" y="4176300"/>
            <a:ext cx="1930147" cy="253785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086087-8522-47D1-8CBD-E9B605921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407" y="4181662"/>
            <a:ext cx="1835113" cy="253785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954D2FF-244C-4CB8-A1D9-D293942C62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735" y="4221178"/>
            <a:ext cx="1698201" cy="23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72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2420819" y="604453"/>
            <a:ext cx="3600400" cy="504056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пособия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E289B-6668-4161-B6C4-CCB268744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13176"/>
            <a:ext cx="2105980" cy="1579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D9EBB2-8D62-445E-8D0D-10EBAC5E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2759" y="2953267"/>
            <a:ext cx="1579485" cy="21059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1584D6-9CCC-402A-BBE3-7597E5ED0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28" y="3216513"/>
            <a:ext cx="2507812" cy="33437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3D196A3-3EC0-497C-8CA7-B5C56E556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08" y="3703879"/>
            <a:ext cx="3803915" cy="285293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B5D1CE5-C47B-4D10-88D1-BB253E585B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9920" y="-148174"/>
            <a:ext cx="1850183" cy="475405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FD4A8C6-B874-4558-BE09-0C526DAF4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8275" y="595499"/>
            <a:ext cx="2127852" cy="37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1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D6DFF0-66DC-421F-A493-4AA5FD377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17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AE7E36-6D05-45F7-8A13-152096048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989" y="728700"/>
            <a:ext cx="3240361" cy="43204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BC1A1E-32B9-4E31-B8FD-BBD00E1D9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16" y="1268760"/>
            <a:ext cx="4320483" cy="32403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569C7F-18EA-457D-BC1B-76E48E02D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8" y="4657826"/>
            <a:ext cx="4320483" cy="19442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A7C047-A3FB-466E-AEDC-C53C3E414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16" y="4657827"/>
            <a:ext cx="2483768" cy="18628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2E8277-52D2-4DDB-BD1B-E101832E82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9" y="4662630"/>
            <a:ext cx="1737003" cy="16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72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1835696" y="620688"/>
            <a:ext cx="5328592" cy="165618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семинар-практикум</a:t>
            </a: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и современные подходы при организации обучения детей государственным языкам Республики Татарстан в рамках реализации  федерального государственного образовательного стандарта ДО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BD1B2-94AF-4133-BE23-F277601CD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4580"/>
            <a:ext cx="2651787" cy="19888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4AF530-99FC-4EB3-A8C5-D020F27D2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43352"/>
            <a:ext cx="2651787" cy="1988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6D771E-A0D6-4CF7-8C9B-D9F1765E6D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96" y="2443352"/>
            <a:ext cx="2651787" cy="19888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BAFE4B-B8AA-4931-8B87-3D9DFC1D2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572396"/>
            <a:ext cx="2651787" cy="19888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D05D6F-6694-4230-9E73-3B29D47AED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7" y="4572050"/>
            <a:ext cx="2639854" cy="19798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9E857FD-82B1-4FBA-BEB0-C59F28A1A2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95" y="4572396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09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AE895D-E291-4349-B4CB-7385FD37D99D}"/>
              </a:ext>
            </a:extLst>
          </p:cNvPr>
          <p:cNvSpPr/>
          <p:nvPr/>
        </p:nvSpPr>
        <p:spPr>
          <a:xfrm>
            <a:off x="1835696" y="620688"/>
            <a:ext cx="5328592" cy="165618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семинар-практикум</a:t>
            </a: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и современные подходы при организации обучения детей государственным языкам Республики Татарстан в рамках реализации  федерального государственного образовательного стандарта ДО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BD1B2-94AF-4133-BE23-F277601CD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4580"/>
            <a:ext cx="2651787" cy="19888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4AF530-99FC-4EB3-A8C5-D020F27D2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43352"/>
            <a:ext cx="2651787" cy="1988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6D771E-A0D6-4CF7-8C9B-D9F1765E6D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96" y="2443352"/>
            <a:ext cx="2651787" cy="19888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BAFE4B-B8AA-4931-8B87-3D9DFC1D2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572396"/>
            <a:ext cx="2651787" cy="19888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D05D6F-6694-4230-9E73-3B29D47AED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7" y="4572050"/>
            <a:ext cx="2639854" cy="19798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9E857FD-82B1-4FBA-BEB0-C59F28A1A2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95" y="4572396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1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401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9283733-2DED-467F-A29E-45B04E689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94228"/>
              </p:ext>
            </p:extLst>
          </p:nvPr>
        </p:nvGraphicFramePr>
        <p:xfrm>
          <a:off x="467544" y="1556792"/>
          <a:ext cx="8280920" cy="2270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212">
                  <a:extLst>
                    <a:ext uri="{9D8B030D-6E8A-4147-A177-3AD203B41FA5}">
                      <a16:colId xmlns:a16="http://schemas.microsoft.com/office/drawing/2014/main" val="3119816374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3148055185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321872237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1675778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детей в ДОУ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 татарской национальности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детей, посещающих группы с воспитанием и обучением на родном татарском языке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898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798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979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799746"/>
                  </a:ext>
                </a:extLst>
              </a:tr>
            </a:tbl>
          </a:graphicData>
        </a:graphic>
      </p:graphicFrame>
      <p:graphicFrame>
        <p:nvGraphicFramePr>
          <p:cNvPr id="6" name="Таблица 9">
            <a:extLst>
              <a:ext uri="{FF2B5EF4-FFF2-40B4-BE49-F238E27FC236}">
                <a16:creationId xmlns:a16="http://schemas.microsoft.com/office/drawing/2014/main" id="{FBF6F0BA-8907-4A56-BCA9-FC7140309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484169"/>
              </p:ext>
            </p:extLst>
          </p:nvPr>
        </p:nvGraphicFramePr>
        <p:xfrm>
          <a:off x="467544" y="4077072"/>
          <a:ext cx="8280920" cy="227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741084557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2020-2021 учебном году в ДОУ функционируют 4 группы с воспитанием и обучением на родном татарском языке, из них: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4 года – 1 группа;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4 - 5 лет – 1 группа;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5 - 6 лет – 1 группа;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6 - 7 лет – 1 группа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1292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2021-2022 учебном году будет открыта группа раннего возраста (2-3 г.) с воспитанием и обучением на родном татарском языке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398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0538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ABD04D-5E26-4F5A-BE96-17477377E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7" y="1196752"/>
            <a:ext cx="3323861" cy="2492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53482-228D-49A6-90F3-B4501079B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6" y="3928219"/>
            <a:ext cx="3323862" cy="24928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34962-808E-42FD-8B34-BA4078099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54" y="3928218"/>
            <a:ext cx="3323863" cy="2492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1AF6B9-6901-42CE-952D-951AB6680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82" y="1184243"/>
            <a:ext cx="3323861" cy="249289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E3D11C-6015-460E-BB4D-0D8810FF6F49}"/>
              </a:ext>
            </a:extLst>
          </p:cNvPr>
          <p:cNvSpPr/>
          <p:nvPr/>
        </p:nvSpPr>
        <p:spPr>
          <a:xfrm>
            <a:off x="1835696" y="535452"/>
            <a:ext cx="5328592" cy="57606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семинары-практикумы, заседания методического объединения</a:t>
            </a:r>
          </a:p>
        </p:txBody>
      </p:sp>
    </p:spTree>
    <p:extLst>
      <p:ext uri="{BB962C8B-B14F-4D97-AF65-F5344CB8AC3E}">
        <p14:creationId xmlns:p14="http://schemas.microsoft.com/office/powerpoint/2010/main" val="1354302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E3D11C-6015-460E-BB4D-0D8810FF6F49}"/>
              </a:ext>
            </a:extLst>
          </p:cNvPr>
          <p:cNvSpPr/>
          <p:nvPr/>
        </p:nvSpPr>
        <p:spPr>
          <a:xfrm>
            <a:off x="1835696" y="535452"/>
            <a:ext cx="5328592" cy="57606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4DF08A-97E5-48B6-B2ED-182023FE5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003137" cy="27809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997315-0C31-4778-BC07-0C0B55061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44" y="1340768"/>
            <a:ext cx="1942304" cy="27809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A53417-63FB-46DB-BC9C-00A6F4805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43" y="1340769"/>
            <a:ext cx="1944477" cy="27809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524DC49-F668-40BC-A0FC-CDA8B8BB6B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63706"/>
            <a:ext cx="1872208" cy="25991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4B90FC-1A5A-46A1-BD7B-CBC00FEAB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49" y="4263706"/>
            <a:ext cx="1776193" cy="24658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B0A2786-E06B-419C-BCE0-54D6AC4831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71" y="4197057"/>
            <a:ext cx="1872209" cy="25991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744497-533E-4B9E-B369-32A839EF16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53" y="4202418"/>
            <a:ext cx="1872208" cy="25991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29ACD0F-AAEE-443E-8EC8-8008588301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65" y="1300137"/>
            <a:ext cx="2118149" cy="29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F81FE8-8268-4517-BB34-40C3677DA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D62CE0-D796-403C-82BE-87B1B434C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7118"/>
            <a:ext cx="1459666" cy="2007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AEC1CF-60DE-4C5F-9923-9EDBDAF8C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8032"/>
            <a:ext cx="1872208" cy="25763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89FABD-1753-4DD4-AB29-F85175A09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02" y="1089825"/>
            <a:ext cx="1911457" cy="26494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CBAF67-3343-4FFA-A872-A9A3328B7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4" y="3110643"/>
            <a:ext cx="2367753" cy="17082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0B37C5-700E-45DC-BAA7-61F73A9CBB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0" y="4818885"/>
            <a:ext cx="2391006" cy="17082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F07B1D-D352-4535-8B78-F4D495179E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3563" y="2617506"/>
            <a:ext cx="1708241" cy="23677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5DEFAA-1D4B-41D5-B299-24B53F3ADE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86" y="4738427"/>
            <a:ext cx="1427914" cy="19791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384ADF-2410-4B17-97F7-00A1955E08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5261" y="3181466"/>
            <a:ext cx="2889498" cy="40050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96022E-4928-43BB-9B17-1425637FB1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62" y="1196087"/>
            <a:ext cx="1918082" cy="26586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1BFD0-02D4-4BE6-AF30-574D8D197C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37" y="257728"/>
            <a:ext cx="191808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E0AD97-C312-407F-A3C7-6BC7AE824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E8E02-AD7B-4E8E-A313-3468D8DCE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1" y="1124743"/>
            <a:ext cx="1953067" cy="2707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4AF591-25B5-46EF-BE11-4310AB28D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59" y="188640"/>
            <a:ext cx="2026089" cy="2808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B51442-BBEE-417E-AE93-BC24832CD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94455"/>
            <a:ext cx="2026090" cy="28083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1E8FD6-2286-4D9B-A017-2CCD004D0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09" y="155915"/>
            <a:ext cx="2318038" cy="3212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C16F5F-65C1-41F5-82C9-0C21180360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24" y="3429000"/>
            <a:ext cx="2430523" cy="33688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A042D1-F025-44AD-91AA-E46FBBB0A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92" y="3368891"/>
            <a:ext cx="2430523" cy="33688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8E6C7A-E0AD-4A37-ADF0-1C648CDA4F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628" y="3270887"/>
            <a:ext cx="2905937" cy="40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C747AA-4B89-4521-A0CF-93CA48FDF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F4D52D-8782-452D-B762-A7295666C4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8"/>
          <a:stretch/>
        </p:blipFill>
        <p:spPr>
          <a:xfrm>
            <a:off x="0" y="1988840"/>
            <a:ext cx="9125170" cy="37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0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4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208F83-1FFC-44D4-A9FE-0FA29596F1D6}"/>
              </a:ext>
            </a:extLst>
          </p:cNvPr>
          <p:cNvSpPr/>
          <p:nvPr/>
        </p:nvSpPr>
        <p:spPr>
          <a:xfrm>
            <a:off x="1962009" y="1112462"/>
            <a:ext cx="5219982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D703DE74-B965-485C-B66C-A53B0DF65020}"/>
              </a:ext>
            </a:extLst>
          </p:cNvPr>
          <p:cNvSpPr/>
          <p:nvPr/>
        </p:nvSpPr>
        <p:spPr>
          <a:xfrm>
            <a:off x="395536" y="1840240"/>
            <a:ext cx="8136904" cy="1224136"/>
          </a:xfrm>
          <a:prstGeom prst="foldedCorner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и татарский языки являются государственными и равноправными языками в Республике Татарстан (Конституция Республики Татарстан от 6 ноября 1992 г.)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: загнутый угол 11">
            <a:extLst>
              <a:ext uri="{FF2B5EF4-FFF2-40B4-BE49-F238E27FC236}">
                <a16:creationId xmlns:a16="http://schemas.microsoft.com/office/drawing/2014/main" id="{59E54865-9B3F-4C6D-BB99-E02FC9BDAB81}"/>
              </a:ext>
            </a:extLst>
          </p:cNvPr>
          <p:cNvSpPr/>
          <p:nvPr/>
        </p:nvSpPr>
        <p:spPr>
          <a:xfrm>
            <a:off x="395536" y="4659403"/>
            <a:ext cx="8136904" cy="1224136"/>
          </a:xfrm>
          <a:prstGeom prst="foldedCorner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Языковое развитие, коммуникабельность и интеллектуальный рост детей</a:t>
            </a:r>
            <a:endParaRPr lang="ru-RU" dirty="0"/>
          </a:p>
        </p:txBody>
      </p:sp>
      <p:sp>
        <p:nvSpPr>
          <p:cNvPr id="14" name="Прямоугольник: загнутый угол 13">
            <a:extLst>
              <a:ext uri="{FF2B5EF4-FFF2-40B4-BE49-F238E27FC236}">
                <a16:creationId xmlns:a16="http://schemas.microsoft.com/office/drawing/2014/main" id="{44E7B553-FF22-4540-B525-625A6B880E18}"/>
              </a:ext>
            </a:extLst>
          </p:cNvPr>
          <p:cNvSpPr/>
          <p:nvPr/>
        </p:nvSpPr>
        <p:spPr>
          <a:xfrm>
            <a:off x="395536" y="3212976"/>
            <a:ext cx="8136904" cy="1224136"/>
          </a:xfrm>
          <a:prstGeom prst="foldedCorner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«способствует развитию национальных языков, двуязычия и многоязычия» (Закон РФ «О языках народов Российской Федерации» от 25.10.1991 N 1807-1)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47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4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E20D3F9-5C62-4CDA-BB0A-5CCA834B4F96}"/>
              </a:ext>
            </a:extLst>
          </p:cNvPr>
          <p:cNvSpPr/>
          <p:nvPr/>
        </p:nvSpPr>
        <p:spPr>
          <a:xfrm>
            <a:off x="827584" y="1555801"/>
            <a:ext cx="7488832" cy="145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t-RU" sz="2400" b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МОДУЛЬНЫЙ ПРОЕКТ 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t-RU" sz="2400" b="1" dirty="0">
                <a:solidFill>
                  <a:srgbClr val="3856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БИЛИНГВАЛЬНОГО ОБРАЗОВАНИЯ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t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«ТУГАН ИЛДӘ – ТУГАН ТЕЛДӘ»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39B8CD-88EE-4DC0-8387-728FA643FDC3}"/>
              </a:ext>
            </a:extLst>
          </p:cNvPr>
          <p:cNvSpPr/>
          <p:nvPr/>
        </p:nvSpPr>
        <p:spPr>
          <a:xfrm>
            <a:off x="539552" y="35730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317FB3-2FC4-49DE-A471-12081D10F8A5}"/>
              </a:ext>
            </a:extLst>
          </p:cNvPr>
          <p:cNvSpPr/>
          <p:nvPr/>
        </p:nvSpPr>
        <p:spPr>
          <a:xfrm>
            <a:off x="3323709" y="3372642"/>
            <a:ext cx="2496581" cy="3380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tt-RU" sz="16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реализации – 3 года</a:t>
            </a:r>
          </a:p>
        </p:txBody>
      </p:sp>
      <p:sp>
        <p:nvSpPr>
          <p:cNvPr id="11" name="Прямоугольник: загнутый угол 10">
            <a:extLst>
              <a:ext uri="{FF2B5EF4-FFF2-40B4-BE49-F238E27FC236}">
                <a16:creationId xmlns:a16="http://schemas.microsoft.com/office/drawing/2014/main" id="{CC6C113A-C957-4129-B8C3-81D6B3DCD404}"/>
              </a:ext>
            </a:extLst>
          </p:cNvPr>
          <p:cNvSpPr/>
          <p:nvPr/>
        </p:nvSpPr>
        <p:spPr>
          <a:xfrm>
            <a:off x="575556" y="4034681"/>
            <a:ext cx="8136904" cy="1224136"/>
          </a:xfrm>
          <a:prstGeom prst="foldedCorner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сохранение в дошкольном образовательном учреждении естественной поликультурной среды, направленной на качественное усвоение детьми государственных языков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351133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31"/>
            <a:ext cx="9144000" cy="64644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0DBFD9-29BB-4CBE-9375-02CBC1BB5969}"/>
              </a:ext>
            </a:extLst>
          </p:cNvPr>
          <p:cNvSpPr/>
          <p:nvPr/>
        </p:nvSpPr>
        <p:spPr>
          <a:xfrm>
            <a:off x="2807804" y="1844824"/>
            <a:ext cx="3528392" cy="648072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46A5F6-F8B5-4D93-BF75-5149B7B189DB}"/>
              </a:ext>
            </a:extLst>
          </p:cNvPr>
          <p:cNvSpPr/>
          <p:nvPr/>
        </p:nvSpPr>
        <p:spPr>
          <a:xfrm>
            <a:off x="245811" y="2996952"/>
            <a:ext cx="2088232" cy="201622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языковую и развивающую предметно-пространственную среду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D5B493-4370-4D02-8804-4EE00378B220}"/>
              </a:ext>
            </a:extLst>
          </p:cNvPr>
          <p:cNvSpPr/>
          <p:nvPr/>
        </p:nvSpPr>
        <p:spPr>
          <a:xfrm>
            <a:off x="2485333" y="2996952"/>
            <a:ext cx="2088232" cy="201622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методическую компетентность педагогов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A1E616-A92A-44BE-84F9-3960FB77265C}"/>
              </a:ext>
            </a:extLst>
          </p:cNvPr>
          <p:cNvSpPr/>
          <p:nvPr/>
        </p:nvSpPr>
        <p:spPr>
          <a:xfrm>
            <a:off x="4724855" y="2996952"/>
            <a:ext cx="2088232" cy="201622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формы работы с родителями воспитанников, социальными партнёрами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3E486CC-05FA-4767-9D70-FB56A83F25FA}"/>
              </a:ext>
            </a:extLst>
          </p:cNvPr>
          <p:cNvSpPr/>
          <p:nvPr/>
        </p:nvSpPr>
        <p:spPr>
          <a:xfrm>
            <a:off x="6965942" y="2996952"/>
            <a:ext cx="2088232" cy="2016224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в педагогическую практику современные игровые технологии, обеспечивающие качество языкового обучения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0411B25-5D31-4596-87A8-A7F8033677D9}"/>
              </a:ext>
            </a:extLst>
          </p:cNvPr>
          <p:cNvCxnSpPr>
            <a:stCxn id="6" idx="1"/>
          </p:cNvCxnSpPr>
          <p:nvPr/>
        </p:nvCxnSpPr>
        <p:spPr>
          <a:xfrm flipH="1">
            <a:off x="1259632" y="2168860"/>
            <a:ext cx="1548172" cy="8280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AC55A05-DF9F-4460-B458-AB825A0CE2EB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3529449" y="2492896"/>
            <a:ext cx="1042551" cy="5040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2B69714-C9E6-4620-AAD1-1220CDB76F82}"/>
              </a:ext>
            </a:extLst>
          </p:cNvPr>
          <p:cNvCxnSpPr>
            <a:stCxn id="6" idx="2"/>
            <a:endCxn id="9" idx="0"/>
          </p:cNvCxnSpPr>
          <p:nvPr/>
        </p:nvCxnSpPr>
        <p:spPr>
          <a:xfrm>
            <a:off x="4572000" y="2492896"/>
            <a:ext cx="1196971" cy="50405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EBD2174-E4C6-4859-B3B6-E41C98E3B368}"/>
              </a:ext>
            </a:extLst>
          </p:cNvPr>
          <p:cNvCxnSpPr>
            <a:stCxn id="6" idx="3"/>
            <a:endCxn id="10" idx="0"/>
          </p:cNvCxnSpPr>
          <p:nvPr/>
        </p:nvCxnSpPr>
        <p:spPr>
          <a:xfrm>
            <a:off x="6336196" y="2168860"/>
            <a:ext cx="1673862" cy="8280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7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31"/>
            <a:ext cx="9144000" cy="6464401"/>
          </a:xfrm>
          <a:prstGeom prst="rect">
            <a:avLst/>
          </a:prstGeom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370C3D12-3364-4D09-98EF-9B3CD8059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678826"/>
              </p:ext>
            </p:extLst>
          </p:nvPr>
        </p:nvGraphicFramePr>
        <p:xfrm>
          <a:off x="359532" y="1700808"/>
          <a:ext cx="84249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787363D-587C-4F82-B74B-1397A2718D1C}"/>
              </a:ext>
            </a:extLst>
          </p:cNvPr>
          <p:cNvSpPr/>
          <p:nvPr/>
        </p:nvSpPr>
        <p:spPr>
          <a:xfrm>
            <a:off x="2807804" y="1124744"/>
            <a:ext cx="3528392" cy="648072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ПРОЕКТА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8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31"/>
            <a:ext cx="9144000" cy="64644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0DBFD9-29BB-4CBE-9375-02CBC1BB5969}"/>
              </a:ext>
            </a:extLst>
          </p:cNvPr>
          <p:cNvSpPr/>
          <p:nvPr/>
        </p:nvSpPr>
        <p:spPr>
          <a:xfrm>
            <a:off x="2123728" y="1196752"/>
            <a:ext cx="4572508" cy="648072"/>
          </a:xfrm>
          <a:prstGeom prst="rect">
            <a:avLst/>
          </a:prstGeom>
          <a:solidFill>
            <a:srgbClr val="FFFBF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ресурсы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4D4EA6-62FC-4C9E-B35A-B21CADFAD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96501"/>
            <a:ext cx="3121424" cy="25052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71A143-C95C-4DB7-BBFD-70E04D982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5" y="2096501"/>
            <a:ext cx="2082791" cy="24984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29141-82F1-44BF-A9D1-C47A91931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58" y="2096501"/>
            <a:ext cx="2882533" cy="25052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DD853-9025-4C03-8D17-62A9266B7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5" y="4692117"/>
            <a:ext cx="3923928" cy="193826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D804A1-5C1D-4FEA-8052-564BEC9E7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01639"/>
            <a:ext cx="4561584" cy="191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A498D5-B370-4FA3-8F2B-45E2E23AC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464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938634-D71D-448F-94D5-DDFED5AEF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1" y="1563716"/>
            <a:ext cx="2016224" cy="2688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152109-1F8B-4A2D-BC7D-D1E95BC49E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52"/>
          <a:stretch/>
        </p:blipFill>
        <p:spPr>
          <a:xfrm>
            <a:off x="3131840" y="1556791"/>
            <a:ext cx="3093300" cy="2695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A864BD-A79F-43FF-A032-8F4218A5F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2077" y="2401206"/>
            <a:ext cx="2472826" cy="63539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6B27E6-C475-409F-B79D-0B8487F3D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455" y="1573868"/>
            <a:ext cx="2021419" cy="26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82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752</Words>
  <Application>Microsoft Office PowerPoint</Application>
  <PresentationFormat>Экран (4:3)</PresentationFormat>
  <Paragraphs>125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Данил</cp:lastModifiedBy>
  <cp:revision>68</cp:revision>
  <dcterms:created xsi:type="dcterms:W3CDTF">2021-04-07T10:53:47Z</dcterms:created>
  <dcterms:modified xsi:type="dcterms:W3CDTF">2021-04-21T04:56:39Z</dcterms:modified>
</cp:coreProperties>
</file>