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78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2FD79353-59B3-41D4-A1A9-DC36E0CFDD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1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B88692BE-808A-414F-AD5F-AEE5D3A9C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3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95E358C6-E46C-428F-ABEE-3593A2D079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3B2A0A5D-9805-43FA-9255-6400C57A3A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1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5615774A-4755-4C13-96F3-4FC371D428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0ABD3466-641E-44E7-9A05-B89B6B0207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6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CB4EFC2D-38A6-4D8B-8B37-4B7EC6CF72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1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68AE3D3D-E080-4E59-8BE3-528D038019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1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8E10920C-B0CF-4CB3-A3D4-8DD2C3948F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5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7D67A621-1EA3-4D43-B93C-E3EAB5876F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7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91F271C5-520E-4302-A0B1-440D127E6E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36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413" y="274637"/>
            <a:ext cx="107669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413" y="1600201"/>
            <a:ext cx="107669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413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CBE867B1-6445-4213-9600-44A6D43D55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13.04.2021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47200" y="1408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219140" rtl="0" eaLnBrk="1" latinLnBrk="0" hangingPunct="1">
        <a:spcBef>
          <a:spcPct val="0"/>
        </a:spcBef>
        <a:buNone/>
        <a:defRPr sz="58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121914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7847" y="2305813"/>
            <a:ext cx="11088085" cy="1231027"/>
          </a:xfrm>
          <a:prstGeom prst="rect">
            <a:avLst/>
          </a:prstGeom>
        </p:spPr>
        <p:txBody>
          <a:bodyPr wrap="square" lIns="121843" tIns="60921" rIns="121843" bIns="60921">
            <a:spAutoFit/>
          </a:bodyPr>
          <a:lstStyle/>
          <a:p>
            <a:pPr algn="ctr" defTabSz="914037">
              <a:defRPr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Учитель года -2021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856765" y="4395693"/>
            <a:ext cx="4117609" cy="2016125"/>
          </a:xfrm>
          <a:prstGeom prst="rect">
            <a:avLst/>
          </a:prstGeom>
          <a:ln>
            <a:noFill/>
          </a:ln>
          <a:effectLst/>
        </p:spPr>
        <p:txBody>
          <a:bodyPr lIns="121891" tIns="60945" rIns="121891" bIns="60945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1219170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Calibri" panose="020F0502020204030204"/>
              </a:rPr>
              <a:t>Т.Т. Федорова</a:t>
            </a:r>
            <a:endParaRPr lang="ru-RU" sz="2400" b="1" dirty="0">
              <a:solidFill>
                <a:srgbClr val="4F81BD">
                  <a:lumMod val="75000"/>
                </a:srgbClr>
              </a:solidFill>
              <a:latin typeface="Calibri" panose="020F0502020204030204"/>
            </a:endParaRPr>
          </a:p>
          <a:p>
            <a:pPr algn="l" defTabSz="1219170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Calibri" panose="020F0502020204030204"/>
              </a:rPr>
              <a:t>Начальник управления общего образования Министерства </a:t>
            </a:r>
            <a:r>
              <a:rPr lang="ru-RU" sz="2400" b="1" dirty="0">
                <a:solidFill>
                  <a:srgbClr val="4F81BD">
                    <a:lumMod val="75000"/>
                  </a:srgbClr>
                </a:solidFill>
                <a:latin typeface="Calibri" panose="020F0502020204030204"/>
              </a:rPr>
              <a:t>образования и науки </a:t>
            </a:r>
          </a:p>
          <a:p>
            <a:pPr algn="l" defTabSz="1219170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4F81BD">
                    <a:lumMod val="75000"/>
                  </a:srgbClr>
                </a:solidFill>
                <a:latin typeface="Calibri" panose="020F0502020204030204"/>
              </a:rPr>
              <a:t>Республики Татарстан</a:t>
            </a:r>
            <a:endParaRPr lang="ru-RU" sz="2400" b="1" dirty="0">
              <a:solidFill>
                <a:srgbClr val="1F497D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8776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7360" y="86759"/>
            <a:ext cx="76302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КОЛИЧЕСТВА УЧИТЕЛЕЙ В РАЗРЕЗЕ РАЙОНОВ,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ВЫШЕДШИХ В РЕГИОНАЛЬНЫЙ ЭТАП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16334"/>
              </p:ext>
            </p:extLst>
          </p:nvPr>
        </p:nvGraphicFramePr>
        <p:xfrm>
          <a:off x="1397218" y="1804292"/>
          <a:ext cx="7746781" cy="4630937"/>
        </p:xfrm>
        <a:graphic>
          <a:graphicData uri="http://schemas.openxmlformats.org/drawingml/2006/table">
            <a:tbl>
              <a:tblPr firstRow="1" firstCol="1" bandRow="1"/>
              <a:tblGrid>
                <a:gridCol w="666125">
                  <a:extLst>
                    <a:ext uri="{9D8B030D-6E8A-4147-A177-3AD203B41FA5}">
                      <a16:colId xmlns:a16="http://schemas.microsoft.com/office/drawing/2014/main" val="3328071179"/>
                    </a:ext>
                  </a:extLst>
                </a:gridCol>
                <a:gridCol w="3527993">
                  <a:extLst>
                    <a:ext uri="{9D8B030D-6E8A-4147-A177-3AD203B41FA5}">
                      <a16:colId xmlns:a16="http://schemas.microsoft.com/office/drawing/2014/main" val="2800403121"/>
                    </a:ext>
                  </a:extLst>
                </a:gridCol>
                <a:gridCol w="1184221">
                  <a:extLst>
                    <a:ext uri="{9D8B030D-6E8A-4147-A177-3AD203B41FA5}">
                      <a16:colId xmlns:a16="http://schemas.microsoft.com/office/drawing/2014/main" val="1896887861"/>
                    </a:ext>
                  </a:extLst>
                </a:gridCol>
                <a:gridCol w="1184221">
                  <a:extLst>
                    <a:ext uri="{9D8B030D-6E8A-4147-A177-3AD203B41FA5}">
                      <a16:colId xmlns:a16="http://schemas.microsoft.com/office/drawing/2014/main" val="3564845685"/>
                    </a:ext>
                  </a:extLst>
                </a:gridCol>
                <a:gridCol w="1184221">
                  <a:extLst>
                    <a:ext uri="{9D8B030D-6E8A-4147-A177-3AD203B41FA5}">
                      <a16:colId xmlns:a16="http://schemas.microsoft.com/office/drawing/2014/main" val="45962461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УГ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ПД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2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Сабинский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68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Сармановский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227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Спасский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3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Тетюшский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446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Тукаевский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111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Тюлячинский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727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Черемшанский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170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Чистопольский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3894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Ютазинский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66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Набережные Челны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72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Авиастроительный район г. Казани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112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Вахитовский район г. Казани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779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район г. Казани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484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Московский район г. Казани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274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Ново-Савиновский район г. Казани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865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Приволжский район г. Казани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898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район г. Казани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20531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59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786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77" y="2631109"/>
            <a:ext cx="117419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Региональный </a:t>
            </a:r>
            <a:r>
              <a:rPr lang="ru-RU" sz="3600" b="1" dirty="0">
                <a:solidFill>
                  <a:srgbClr val="0070C0"/>
                </a:solidFill>
                <a:ea typeface="Times New Roman" panose="02020603050405020304" pitchFamily="18" charset="0"/>
              </a:rPr>
              <a:t>этап </a:t>
            </a:r>
            <a:r>
              <a:rPr lang="ru-RU" sz="36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проводился </a:t>
            </a:r>
            <a:endParaRPr lang="ru-RU" sz="3600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rgbClr val="0070C0"/>
                </a:solidFill>
                <a:ea typeface="Times New Roman" panose="02020603050405020304" pitchFamily="18" charset="0"/>
              </a:rPr>
              <a:t>с</a:t>
            </a:r>
            <a:r>
              <a:rPr lang="ru-RU" sz="3600" b="1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4 апреля </a:t>
            </a:r>
            <a:r>
              <a:rPr lang="ru-RU" sz="3600" b="1" dirty="0">
                <a:solidFill>
                  <a:srgbClr val="0070C0"/>
                </a:solidFill>
                <a:ea typeface="Times New Roman" panose="02020603050405020304" pitchFamily="18" charset="0"/>
              </a:rPr>
              <a:t>по</a:t>
            </a:r>
            <a:r>
              <a:rPr lang="ru-RU" sz="3600" b="1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9 апреля </a:t>
            </a:r>
            <a:r>
              <a:rPr lang="ru-RU" sz="3600" b="1" dirty="0">
                <a:solidFill>
                  <a:srgbClr val="C00000"/>
                </a:solidFill>
                <a:ea typeface="Times New Roman" panose="02020603050405020304" pitchFamily="18" charset="0"/>
              </a:rPr>
              <a:t>2021 года</a:t>
            </a:r>
            <a:r>
              <a:rPr lang="ru-RU" sz="3600" b="1" dirty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</a:p>
          <a:p>
            <a:pPr algn="ctr"/>
            <a:endParaRPr lang="ru-RU" sz="36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Региональный этап конкурса </a:t>
            </a:r>
            <a:r>
              <a:rPr lang="ru-RU" sz="36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проходил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в два этапа</a:t>
            </a:r>
            <a:r>
              <a:rPr lang="ru-RU" sz="36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заочный тур и три очных тура.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24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69121" y="2444096"/>
            <a:ext cx="113221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Первый этап:</a:t>
            </a:r>
            <a:r>
              <a:rPr lang="ru-RU" sz="2800" b="1" dirty="0" smtClean="0">
                <a:solidFill>
                  <a:srgbClr val="0070C0"/>
                </a:solidFill>
              </a:rPr>
              <a:t> заочный тур </a:t>
            </a:r>
            <a:r>
              <a:rPr lang="ru-RU" sz="2800" b="1" dirty="0" smtClean="0">
                <a:solidFill>
                  <a:srgbClr val="C00000"/>
                </a:solidFill>
              </a:rPr>
              <a:t>«Методическое портфолио»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indent="539750" algn="just"/>
            <a:r>
              <a:rPr lang="ru-RU" sz="2800" b="1" dirty="0">
                <a:solidFill>
                  <a:srgbClr val="0070C0"/>
                </a:solidFill>
              </a:rPr>
              <a:t>З</a:t>
            </a:r>
            <a:r>
              <a:rPr lang="ru-RU" sz="2800" b="1" dirty="0" smtClean="0">
                <a:solidFill>
                  <a:srgbClr val="0070C0"/>
                </a:solidFill>
              </a:rPr>
              <a:t>аочный тур «Методическое портфолио» </a:t>
            </a:r>
            <a:r>
              <a:rPr lang="ru-RU" sz="2800" b="1" dirty="0" smtClean="0">
                <a:solidFill>
                  <a:srgbClr val="0070C0"/>
                </a:solidFill>
              </a:rPr>
              <a:t>включал </a:t>
            </a:r>
            <a:r>
              <a:rPr lang="ru-RU" sz="2800" b="1" dirty="0" smtClean="0">
                <a:solidFill>
                  <a:srgbClr val="0070C0"/>
                </a:solidFill>
              </a:rPr>
              <a:t>конкурсное испытание: </a:t>
            </a:r>
            <a:r>
              <a:rPr lang="ru-RU" sz="2800" b="1" dirty="0" smtClean="0">
                <a:solidFill>
                  <a:srgbClr val="C00000"/>
                </a:solidFill>
              </a:rPr>
              <a:t>«Интернет-ресурс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indent="539750" algn="just"/>
            <a:endParaRPr lang="ru-RU" sz="2800" b="1" dirty="0" smtClean="0">
              <a:solidFill>
                <a:srgbClr val="0070C0"/>
              </a:solidFill>
            </a:endParaRPr>
          </a:p>
          <a:p>
            <a:pPr indent="539750" algn="just"/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 smtClean="0">
                <a:solidFill>
                  <a:srgbClr val="0070C0"/>
                </a:solidFill>
              </a:rPr>
              <a:t>заочном туре </a:t>
            </a:r>
            <a:r>
              <a:rPr lang="ru-RU" sz="2800" b="1" dirty="0" smtClean="0">
                <a:solidFill>
                  <a:srgbClr val="0070C0"/>
                </a:solidFill>
              </a:rPr>
              <a:t>проводилась </a:t>
            </a:r>
            <a:r>
              <a:rPr lang="ru-RU" sz="2800" b="1" dirty="0" smtClean="0">
                <a:solidFill>
                  <a:srgbClr val="0070C0"/>
                </a:solidFill>
              </a:rPr>
              <a:t>экспертиза методического портфолио участников конкурса, размещённого на интернет - ресурсе конкурсанта.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396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43485" y="282372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6034" y="2416976"/>
            <a:ext cx="110582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Конкурсное испытание </a:t>
            </a:r>
            <a:r>
              <a:rPr lang="ru-RU" sz="2800" b="1" dirty="0" smtClean="0">
                <a:solidFill>
                  <a:srgbClr val="C00000"/>
                </a:solidFill>
              </a:rPr>
              <a:t>«Интернет-ресурс»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indent="539750" algn="just"/>
            <a:r>
              <a:rPr lang="ru-RU" sz="2800" b="1" dirty="0" smtClean="0">
                <a:solidFill>
                  <a:srgbClr val="C00000"/>
                </a:solidFill>
              </a:rPr>
              <a:t>Формат</a:t>
            </a:r>
            <a:r>
              <a:rPr lang="ru-RU" sz="2800" b="1" dirty="0" smtClean="0">
                <a:solidFill>
                  <a:srgbClr val="0070C0"/>
                </a:solidFill>
              </a:rPr>
              <a:t> конкурсного испытания: интернет - ресурс участника конкурса (личный сайт, страница, блог сайта образовательной организации), на котором можно познакомиться с опытом использования участником электронных образовательных и информационных ресурсов, а также формами его коммуникации в сети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3485937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7847" y="279995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2408" y="2579906"/>
            <a:ext cx="1075861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Второй этап </a:t>
            </a:r>
            <a:r>
              <a:rPr lang="ru-RU" sz="4000" b="1" dirty="0" smtClean="0">
                <a:solidFill>
                  <a:srgbClr val="0070C0"/>
                </a:solidFill>
              </a:rPr>
              <a:t>включал </a:t>
            </a:r>
            <a:r>
              <a:rPr lang="ru-RU" sz="4000" b="1" dirty="0">
                <a:solidFill>
                  <a:srgbClr val="C00000"/>
                </a:solidFill>
              </a:rPr>
              <a:t>три очных </a:t>
            </a:r>
            <a:r>
              <a:rPr lang="ru-RU" sz="4000" b="1" dirty="0" smtClean="0">
                <a:solidFill>
                  <a:srgbClr val="C00000"/>
                </a:solidFill>
              </a:rPr>
              <a:t>тура</a:t>
            </a:r>
            <a:r>
              <a:rPr lang="ru-RU" sz="40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ru-RU" sz="1600" b="1" dirty="0" smtClean="0">
              <a:solidFill>
                <a:srgbClr val="0070C0"/>
              </a:solidFill>
            </a:endParaRPr>
          </a:p>
          <a:p>
            <a:pPr algn="ctr"/>
            <a:endParaRPr lang="ru-RU" sz="1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Первый (очный) тур </a:t>
            </a:r>
            <a:r>
              <a:rPr lang="ru-RU" sz="4000" b="1" dirty="0" smtClean="0">
                <a:solidFill>
                  <a:srgbClr val="C00000"/>
                </a:solidFill>
              </a:rPr>
              <a:t>«Учитель-профессионал»</a:t>
            </a:r>
          </a:p>
          <a:p>
            <a:pPr algn="ctr"/>
            <a:r>
              <a:rPr lang="ru-RU" sz="4000" b="1" smtClean="0">
                <a:solidFill>
                  <a:srgbClr val="0070C0"/>
                </a:solidFill>
              </a:rPr>
              <a:t>включал </a:t>
            </a:r>
            <a:r>
              <a:rPr lang="ru-RU" sz="4000" b="1" dirty="0" smtClean="0">
                <a:solidFill>
                  <a:srgbClr val="0070C0"/>
                </a:solidFill>
              </a:rPr>
              <a:t>два конкурсных испытания: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«Методическая мастерская» </a:t>
            </a:r>
            <a:r>
              <a:rPr lang="ru-RU" sz="4000" b="1" dirty="0" smtClean="0">
                <a:solidFill>
                  <a:srgbClr val="0070C0"/>
                </a:solidFill>
              </a:rPr>
              <a:t>и </a:t>
            </a:r>
            <a:r>
              <a:rPr lang="ru-RU" sz="4000" b="1" dirty="0" smtClean="0">
                <a:solidFill>
                  <a:srgbClr val="C00000"/>
                </a:solidFill>
              </a:rPr>
              <a:t>«</a:t>
            </a:r>
            <a:r>
              <a:rPr lang="ru-RU" sz="4000" b="1" dirty="0">
                <a:solidFill>
                  <a:srgbClr val="C00000"/>
                </a:solidFill>
              </a:rPr>
              <a:t>Урок</a:t>
            </a:r>
            <a:r>
              <a:rPr lang="ru-RU" sz="4000" b="1" dirty="0" smtClean="0">
                <a:solidFill>
                  <a:srgbClr val="C00000"/>
                </a:solidFill>
              </a:rPr>
              <a:t>»</a:t>
            </a:r>
            <a:r>
              <a:rPr lang="ru-RU" sz="4000" b="1" dirty="0">
                <a:solidFill>
                  <a:srgbClr val="0070C0"/>
                </a:solidFill>
              </a:rPr>
              <a:t>.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endParaRPr lang="ru-RU" sz="4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83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2389" y="1929213"/>
            <a:ext cx="114162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Конкурсное испытание «Методическая мастерская»</a:t>
            </a:r>
          </a:p>
          <a:p>
            <a:pPr algn="ctr"/>
            <a:endParaRPr lang="ru-RU" sz="2200" b="1" dirty="0" smtClean="0">
              <a:solidFill>
                <a:srgbClr val="C00000"/>
              </a:solidFill>
            </a:endParaRPr>
          </a:p>
          <a:p>
            <a:pPr indent="539750" algn="just"/>
            <a:r>
              <a:rPr lang="ru-RU" sz="2200" b="1" dirty="0" smtClean="0">
                <a:solidFill>
                  <a:srgbClr val="C00000"/>
                </a:solidFill>
              </a:rPr>
              <a:t>Формат </a:t>
            </a:r>
            <a:r>
              <a:rPr lang="ru-RU" sz="2200" b="1" dirty="0" smtClean="0">
                <a:solidFill>
                  <a:srgbClr val="0070C0"/>
                </a:solidFill>
              </a:rPr>
              <a:t>конкурсного испытания: </a:t>
            </a:r>
            <a:r>
              <a:rPr lang="ru-RU" sz="2200" b="1" dirty="0">
                <a:solidFill>
                  <a:srgbClr val="0070C0"/>
                </a:solidFill>
              </a:rPr>
              <a:t>представление конкурсантом эффективных методических практик организации процесса обучения и воспитания обучающихся в соответствии с ценностными ориентирами и современными социокультурными тенденциями развития образования. Выступление конкурсанта может сопровождаться презентацией, содержащей не более 12 слайдов. Для представления методических материалов конкурсантом может быть использован собственный интернет - ресурс (личный сайт, блог, в том числе и на странице социальной сети, страница на сайте образовательной организации).</a:t>
            </a:r>
            <a:endParaRPr lang="ru-RU" sz="2200" b="1" dirty="0" smtClean="0">
              <a:solidFill>
                <a:srgbClr val="0070C0"/>
              </a:solidFill>
            </a:endParaRPr>
          </a:p>
          <a:p>
            <a:pPr indent="539750" algn="just"/>
            <a:endParaRPr lang="ru-RU" sz="2200" b="1" dirty="0" smtClean="0">
              <a:solidFill>
                <a:srgbClr val="C00000"/>
              </a:solidFill>
            </a:endParaRPr>
          </a:p>
          <a:p>
            <a:pPr indent="539750" algn="just"/>
            <a:r>
              <a:rPr lang="ru-RU" sz="2200" b="1" dirty="0" smtClean="0">
                <a:solidFill>
                  <a:srgbClr val="C00000"/>
                </a:solidFill>
              </a:rPr>
              <a:t>Регламент </a:t>
            </a:r>
            <a:r>
              <a:rPr lang="ru-RU" sz="2200" b="1" dirty="0">
                <a:solidFill>
                  <a:srgbClr val="0070C0"/>
                </a:solidFill>
              </a:rPr>
              <a:t>конкурсного испытания: выступление конкурсанта – </a:t>
            </a:r>
            <a:r>
              <a:rPr lang="ru-RU" sz="2200" b="1" dirty="0">
                <a:solidFill>
                  <a:srgbClr val="C00000"/>
                </a:solidFill>
              </a:rPr>
              <a:t>до 15 минут</a:t>
            </a:r>
            <a:r>
              <a:rPr lang="ru-RU" sz="2200" b="1" dirty="0">
                <a:solidFill>
                  <a:srgbClr val="0070C0"/>
                </a:solidFill>
              </a:rPr>
              <a:t>; ответы на вопросы членов жюри (экспертов) – </a:t>
            </a:r>
            <a:r>
              <a:rPr lang="ru-RU" sz="2200" b="1" dirty="0">
                <a:solidFill>
                  <a:srgbClr val="C00000"/>
                </a:solidFill>
              </a:rPr>
              <a:t>до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10 минут</a:t>
            </a:r>
            <a:r>
              <a:rPr lang="ru-RU" sz="2200" b="1" dirty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7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3304" y="1929211"/>
            <a:ext cx="11091903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</a:rPr>
              <a:t> Конкурсное испытание </a:t>
            </a:r>
            <a:r>
              <a:rPr lang="ru-RU" sz="3100" b="1" dirty="0" smtClean="0">
                <a:solidFill>
                  <a:srgbClr val="C00000"/>
                </a:solidFill>
              </a:rPr>
              <a:t>«Урок»</a:t>
            </a:r>
          </a:p>
          <a:p>
            <a:pPr algn="ctr"/>
            <a:endParaRPr lang="ru-RU" sz="1200" b="1" dirty="0" smtClean="0">
              <a:solidFill>
                <a:srgbClr val="C00000"/>
              </a:solidFill>
            </a:endParaRPr>
          </a:p>
          <a:p>
            <a:pPr indent="539750" algn="just"/>
            <a:r>
              <a:rPr lang="ru-RU" sz="3100" b="1" dirty="0">
                <a:solidFill>
                  <a:srgbClr val="C00000"/>
                </a:solidFill>
              </a:rPr>
              <a:t>Формат</a:t>
            </a:r>
            <a:r>
              <a:rPr lang="ru-RU" sz="3100" b="1" dirty="0" smtClean="0">
                <a:solidFill>
                  <a:srgbClr val="0070C0"/>
                </a:solidFill>
              </a:rPr>
              <a:t> конкурсного испытания: </a:t>
            </a:r>
            <a:r>
              <a:rPr lang="ru-RU" sz="3100" b="1" dirty="0">
                <a:solidFill>
                  <a:srgbClr val="0070C0"/>
                </a:solidFill>
              </a:rPr>
              <a:t>урок по учебному предмету, который </a:t>
            </a:r>
            <a:r>
              <a:rPr lang="ru-RU" sz="3100" b="1" dirty="0" smtClean="0">
                <a:solidFill>
                  <a:srgbClr val="0070C0"/>
                </a:solidFill>
              </a:rPr>
              <a:t>проводился </a:t>
            </a:r>
            <a:r>
              <a:rPr lang="ru-RU" sz="3100" b="1" dirty="0">
                <a:solidFill>
                  <a:srgbClr val="0070C0"/>
                </a:solidFill>
              </a:rPr>
              <a:t>конкурсантом в общеобразовательной организации, утверждённой </a:t>
            </a:r>
            <a:r>
              <a:rPr lang="ru-RU" sz="3100" b="1" dirty="0" smtClean="0">
                <a:solidFill>
                  <a:srgbClr val="0070C0"/>
                </a:solidFill>
              </a:rPr>
              <a:t>оргкомитетом </a:t>
            </a:r>
            <a:r>
              <a:rPr lang="ru-RU" sz="3100" b="1" dirty="0">
                <a:solidFill>
                  <a:srgbClr val="0070C0"/>
                </a:solidFill>
              </a:rPr>
              <a:t>в качестве площадки проведения первого тура. </a:t>
            </a:r>
            <a:endParaRPr lang="ru-RU" sz="3100" b="1" dirty="0" smtClean="0">
              <a:solidFill>
                <a:srgbClr val="0070C0"/>
              </a:solidFill>
            </a:endParaRPr>
          </a:p>
          <a:p>
            <a:pPr indent="539750" algn="just"/>
            <a:endParaRPr lang="ru-RU" sz="1200" b="1" dirty="0" smtClean="0">
              <a:solidFill>
                <a:srgbClr val="0070C0"/>
              </a:solidFill>
            </a:endParaRPr>
          </a:p>
          <a:p>
            <a:pPr indent="539750" algn="just"/>
            <a:r>
              <a:rPr lang="ru-RU" sz="3100" b="1" dirty="0" smtClean="0">
                <a:solidFill>
                  <a:srgbClr val="C00000"/>
                </a:solidFill>
              </a:rPr>
              <a:t>Регламент </a:t>
            </a:r>
            <a:r>
              <a:rPr lang="ru-RU" sz="3100" b="1" dirty="0" smtClean="0">
                <a:solidFill>
                  <a:srgbClr val="0070C0"/>
                </a:solidFill>
              </a:rPr>
              <a:t>конкурсного </a:t>
            </a:r>
            <a:r>
              <a:rPr lang="ru-RU" sz="3100" b="1" dirty="0">
                <a:solidFill>
                  <a:srgbClr val="0070C0"/>
                </a:solidFill>
              </a:rPr>
              <a:t>испытания: проведение урока – </a:t>
            </a:r>
            <a:r>
              <a:rPr lang="ru-RU" sz="3100" b="1" dirty="0">
                <a:solidFill>
                  <a:srgbClr val="C00000"/>
                </a:solidFill>
              </a:rPr>
              <a:t>35 минут</a:t>
            </a:r>
            <a:r>
              <a:rPr lang="ru-RU" sz="3100" b="1" dirty="0">
                <a:solidFill>
                  <a:srgbClr val="0070C0"/>
                </a:solidFill>
              </a:rPr>
              <a:t>; самоанализ урока и ответы на вопросы членов жюри (экспертов) – </a:t>
            </a:r>
            <a:r>
              <a:rPr lang="ru-RU" sz="3100" b="1" dirty="0">
                <a:solidFill>
                  <a:srgbClr val="C00000"/>
                </a:solidFill>
              </a:rPr>
              <a:t>до 10 минут</a:t>
            </a:r>
            <a:r>
              <a:rPr lang="ru-RU" sz="31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9614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0576" y="1997406"/>
            <a:ext cx="110429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Во втором (очном) туре </a:t>
            </a:r>
            <a:r>
              <a:rPr lang="ru-RU" sz="4000" b="1" dirty="0" smtClean="0">
                <a:solidFill>
                  <a:srgbClr val="0070C0"/>
                </a:solidFill>
              </a:rPr>
              <a:t>приняли </a:t>
            </a:r>
            <a:r>
              <a:rPr lang="ru-RU" sz="4000" b="1" dirty="0" smtClean="0">
                <a:solidFill>
                  <a:srgbClr val="0070C0"/>
                </a:solidFill>
              </a:rPr>
              <a:t>участие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15 чел. - «Учитель года»</a:t>
            </a:r>
            <a:r>
              <a:rPr lang="ru-RU" sz="4000" b="1" dirty="0">
                <a:solidFill>
                  <a:srgbClr val="0070C0"/>
                </a:solidFill>
              </a:rPr>
              <a:t>,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10 чел. – «Педагогический дебют».</a:t>
            </a:r>
          </a:p>
          <a:p>
            <a:pPr algn="ctr"/>
            <a:endParaRPr lang="ru-RU" sz="1200" b="1" dirty="0" smtClean="0">
              <a:solidFill>
                <a:srgbClr val="0070C0"/>
              </a:solidFill>
            </a:endParaRPr>
          </a:p>
          <a:p>
            <a:pPr algn="ctr"/>
            <a:endParaRPr lang="ru-RU" sz="1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Второй (очный) тур </a:t>
            </a:r>
            <a:r>
              <a:rPr lang="ru-RU" sz="4000" b="1" dirty="0">
                <a:solidFill>
                  <a:srgbClr val="C00000"/>
                </a:solidFill>
              </a:rPr>
              <a:t>«Учитель-мастер»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включал </a:t>
            </a:r>
            <a:r>
              <a:rPr lang="ru-RU" sz="4000" b="1" dirty="0" smtClean="0">
                <a:solidFill>
                  <a:srgbClr val="0070C0"/>
                </a:solidFill>
              </a:rPr>
              <a:t>два конкурсных испытания:</a:t>
            </a:r>
          </a:p>
          <a:p>
            <a:pPr algn="ctr"/>
            <a:r>
              <a:rPr lang="ru-RU" sz="4000" b="1" dirty="0">
                <a:solidFill>
                  <a:srgbClr val="C00000"/>
                </a:solidFill>
              </a:rPr>
              <a:t>«Классный </a:t>
            </a:r>
            <a:r>
              <a:rPr lang="ru-RU" sz="4000" b="1" dirty="0" smtClean="0">
                <a:solidFill>
                  <a:srgbClr val="C00000"/>
                </a:solidFill>
              </a:rPr>
              <a:t>час» </a:t>
            </a:r>
            <a:r>
              <a:rPr lang="ru-RU" sz="4000" b="1" dirty="0" smtClean="0">
                <a:solidFill>
                  <a:srgbClr val="0070C0"/>
                </a:solidFill>
              </a:rPr>
              <a:t>и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</a:rPr>
              <a:t>«Мастер-класс»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23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1312" y="2081267"/>
            <a:ext cx="1087825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Конкурсное испытание «Классный час»</a:t>
            </a:r>
          </a:p>
          <a:p>
            <a:pPr algn="ctr"/>
            <a:endParaRPr lang="ru-RU" sz="2500" b="1" dirty="0" smtClean="0">
              <a:solidFill>
                <a:srgbClr val="C00000"/>
              </a:solidFill>
            </a:endParaRPr>
          </a:p>
          <a:p>
            <a:pPr indent="539750" algn="just"/>
            <a:r>
              <a:rPr lang="ru-RU" sz="2400" b="1" dirty="0" smtClean="0">
                <a:solidFill>
                  <a:srgbClr val="C00000"/>
                </a:solidFill>
              </a:rPr>
              <a:t>Формат </a:t>
            </a:r>
            <a:r>
              <a:rPr lang="ru-RU" sz="2400" b="1" dirty="0" smtClean="0">
                <a:solidFill>
                  <a:srgbClr val="0070C0"/>
                </a:solidFill>
              </a:rPr>
              <a:t>конкурсного испытания: </a:t>
            </a:r>
            <a:r>
              <a:rPr lang="ru-RU" sz="2400" b="1" dirty="0">
                <a:solidFill>
                  <a:srgbClr val="0070C0"/>
                </a:solidFill>
              </a:rPr>
              <a:t>классный час с обучающимися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</a:p>
          <a:p>
            <a:pPr indent="539750" algn="just"/>
            <a:r>
              <a:rPr lang="ru-RU" sz="2400" b="1" dirty="0">
                <a:solidFill>
                  <a:srgbClr val="0070C0"/>
                </a:solidFill>
              </a:rPr>
              <a:t>Классный час лауреат </a:t>
            </a:r>
            <a:r>
              <a:rPr lang="ru-RU" sz="2400" b="1" dirty="0" smtClean="0">
                <a:solidFill>
                  <a:srgbClr val="0070C0"/>
                </a:solidFill>
              </a:rPr>
              <a:t>проводил </a:t>
            </a:r>
            <a:r>
              <a:rPr lang="ru-RU" sz="2400" b="1" dirty="0">
                <a:solidFill>
                  <a:srgbClr val="0070C0"/>
                </a:solidFill>
              </a:rPr>
              <a:t>с тем же классом (с той же группой обучающихся), в </a:t>
            </a:r>
            <a:r>
              <a:rPr lang="ru-RU" sz="2400" b="1" dirty="0" smtClean="0">
                <a:solidFill>
                  <a:srgbClr val="0070C0"/>
                </a:solidFill>
              </a:rPr>
              <a:t>котором </a:t>
            </a:r>
            <a:r>
              <a:rPr lang="ru-RU" sz="2400" b="1" dirty="0">
                <a:solidFill>
                  <a:srgbClr val="0070C0"/>
                </a:solidFill>
              </a:rPr>
              <a:t>проводил урок по предмету. </a:t>
            </a:r>
          </a:p>
          <a:p>
            <a:pPr indent="539750" algn="just"/>
            <a:r>
              <a:rPr lang="ru-RU" sz="2400" b="1" dirty="0">
                <a:solidFill>
                  <a:srgbClr val="0070C0"/>
                </a:solidFill>
              </a:rPr>
              <a:t>Перечень тем классных часов конкурсного испытания «Классный час» </a:t>
            </a:r>
            <a:r>
              <a:rPr lang="ru-RU" sz="2400" b="1" dirty="0" smtClean="0">
                <a:solidFill>
                  <a:srgbClr val="0070C0"/>
                </a:solidFill>
              </a:rPr>
              <a:t>был определён </a:t>
            </a:r>
            <a:r>
              <a:rPr lang="ru-RU" sz="2400" b="1" dirty="0">
                <a:solidFill>
                  <a:srgbClr val="0070C0"/>
                </a:solidFill>
              </a:rPr>
              <a:t>оргкомитетом и </a:t>
            </a:r>
            <a:r>
              <a:rPr lang="ru-RU" sz="2400" b="1" dirty="0" smtClean="0">
                <a:solidFill>
                  <a:srgbClr val="0070C0"/>
                </a:solidFill>
              </a:rPr>
              <a:t>доводился </a:t>
            </a:r>
            <a:r>
              <a:rPr lang="ru-RU" sz="2400" b="1" dirty="0">
                <a:solidFill>
                  <a:srgbClr val="0070C0"/>
                </a:solidFill>
              </a:rPr>
              <a:t>до сведения конкурсантов на установочном </a:t>
            </a:r>
            <a:r>
              <a:rPr lang="ru-RU" sz="2400" b="1" dirty="0" smtClean="0">
                <a:solidFill>
                  <a:srgbClr val="0070C0"/>
                </a:solidFill>
              </a:rPr>
              <a:t>вебинаре, а также был направлен в районы.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indent="539750" algn="just"/>
            <a:endParaRPr lang="ru-RU" sz="2400" b="1" dirty="0">
              <a:solidFill>
                <a:srgbClr val="0070C0"/>
              </a:solidFill>
            </a:endParaRPr>
          </a:p>
          <a:p>
            <a:pPr indent="539750" algn="just"/>
            <a:r>
              <a:rPr lang="ru-RU" sz="2400" b="1" dirty="0" smtClean="0">
                <a:solidFill>
                  <a:srgbClr val="C00000"/>
                </a:solidFill>
              </a:rPr>
              <a:t>Регламент </a:t>
            </a:r>
            <a:r>
              <a:rPr lang="ru-RU" sz="2400" b="1" dirty="0" smtClean="0">
                <a:solidFill>
                  <a:srgbClr val="0070C0"/>
                </a:solidFill>
              </a:rPr>
              <a:t>конкурсного </a:t>
            </a:r>
            <a:r>
              <a:rPr lang="ru-RU" sz="2400" b="1" dirty="0">
                <a:solidFill>
                  <a:srgbClr val="0070C0"/>
                </a:solidFill>
              </a:rPr>
              <a:t>испытания: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проведение классного часа – </a:t>
            </a:r>
            <a:r>
              <a:rPr lang="ru-RU" sz="2400" b="1" dirty="0">
                <a:solidFill>
                  <a:srgbClr val="C00000"/>
                </a:solidFill>
              </a:rPr>
              <a:t>20 </a:t>
            </a:r>
            <a:r>
              <a:rPr lang="ru-RU" sz="2400" b="1" dirty="0" smtClean="0">
                <a:solidFill>
                  <a:srgbClr val="C00000"/>
                </a:solidFill>
              </a:rPr>
              <a:t>минут</a:t>
            </a:r>
            <a:r>
              <a:rPr lang="ru-RU" sz="2400" b="1" dirty="0" smtClean="0">
                <a:solidFill>
                  <a:srgbClr val="0070C0"/>
                </a:solidFill>
              </a:rPr>
              <a:t>, </a:t>
            </a:r>
            <a:r>
              <a:rPr lang="ru-RU" sz="2400" b="1" dirty="0">
                <a:solidFill>
                  <a:srgbClr val="0070C0"/>
                </a:solidFill>
              </a:rPr>
              <a:t>ответы на вопросы членов жюри (экспертов) – </a:t>
            </a:r>
            <a:r>
              <a:rPr lang="ru-RU" sz="2400" b="1" dirty="0">
                <a:solidFill>
                  <a:srgbClr val="C00000"/>
                </a:solidFill>
              </a:rPr>
              <a:t>до 10 </a:t>
            </a:r>
            <a:r>
              <a:rPr lang="ru-RU" sz="2400" b="1" dirty="0" smtClean="0">
                <a:solidFill>
                  <a:srgbClr val="C00000"/>
                </a:solidFill>
              </a:rPr>
              <a:t>минут</a:t>
            </a:r>
            <a:r>
              <a:rPr lang="ru-RU" sz="2400" b="1" dirty="0" smtClean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8379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7308" y="2305142"/>
            <a:ext cx="109808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</a:rPr>
              <a:t>Конкурсное испытание «Мастер-класс»</a:t>
            </a:r>
          </a:p>
          <a:p>
            <a:pPr algn="ctr"/>
            <a:endParaRPr lang="ru-RU" sz="1200" b="1" dirty="0" smtClean="0">
              <a:solidFill>
                <a:srgbClr val="C00000"/>
              </a:solidFill>
            </a:endParaRPr>
          </a:p>
          <a:p>
            <a:pPr indent="539750" algn="just"/>
            <a:r>
              <a:rPr lang="ru-RU" sz="3100" b="1" dirty="0" smtClean="0">
                <a:solidFill>
                  <a:srgbClr val="C00000"/>
                </a:solidFill>
              </a:rPr>
              <a:t>Формат </a:t>
            </a:r>
            <a:r>
              <a:rPr lang="ru-RU" sz="3100" b="1" dirty="0" smtClean="0">
                <a:solidFill>
                  <a:srgbClr val="0070C0"/>
                </a:solidFill>
              </a:rPr>
              <a:t>конкурсного испытания: </a:t>
            </a:r>
            <a:r>
              <a:rPr lang="ru-RU" sz="3100" b="1" dirty="0">
                <a:solidFill>
                  <a:srgbClr val="0070C0"/>
                </a:solidFill>
              </a:rPr>
              <a:t>выступление, демонстрирующее способы профессиональной деятельности, доказавшие свою эффективность в практической работе конкурсанта</a:t>
            </a:r>
            <a:r>
              <a:rPr lang="ru-RU" sz="3100" b="1" dirty="0" smtClean="0">
                <a:solidFill>
                  <a:srgbClr val="0070C0"/>
                </a:solidFill>
              </a:rPr>
              <a:t>.</a:t>
            </a:r>
          </a:p>
          <a:p>
            <a:pPr indent="539750" algn="just"/>
            <a:endParaRPr lang="ru-RU" sz="1600" b="1" dirty="0">
              <a:solidFill>
                <a:srgbClr val="0070C0"/>
              </a:solidFill>
            </a:endParaRPr>
          </a:p>
          <a:p>
            <a:pPr indent="539750" algn="just"/>
            <a:r>
              <a:rPr lang="ru-RU" sz="3100" b="1" dirty="0" smtClean="0">
                <a:solidFill>
                  <a:srgbClr val="C00000"/>
                </a:solidFill>
              </a:rPr>
              <a:t>Регламент </a:t>
            </a:r>
            <a:r>
              <a:rPr lang="ru-RU" sz="3100" b="1" dirty="0" smtClean="0">
                <a:solidFill>
                  <a:srgbClr val="0070C0"/>
                </a:solidFill>
              </a:rPr>
              <a:t>конкурсного </a:t>
            </a:r>
            <a:r>
              <a:rPr lang="ru-RU" sz="3100" b="1" dirty="0">
                <a:solidFill>
                  <a:srgbClr val="0070C0"/>
                </a:solidFill>
              </a:rPr>
              <a:t>испытания: проведение мастер-класса – </a:t>
            </a:r>
            <a:r>
              <a:rPr lang="ru-RU" sz="3100" b="1" dirty="0">
                <a:solidFill>
                  <a:srgbClr val="C00000"/>
                </a:solidFill>
              </a:rPr>
              <a:t>20 минут</a:t>
            </a:r>
            <a:r>
              <a:rPr lang="ru-RU" sz="3100" b="1" dirty="0">
                <a:solidFill>
                  <a:srgbClr val="0070C0"/>
                </a:solidFill>
              </a:rPr>
              <a:t>; ответы на вопросы членов жюри (экспертов) – </a:t>
            </a:r>
            <a:r>
              <a:rPr lang="ru-RU" sz="3100" b="1" dirty="0">
                <a:solidFill>
                  <a:srgbClr val="C00000"/>
                </a:solidFill>
              </a:rPr>
              <a:t>до 10 минут</a:t>
            </a:r>
            <a:r>
              <a:rPr lang="ru-RU" sz="3100" b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7674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1059" y="4739"/>
            <a:ext cx="103703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ЗОНАЛЬНЫЕ ТУРЫ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РЕГИОНАЛЬНОГО ЭТАПА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ВСЕРОССИЙСКОГО КОНКУРСА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«УЧИТЕЛЬ ГОДА РОССИИ»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РЕСПУБЛИКЕ ТАТАРСТАН - 2021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6034" y="2516454"/>
            <a:ext cx="109072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Зональные туры регионального </a:t>
            </a: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этапа </a:t>
            </a:r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конкурса проводились </a:t>
            </a:r>
            <a:endParaRPr lang="ru-RU" sz="2800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с 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12 февраля </a:t>
            </a: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по 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6 марта </a:t>
            </a:r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2021 года</a:t>
            </a: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В зональных  турах приняли участие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152</a:t>
            </a:r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педагога </a:t>
            </a: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-</a:t>
            </a:r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победители и призёры муниципальных этапов: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99 чел. </a:t>
            </a:r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– в номинации «Учитель </a:t>
            </a: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года</a:t>
            </a:r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»,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53 чел. </a:t>
            </a:r>
            <a:r>
              <a:rPr lang="ru-RU" sz="2800" b="1" dirty="0">
                <a:solidFill>
                  <a:srgbClr val="0070C0"/>
                </a:solidFill>
                <a:ea typeface="Times New Roman" panose="02020603050405020304" pitchFamily="18" charset="0"/>
              </a:rPr>
              <a:t>- в номинации «Педагогический дебют</a:t>
            </a:r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».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96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71672" y="82287"/>
            <a:ext cx="84261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5118" y="2016807"/>
            <a:ext cx="112804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	</a:t>
            </a:r>
            <a:r>
              <a:rPr lang="ru-RU" sz="3600" b="1" dirty="0" smtClean="0">
                <a:solidFill>
                  <a:srgbClr val="0070C0"/>
                </a:solidFill>
              </a:rPr>
              <a:t>Третий (очный) тур: </a:t>
            </a:r>
            <a:r>
              <a:rPr lang="ru-RU" sz="3600" b="1" dirty="0" smtClean="0">
                <a:solidFill>
                  <a:srgbClr val="0070C0"/>
                </a:solidFill>
              </a:rPr>
              <a:t>принимали </a:t>
            </a:r>
            <a:r>
              <a:rPr lang="ru-RU" sz="3600" b="1" dirty="0" smtClean="0">
                <a:solidFill>
                  <a:srgbClr val="0070C0"/>
                </a:solidFill>
              </a:rPr>
              <a:t>участие 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5 </a:t>
            </a:r>
            <a:r>
              <a:rPr lang="ru-RU" sz="3600" b="1" dirty="0" smtClean="0">
                <a:solidFill>
                  <a:srgbClr val="C00000"/>
                </a:solidFill>
              </a:rPr>
              <a:t>чел. – </a:t>
            </a:r>
            <a:r>
              <a:rPr lang="ru-RU" sz="3600" b="1" dirty="0">
                <a:solidFill>
                  <a:srgbClr val="C00000"/>
                </a:solidFill>
              </a:rPr>
              <a:t>«Учитель года»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5 чел. </a:t>
            </a:r>
            <a:r>
              <a:rPr lang="ru-RU" sz="3600" b="1" dirty="0">
                <a:solidFill>
                  <a:srgbClr val="C00000"/>
                </a:solidFill>
              </a:rPr>
              <a:t>– «Педагогический дебют</a:t>
            </a:r>
            <a:r>
              <a:rPr lang="ru-RU" sz="3600" b="1" dirty="0" smtClean="0">
                <a:solidFill>
                  <a:srgbClr val="C00000"/>
                </a:solidFill>
              </a:rPr>
              <a:t>»</a:t>
            </a:r>
            <a:r>
              <a:rPr lang="ru-RU" sz="3600" b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Третий (очный) тур </a:t>
            </a:r>
            <a:r>
              <a:rPr lang="ru-RU" sz="3600" b="1" dirty="0">
                <a:solidFill>
                  <a:srgbClr val="C00000"/>
                </a:solidFill>
              </a:rPr>
              <a:t>«Учитель-лидер»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включал </a:t>
            </a:r>
            <a:r>
              <a:rPr lang="ru-RU" sz="3600" b="1" dirty="0" smtClean="0">
                <a:solidFill>
                  <a:srgbClr val="0070C0"/>
                </a:solidFill>
              </a:rPr>
              <a:t>одно конкурсное испытание –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«Пресс-конференция «Вопрос учителю года</a:t>
            </a:r>
            <a:r>
              <a:rPr lang="ru-RU" sz="3600" b="1" dirty="0" smtClean="0">
                <a:solidFill>
                  <a:srgbClr val="C00000"/>
                </a:solidFill>
              </a:rPr>
              <a:t>»</a:t>
            </a:r>
            <a:r>
              <a:rPr lang="ru-RU" sz="3600" b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just"/>
            <a:endParaRPr lang="ru-RU" sz="4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8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2210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ЭТАП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ГОДА - 2021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0396" y="1929212"/>
            <a:ext cx="1084461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Конкурсное задание «Пресс-конференция «Вопрос учителю года»</a:t>
            </a:r>
          </a:p>
          <a:p>
            <a:pPr algn="ctr"/>
            <a:endParaRPr lang="ru-RU" sz="2300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23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        Формат</a:t>
            </a:r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конкурсного испытания: 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пресс-конференция, в ходе которой участники отвечают на вопросы интервьюеров. Конкурсное испытание </a:t>
            </a:r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проводилось 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на площадке, утвержденной муниципальным Оргкомитетом, с участием представителей прессы и </a:t>
            </a:r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профессионально-общественной 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аудитории (представителей педагогической и родительской общественности, обучающихся, студентов педагогических вузов). Общение интервьюеров с </a:t>
            </a:r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призёрами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, последовательность вопросов и ответов </a:t>
            </a:r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регламентировались 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модератором. </a:t>
            </a:r>
            <a:endParaRPr lang="ru-RU" sz="23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       </a:t>
            </a:r>
            <a:r>
              <a:rPr lang="ru-RU" sz="2300" b="1" dirty="0">
                <a:solidFill>
                  <a:srgbClr val="C00000"/>
                </a:solidFill>
                <a:ea typeface="Times New Roman" panose="02020603050405020304" pitchFamily="18" charset="0"/>
              </a:rPr>
              <a:t>Регламент</a:t>
            </a:r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конкурсного </a:t>
            </a:r>
            <a:r>
              <a:rPr lang="ru-RU" sz="23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испытания: 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пресс-конференция продолжительностью </a:t>
            </a:r>
            <a:r>
              <a:rPr lang="ru-RU" sz="2300" b="1" dirty="0">
                <a:solidFill>
                  <a:srgbClr val="C00000"/>
                </a:solidFill>
                <a:ea typeface="Times New Roman" panose="02020603050405020304" pitchFamily="18" charset="0"/>
              </a:rPr>
              <a:t>до 90 минут</a:t>
            </a:r>
            <a:r>
              <a:rPr lang="ru-RU" sz="2300" b="1" dirty="0">
                <a:solidFill>
                  <a:srgbClr val="0070C0"/>
                </a:solidFill>
                <a:ea typeface="Times New Roman" panose="02020603050405020304" pitchFamily="18" charset="0"/>
              </a:rPr>
              <a:t>. </a:t>
            </a:r>
          </a:p>
          <a:p>
            <a:pPr algn="just"/>
            <a:endParaRPr lang="ru-RU" sz="23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41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9661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КОНКУРСА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НОМИНАЦИИ «УЧИТЕЛЬ ГОДА»</a:t>
            </a:r>
          </a:p>
          <a:p>
            <a:pPr algn="ctr"/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3305" y="1595926"/>
            <a:ext cx="108446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Победитель: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1 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Голованова Мария Вячеславовна, учитель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английского языка муниципального бюджетного общеобразовательного учреждения (далее – МБОУ) «Гимназия № 122» Московского района г.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Казани</a:t>
            </a:r>
            <a:endParaRPr lang="ru-RU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Призёры: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Альменеев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Александр Геннадьевич, учитель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обществознания МАОУ «Средняя общеобразовательная школа №35 с углубленным изучением отдельных предметов» г.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Набережные Челны</a:t>
            </a:r>
            <a:endParaRPr lang="ru-RU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3 </a:t>
            </a: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Четвёркин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Алексей Валерьевич, учитель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обществознания МБОУ «Школа №119» Авиастроительного района г.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Казани</a:t>
            </a:r>
          </a:p>
          <a:p>
            <a:pPr algn="just"/>
            <a:endParaRPr lang="ru-RU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Лауреаты:</a:t>
            </a:r>
            <a:endParaRPr lang="ru-RU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4 </a:t>
            </a: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Рахимов Алишер Рустамович, учитель физической культуры ГАОУ «Лицея </a:t>
            </a:r>
            <a:r>
              <a:rPr lang="ru-RU" dirty="0" err="1">
                <a:solidFill>
                  <a:srgbClr val="0070C0"/>
                </a:solidFill>
                <a:ea typeface="Times New Roman" panose="02020603050405020304" pitchFamily="18" charset="0"/>
              </a:rPr>
              <a:t>Иннополис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70C0"/>
                </a:solidFill>
                <a:ea typeface="Times New Roman" panose="02020603050405020304" pitchFamily="18" charset="0"/>
              </a:rPr>
              <a:t>Верхнеуслонского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Татарстан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5 </a:t>
            </a: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место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70C0"/>
                </a:solidFill>
                <a:ea typeface="Times New Roman" panose="02020603050405020304" pitchFamily="18" charset="0"/>
              </a:rPr>
              <a:t>Сайфуллина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 Роза </a:t>
            </a:r>
            <a:r>
              <a:rPr lang="ru-RU" dirty="0" err="1">
                <a:solidFill>
                  <a:srgbClr val="0070C0"/>
                </a:solidFill>
                <a:ea typeface="Times New Roman" panose="02020603050405020304" pitchFamily="18" charset="0"/>
              </a:rPr>
              <a:t>Равиловна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, учитель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музыки МБОУ «</a:t>
            </a:r>
            <a:r>
              <a:rPr lang="ru-RU" dirty="0" err="1">
                <a:solidFill>
                  <a:srgbClr val="0070C0"/>
                </a:solidFill>
                <a:ea typeface="Times New Roman" panose="02020603050405020304" pitchFamily="18" charset="0"/>
              </a:rPr>
              <a:t>Кукморская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 средняя школа №3» </a:t>
            </a:r>
            <a:r>
              <a:rPr lang="ru-RU" dirty="0" err="1">
                <a:solidFill>
                  <a:srgbClr val="0070C0"/>
                </a:solidFill>
                <a:ea typeface="Times New Roman" panose="02020603050405020304" pitchFamily="18" charset="0"/>
              </a:rPr>
              <a:t>Кукморского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Татарстан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52356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9661" y="174886"/>
            <a:ext cx="82039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КОНКУРСА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НОМИНАЦИИ «УЧИТЕЛЬ ГОДА»</a:t>
            </a:r>
          </a:p>
          <a:p>
            <a:pPr algn="ctr"/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3305" y="1595926"/>
            <a:ext cx="1084461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Номинанты:</a:t>
            </a:r>
          </a:p>
          <a:p>
            <a:pPr algn="just"/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номинации «Учитель - творец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А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рсеньева Екатерина Валерьевна,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начальных классов МБОУ «Средняя общеобразовательная школа №1»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Чистопольского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«Сердце отдаю детям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Дрыгина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Анна Валерьевна,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русской литературы МБОУ «Лицей № 182» Кировского района г.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Казани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«Мастер своего дела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Порозова Екатерина Сергеевна,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физики МБОУ «Средняя общеобразовательная школа №10 г. Лениногорска» муниципального образования «Лениногорский муниципальный район» Республики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«Педагогическая одаренность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Аюпова Динара Фаритовна,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физики МБОУ «Гимназия № 94» Московского района г.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Казани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«Хранитель знаний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Горбунов Геннадий Валерьевич,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истории МБОУ «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Аксубаевская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средняя общеобразовательная школа №2» Аксубаевского муниципального района Республики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«Педагогический талант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Заббарова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Марина Анатольевна,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русской литературы МБОУ «Лицей №14»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Зеленодольского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«Творческий поиск и оригинальность решений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Шайдуллин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Эмиль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Ирекович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обществознания МБОУ «Гимназия №155» Ново-Савиновского района г.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Казани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«За эрудицию и неординарное мышление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Пантелеева Елена Александровна,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математики МБОУ «Лицей №159» Советского района г. Казани 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«Креативный учитель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Карлин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Андрей Петрович, учитель физики МБОУ «Средняя общеобразовательная школа №60» г. Набережные Челны</a:t>
            </a:r>
          </a:p>
          <a:p>
            <a:pPr algn="just"/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«ТНЕ BEST ENGLISH»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Гимаева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Ания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Сальмановна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, учитель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английского языка МБОУ «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Тюлячинская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средняя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общеобразовательная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школа»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Тюлячинского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«Увлеченность и умение увлечь</a:t>
            </a:r>
            <a:r>
              <a:rPr lang="ru-RU" sz="14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- Иванова Лариса Александровна, учитель русского языка МБОУ «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Заинская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средняя общеобразовательная школа №6» </a:t>
            </a:r>
            <a:r>
              <a:rPr lang="ru-RU" sz="1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Заинского</a:t>
            </a:r>
            <a:r>
              <a:rPr lang="ru-RU" sz="1400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Татарстан</a:t>
            </a:r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270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3647" y="236452"/>
            <a:ext cx="871671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КОНКУРСА 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НОМИНАЦИИ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«ПЕДАГОГИЧЕСКИЙ ДЕБЮТ»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7488" y="1832696"/>
            <a:ext cx="110668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Победитель: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1 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Лебедев Виталий Сергеевич, учитель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обществознания </a:t>
            </a:r>
            <a:r>
              <a:rPr lang="tt-RU" dirty="0">
                <a:solidFill>
                  <a:srgbClr val="0070C0"/>
                </a:solidFill>
                <a:ea typeface="Times New Roman" panose="02020603050405020304" pitchFamily="18" charset="0"/>
              </a:rPr>
              <a:t>муниципального автономного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общеобразовательного учреждения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Средняя общеобразовательная школа №18 с углубленным изучением английского языка» </a:t>
            </a:r>
            <a:r>
              <a:rPr lang="ru-RU" dirty="0" err="1">
                <a:solidFill>
                  <a:srgbClr val="0070C0"/>
                </a:solidFill>
                <a:ea typeface="Times New Roman" panose="02020603050405020304" pitchFamily="18" charset="0"/>
              </a:rPr>
              <a:t>Вахитовского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 района г. Казани</a:t>
            </a:r>
            <a:endParaRPr lang="ru-RU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Призёры: </a:t>
            </a:r>
          </a:p>
          <a:p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tt-RU" dirty="0">
                <a:solidFill>
                  <a:srgbClr val="0070C0"/>
                </a:solidFill>
                <a:ea typeface="Times New Roman" panose="02020603050405020304" pitchFamily="18" charset="0"/>
              </a:rPr>
              <a:t>Скрипачёва Юлия Валерьевна, учитель </a:t>
            </a:r>
            <a:r>
              <a:rPr lang="tt-RU" dirty="0">
                <a:solidFill>
                  <a:srgbClr val="0070C0"/>
                </a:solidFill>
                <a:ea typeface="Times New Roman" panose="02020603050405020304" pitchFamily="18" charset="0"/>
              </a:rPr>
              <a:t>математики МБОУ «Гимназия №7 имени Героя России А.В.Козина» Ново-Савиновского района г. </a:t>
            </a:r>
            <a:r>
              <a:rPr lang="tt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Казани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3 </a:t>
            </a: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tt-RU" dirty="0">
                <a:solidFill>
                  <a:srgbClr val="0070C0"/>
                </a:solidFill>
                <a:ea typeface="Times New Roman" panose="02020603050405020304" pitchFamily="18" charset="0"/>
              </a:rPr>
              <a:t>Клюева Мария Евгеньевна, учитель </a:t>
            </a:r>
            <a:r>
              <a:rPr lang="tt-RU" dirty="0">
                <a:solidFill>
                  <a:srgbClr val="0070C0"/>
                </a:solidFill>
                <a:ea typeface="Times New Roman" panose="02020603050405020304" pitchFamily="18" charset="0"/>
              </a:rPr>
              <a:t>начальных классов МАОУ «Средняя общеобразовательная школа № 35 с углубленным изучением отдельных предметов» г. Набережные Челны</a:t>
            </a:r>
            <a:endParaRPr lang="ru-RU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Лауреаты:</a:t>
            </a:r>
            <a:endParaRPr lang="ru-RU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4 </a:t>
            </a: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место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Хабибуллина Альбина Альбертовна, учитель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биологии МБОУ «Средняя общеобразовательная школа №10» Елабужского муниципального района Республики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5 место </a:t>
            </a:r>
            <a:r>
              <a:rPr lang="ru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tt-RU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Фасфиев Булат Рашидович, учитель </a:t>
            </a:r>
            <a:r>
              <a:rPr lang="tt-RU" dirty="0">
                <a:solidFill>
                  <a:srgbClr val="0070C0"/>
                </a:solidFill>
                <a:ea typeface="Times New Roman" panose="02020603050405020304" pitchFamily="18" charset="0"/>
              </a:rPr>
              <a:t>физики </a:t>
            </a:r>
            <a:r>
              <a:rPr lang="ru-RU" dirty="0">
                <a:solidFill>
                  <a:srgbClr val="0070C0"/>
                </a:solidFill>
                <a:ea typeface="Times New Roman" panose="02020603050405020304" pitchFamily="18" charset="0"/>
              </a:rPr>
              <a:t>МАОУ «Гимназия №19» Приволжского района г. Казани</a:t>
            </a:r>
          </a:p>
        </p:txBody>
      </p:sp>
    </p:spTree>
    <p:extLst>
      <p:ext uri="{BB962C8B-B14F-4D97-AF65-F5344CB8AC3E}">
        <p14:creationId xmlns:p14="http://schemas.microsoft.com/office/powerpoint/2010/main" val="3040148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03305" y="1595926"/>
            <a:ext cx="1084461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Номинанты:</a:t>
            </a:r>
          </a:p>
          <a:p>
            <a:pPr algn="just"/>
            <a:r>
              <a:rPr lang="ru-RU" sz="16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номинации «Учитель - творец</a:t>
            </a:r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Мельникова Надежда Андреевна, учитель 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начальных классов МБОУ «Основная общеобразовательная школа № 1 </a:t>
            </a:r>
            <a:r>
              <a:rPr lang="ru-RU" sz="16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г.Лениногорска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Лениногорского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</a:p>
          <a:p>
            <a:pPr algn="just"/>
            <a:endParaRPr lang="ru-RU" sz="16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«Сердце отдаю детям</a:t>
            </a:r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Садыкова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Зиля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Ильсуровна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учитель 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испанского языка государственного автономного общеобразовательного учреждения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Школа </a:t>
            </a:r>
            <a:r>
              <a:rPr lang="ru-RU" sz="16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Иннополис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Верхнеуслонского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 муниципального района Республики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номинации «Педагогическая находка и творчество</a:t>
            </a:r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Фархуллина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Гулюса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Ильшатовна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учитель 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английского языка МБОУ «Лицей №2 им. академика </a:t>
            </a:r>
            <a:r>
              <a:rPr lang="ru-RU" sz="16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К.А.Валиева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 г. Мамадыш» Мамадышского муниципального района Республики Татарстан </a:t>
            </a:r>
            <a:endParaRPr lang="ru-RU" sz="1600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«Будущее педагогики</a:t>
            </a:r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 Сахарова Полина Олеговна, учитель 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информатики МБОУ «Гимназия №179 - центр образования» Ново – Савиновского района г. Казани </a:t>
            </a:r>
            <a:endParaRPr lang="ru-RU" sz="1600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в номинации «Педагогическая одаренность</a:t>
            </a:r>
            <a:r>
              <a:rPr lang="ru-RU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»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Халимова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Изалиа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Изаиловна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учитель </a:t>
            </a:r>
            <a:r>
              <a:rPr lang="ru-RU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русской литературы ГАОУ «Гуманитарная гимназия-интернат для одаренных детей» Актанышского муниципального района Республики </a:t>
            </a:r>
            <a:r>
              <a:rPr lang="ru-RU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Татарстан</a:t>
            </a:r>
            <a:endParaRPr lang="ru-RU" sz="16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643" y="280851"/>
            <a:ext cx="871671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КОНКУРСА 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НОМИНАЦИИ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«ПЕДАГОГИЧЕСКИЙ ДЕБЮТ»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829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2440" y="2845750"/>
            <a:ext cx="4845465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333" b="1" i="1" dirty="0">
                <a:solidFill>
                  <a:srgbClr val="0070C0"/>
                </a:solidFill>
              </a:rPr>
              <a:t>Спасибо </a:t>
            </a:r>
          </a:p>
          <a:p>
            <a:pPr algn="ctr"/>
            <a:r>
              <a:rPr lang="ru-RU" sz="5333" b="1" i="1" dirty="0">
                <a:solidFill>
                  <a:srgbClr val="0070C0"/>
                </a:solidFill>
              </a:rPr>
              <a:t>за внимание!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391" y="1862229"/>
            <a:ext cx="4581128" cy="45811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553204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66756" y="2595111"/>
            <a:ext cx="112819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Площадками для зональных туров в 2021 году стали следующие муниципальные районы и городские округа: </a:t>
            </a:r>
            <a:endParaRPr lang="ru-RU" sz="2800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A824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Высокогорский</a:t>
            </a:r>
            <a:r>
              <a:rPr lang="ru-RU" sz="2800" b="1" dirty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Альметьевский</a:t>
            </a:r>
            <a:r>
              <a:rPr lang="ru-RU" sz="2800" b="1" dirty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, Черемшанский, Мамадышский, </a:t>
            </a:r>
            <a:r>
              <a:rPr lang="ru-RU" sz="2800" b="1" dirty="0" err="1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Чистопольский</a:t>
            </a:r>
            <a:r>
              <a:rPr lang="ru-RU" sz="2800" b="1" dirty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Заинский</a:t>
            </a:r>
            <a:r>
              <a:rPr lang="ru-RU" sz="2800" b="1" dirty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Кайбицкий</a:t>
            </a:r>
            <a:r>
              <a:rPr lang="ru-RU" sz="2800" b="1" dirty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800" b="1" dirty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г. Набережные Челны,</a:t>
            </a:r>
          </a:p>
          <a:p>
            <a:pPr algn="ctr"/>
            <a:r>
              <a:rPr lang="ru-RU" sz="2800" b="1" dirty="0">
                <a:solidFill>
                  <a:srgbClr val="A824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г. Казань</a:t>
            </a:r>
          </a:p>
          <a:p>
            <a:pPr algn="ctr"/>
            <a:endParaRPr lang="ru-RU" sz="2800" b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982" y="22831"/>
            <a:ext cx="10370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ЗОНАЛЬНЫЕ ТУРЫ </a:t>
            </a: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РЕГИОНАЛЬНОГО ЭТАПА</a:t>
            </a: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ВСЕРОССИЙСКОГО КОНКУРСА </a:t>
            </a: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«УЧИТЕЛЬ ГОДА РОССИИ»</a:t>
            </a: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РЕСПУБЛИКЕ ТАТАРСТАН - 2021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739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71259" y="39836"/>
            <a:ext cx="87914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 УЧАСТИЯ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УЧИТЕЛЕЙ – ПРЕДМЕТНИКОВ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ЗОНАЛЬНОМ ТУРЕ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372432"/>
              </p:ext>
            </p:extLst>
          </p:nvPr>
        </p:nvGraphicFramePr>
        <p:xfrm>
          <a:off x="1628913" y="1673424"/>
          <a:ext cx="8463668" cy="4924879"/>
        </p:xfrm>
        <a:graphic>
          <a:graphicData uri="http://schemas.openxmlformats.org/drawingml/2006/table">
            <a:tbl>
              <a:tblPr firstRow="1" firstCol="1" bandRow="1"/>
              <a:tblGrid>
                <a:gridCol w="1481937">
                  <a:extLst>
                    <a:ext uri="{9D8B030D-6E8A-4147-A177-3AD203B41FA5}">
                      <a16:colId xmlns:a16="http://schemas.microsoft.com/office/drawing/2014/main" val="3793610511"/>
                    </a:ext>
                  </a:extLst>
                </a:gridCol>
                <a:gridCol w="3934001">
                  <a:extLst>
                    <a:ext uri="{9D8B030D-6E8A-4147-A177-3AD203B41FA5}">
                      <a16:colId xmlns:a16="http://schemas.microsoft.com/office/drawing/2014/main" val="927784744"/>
                    </a:ext>
                  </a:extLst>
                </a:gridCol>
                <a:gridCol w="1523865">
                  <a:extLst>
                    <a:ext uri="{9D8B030D-6E8A-4147-A177-3AD203B41FA5}">
                      <a16:colId xmlns:a16="http://schemas.microsoft.com/office/drawing/2014/main" val="4291722778"/>
                    </a:ext>
                  </a:extLst>
                </a:gridCol>
                <a:gridCol w="1523865">
                  <a:extLst>
                    <a:ext uri="{9D8B030D-6E8A-4147-A177-3AD203B41FA5}">
                      <a16:colId xmlns:a16="http://schemas.microsoft.com/office/drawing/2014/main" val="274129028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Предмет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учителей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1678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УГ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ПД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30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Начальные классы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037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Английский язык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629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601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Русская литература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049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Математика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4883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Химия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99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Биология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704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Физика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353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Физическая культура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233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История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928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Обществознание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041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Музыка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241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Информатика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25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Испанский язык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998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375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География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39284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404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347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910840" y="8431"/>
            <a:ext cx="91133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ЗОНАЛЬНЫЕ ТУРЫ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РЕГИОНАЛЬНОГО ЭТАПА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ВСЕРОССИЙСКОГО КОНКУРСА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«УЧИТЕЛЬ ГОДА РОССИИ»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РЕСПУБЛИКЕ ТАТАРСТАН - 2021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0147" y="2131963"/>
            <a:ext cx="46061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B050"/>
                </a:solidFill>
                <a:ea typeface="Times New Roman" panose="02020603050405020304" pitchFamily="18" charset="0"/>
              </a:rPr>
              <a:t>Высокий уровень профессиональной подготовки конкурсантов </a:t>
            </a:r>
            <a:r>
              <a:rPr lang="ru-RU" sz="22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в</a:t>
            </a:r>
          </a:p>
          <a:p>
            <a:pPr algn="ctr"/>
            <a:endParaRPr lang="ru-RU" sz="2200" b="1" dirty="0" smtClean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Альметьевском, Буинском, Высокогорском,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Елабужском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Заинском, Зеленодольском,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Кайбицком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Камско-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Устьинском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Лениногорском,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Мамадышском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Чистопольском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муниципальных 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районах и городах </a:t>
            </a:r>
            <a:r>
              <a:rPr lang="ru-RU" sz="2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Казань и Набережные Челны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9855" y="2157597"/>
            <a:ext cx="435678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Недостаточно высокий </a:t>
            </a:r>
            <a:r>
              <a:rPr lang="ru-RU" sz="2200" b="1" dirty="0">
                <a:solidFill>
                  <a:srgbClr val="FF0000"/>
                </a:solidFill>
                <a:ea typeface="Times New Roman" panose="02020603050405020304" pitchFamily="18" charset="0"/>
              </a:rPr>
              <a:t>уровень </a:t>
            </a:r>
            <a:endParaRPr lang="ru-RU" sz="2200" b="1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профессиональной </a:t>
            </a:r>
            <a:r>
              <a:rPr lang="ru-RU" sz="2200" b="1" dirty="0">
                <a:solidFill>
                  <a:srgbClr val="FF0000"/>
                </a:solidFill>
                <a:ea typeface="Times New Roman" panose="02020603050405020304" pitchFamily="18" charset="0"/>
              </a:rPr>
              <a:t>подготовки конкурсантов </a:t>
            </a:r>
            <a:r>
              <a:rPr lang="ru-RU" sz="22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в</a:t>
            </a:r>
          </a:p>
          <a:p>
            <a:pPr algn="ctr"/>
            <a:endParaRPr lang="ru-RU" sz="2200" b="1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Агрызском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Балтасинском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Бавлинском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Бугульминском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Муслюмовском</a:t>
            </a:r>
            <a:r>
              <a:rPr lang="ru-RU" sz="2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, Новошешминском, Рыбно-Слободском муниципальных районах</a:t>
            </a:r>
            <a:endParaRPr lang="ru-RU" sz="2200" b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54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10840" y="8431"/>
            <a:ext cx="91731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ЗОНАЛЬНЫЕ ТУРЫ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РЕГИОНАЛЬНОГО ЭТАПА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ВСЕРОССИЙСКОГО КОНКУРСА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«УЧИТЕЛЬ ГОДА РОССИИ»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РЕСПУБЛИКЕ ТАТАРСТАН - 2021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7752" y="2926652"/>
            <a:ext cx="108424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По итогам зональных туров регионального </a:t>
            </a:r>
            <a:r>
              <a:rPr lang="ru-RU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этапа </a:t>
            </a:r>
            <a:r>
              <a:rPr lang="ru-RU" sz="3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конкурса отобраны </a:t>
            </a:r>
            <a:r>
              <a:rPr lang="ru-RU" sz="3200" b="1" dirty="0">
                <a:solidFill>
                  <a:srgbClr val="C00000"/>
                </a:solidFill>
                <a:ea typeface="Times New Roman" panose="02020603050405020304" pitchFamily="18" charset="0"/>
              </a:rPr>
              <a:t>63</a:t>
            </a:r>
            <a:r>
              <a:rPr lang="ru-RU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педагога</a:t>
            </a:r>
            <a:r>
              <a:rPr lang="ru-RU" sz="3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  <a:endParaRPr lang="ru-RU" sz="32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43 чел. </a:t>
            </a:r>
            <a:r>
              <a:rPr lang="ru-RU" sz="3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– в номинации «Учитель </a:t>
            </a:r>
            <a:r>
              <a:rPr lang="ru-RU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года</a:t>
            </a:r>
            <a:r>
              <a:rPr lang="ru-RU" sz="3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», </a:t>
            </a:r>
            <a:endParaRPr lang="ru-RU" sz="32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20 чел. </a:t>
            </a:r>
            <a:r>
              <a:rPr lang="ru-RU" sz="3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ru-RU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в номинации «Педагогический дебют</a:t>
            </a:r>
            <a:r>
              <a:rPr lang="ru-RU" sz="3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».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52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2673" y="128595"/>
            <a:ext cx="79507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КОЛИЧЕСТВА УЧИТЕЛЕЙ – ПРЕДМЕТНИКОВ,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ВЫШЕДШИХ В РЕГИОНАЛЬНЫЙ ЭТАП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73676"/>
              </p:ext>
            </p:extLst>
          </p:nvPr>
        </p:nvGraphicFramePr>
        <p:xfrm>
          <a:off x="1581844" y="1762183"/>
          <a:ext cx="8594609" cy="4924879"/>
        </p:xfrm>
        <a:graphic>
          <a:graphicData uri="http://schemas.openxmlformats.org/drawingml/2006/table">
            <a:tbl>
              <a:tblPr firstRow="1" firstCol="1" bandRow="1"/>
              <a:tblGrid>
                <a:gridCol w="1504864">
                  <a:extLst>
                    <a:ext uri="{9D8B030D-6E8A-4147-A177-3AD203B41FA5}">
                      <a16:colId xmlns:a16="http://schemas.microsoft.com/office/drawing/2014/main" val="3793610511"/>
                    </a:ext>
                  </a:extLst>
                </a:gridCol>
                <a:gridCol w="3994863">
                  <a:extLst>
                    <a:ext uri="{9D8B030D-6E8A-4147-A177-3AD203B41FA5}">
                      <a16:colId xmlns:a16="http://schemas.microsoft.com/office/drawing/2014/main" val="927784744"/>
                    </a:ext>
                  </a:extLst>
                </a:gridCol>
                <a:gridCol w="1547441">
                  <a:extLst>
                    <a:ext uri="{9D8B030D-6E8A-4147-A177-3AD203B41FA5}">
                      <a16:colId xmlns:a16="http://schemas.microsoft.com/office/drawing/2014/main" val="4291722778"/>
                    </a:ext>
                  </a:extLst>
                </a:gridCol>
                <a:gridCol w="1547441">
                  <a:extLst>
                    <a:ext uri="{9D8B030D-6E8A-4147-A177-3AD203B41FA5}">
                      <a16:colId xmlns:a16="http://schemas.microsoft.com/office/drawing/2014/main" val="274129028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Предмет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учителей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1678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УГ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ПД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30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Начальные классы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037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Английский язык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629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601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Русская литература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049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Математика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4883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Химия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99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Биология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704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Физика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353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Физическая культура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233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История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928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Обществознание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041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Музыка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241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Информатика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25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Испанский язык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998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Технология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375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География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39284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404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54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635" y="0"/>
            <a:ext cx="77157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КОЛИЧЕСТВА УЧИТЕЛЕЙ В РАЗРЕЗЕ РАЙОНОВ,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ВЫШЕДШИХ В РЕГИОНАЛЬНЫЙ ЭТАП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40443"/>
              </p:ext>
            </p:extLst>
          </p:nvPr>
        </p:nvGraphicFramePr>
        <p:xfrm>
          <a:off x="1381763" y="1797048"/>
          <a:ext cx="7693870" cy="4402654"/>
        </p:xfrm>
        <a:graphic>
          <a:graphicData uri="http://schemas.openxmlformats.org/drawingml/2006/table">
            <a:tbl>
              <a:tblPr firstRow="1" firstCol="1" bandRow="1"/>
              <a:tblGrid>
                <a:gridCol w="661575">
                  <a:extLst>
                    <a:ext uri="{9D8B030D-6E8A-4147-A177-3AD203B41FA5}">
                      <a16:colId xmlns:a16="http://schemas.microsoft.com/office/drawing/2014/main" val="3328071179"/>
                    </a:ext>
                  </a:extLst>
                </a:gridCol>
                <a:gridCol w="3503896">
                  <a:extLst>
                    <a:ext uri="{9D8B030D-6E8A-4147-A177-3AD203B41FA5}">
                      <a16:colId xmlns:a16="http://schemas.microsoft.com/office/drawing/2014/main" val="2800403121"/>
                    </a:ext>
                  </a:extLst>
                </a:gridCol>
                <a:gridCol w="1176133">
                  <a:extLst>
                    <a:ext uri="{9D8B030D-6E8A-4147-A177-3AD203B41FA5}">
                      <a16:colId xmlns:a16="http://schemas.microsoft.com/office/drawing/2014/main" val="1896887861"/>
                    </a:ext>
                  </a:extLst>
                </a:gridCol>
                <a:gridCol w="1176133">
                  <a:extLst>
                    <a:ext uri="{9D8B030D-6E8A-4147-A177-3AD203B41FA5}">
                      <a16:colId xmlns:a16="http://schemas.microsoft.com/office/drawing/2014/main" val="3564845685"/>
                    </a:ext>
                  </a:extLst>
                </a:gridCol>
                <a:gridCol w="1176133">
                  <a:extLst>
                    <a:ext uri="{9D8B030D-6E8A-4147-A177-3AD203B41FA5}">
                      <a16:colId xmlns:a16="http://schemas.microsoft.com/office/drawing/2014/main" val="45962461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УГ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ПД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2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Агрызский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68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Азнакаевский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227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Аксубаевский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3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Актанышский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446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111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Алькеевский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727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Альметьвский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170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Апастовский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3894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66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Атнинский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72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Бавлинский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112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Балтасинский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779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Бугульминский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484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274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Верхнеуслонский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865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Высокогорский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898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Дрожжановский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205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515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292" y="1463389"/>
            <a:ext cx="11041227" cy="738615"/>
          </a:xfrm>
          <a:prstGeom prst="rect">
            <a:avLst/>
          </a:prstGeom>
        </p:spPr>
        <p:txBody>
          <a:bodyPr wrap="square" lIns="121872" tIns="60936" rIns="121872" bIns="60936">
            <a:spAutoFit/>
          </a:bodyPr>
          <a:lstStyle/>
          <a:p>
            <a:pPr algn="ctr" defTabSz="914286"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45" y="22831"/>
            <a:ext cx="3744416" cy="16335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636" y="0"/>
            <a:ext cx="7647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КОЛИЧЕСТВА УЧИТЕЛЕЙ В РАЗРЕЗЕ РАЙОНОВ,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ВЫШЕДШИХ В РЕГИОНАЛЬНЫЙ ЭТАП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14186"/>
              </p:ext>
            </p:extLst>
          </p:nvPr>
        </p:nvGraphicFramePr>
        <p:xfrm>
          <a:off x="1496558" y="2034377"/>
          <a:ext cx="7809811" cy="4402654"/>
        </p:xfrm>
        <a:graphic>
          <a:graphicData uri="http://schemas.openxmlformats.org/drawingml/2006/table">
            <a:tbl>
              <a:tblPr firstRow="1" firstCol="1" bandRow="1"/>
              <a:tblGrid>
                <a:gridCol w="671545">
                  <a:extLst>
                    <a:ext uri="{9D8B030D-6E8A-4147-A177-3AD203B41FA5}">
                      <a16:colId xmlns:a16="http://schemas.microsoft.com/office/drawing/2014/main" val="3328071179"/>
                    </a:ext>
                  </a:extLst>
                </a:gridCol>
                <a:gridCol w="3556698">
                  <a:extLst>
                    <a:ext uri="{9D8B030D-6E8A-4147-A177-3AD203B41FA5}">
                      <a16:colId xmlns:a16="http://schemas.microsoft.com/office/drawing/2014/main" val="2800403121"/>
                    </a:ext>
                  </a:extLst>
                </a:gridCol>
                <a:gridCol w="1193856">
                  <a:extLst>
                    <a:ext uri="{9D8B030D-6E8A-4147-A177-3AD203B41FA5}">
                      <a16:colId xmlns:a16="http://schemas.microsoft.com/office/drawing/2014/main" val="1896887861"/>
                    </a:ext>
                  </a:extLst>
                </a:gridCol>
                <a:gridCol w="1193856">
                  <a:extLst>
                    <a:ext uri="{9D8B030D-6E8A-4147-A177-3AD203B41FA5}">
                      <a16:colId xmlns:a16="http://schemas.microsoft.com/office/drawing/2014/main" val="3564845685"/>
                    </a:ext>
                  </a:extLst>
                </a:gridCol>
                <a:gridCol w="1193856">
                  <a:extLst>
                    <a:ext uri="{9D8B030D-6E8A-4147-A177-3AD203B41FA5}">
                      <a16:colId xmlns:a16="http://schemas.microsoft.com/office/drawing/2014/main" val="45962461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УГ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ПД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2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Елабужский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68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227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Зеленодольский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3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Кайбицкий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446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Камско-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Устьинский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111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Кукморский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727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Лаишевский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170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Лениногорский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3894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Мамадышский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66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Менделеевский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721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Мензелинский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112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Муслюмовский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779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Нижнекамский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484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Новошешминский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274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Нурлатский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865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Пестречинский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898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Рыбно-Слободский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205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553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2102</Words>
  <Application>Microsoft Office PowerPoint</Application>
  <PresentationFormat>Широкоэкранный</PresentationFormat>
  <Paragraphs>634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Гульфия Ахвердиева</dc:creator>
  <cp:lastModifiedBy>Татьяна Иванова</cp:lastModifiedBy>
  <cp:revision>18</cp:revision>
  <dcterms:created xsi:type="dcterms:W3CDTF">2021-03-20T07:39:56Z</dcterms:created>
  <dcterms:modified xsi:type="dcterms:W3CDTF">2021-04-13T11:32:56Z</dcterms:modified>
</cp:coreProperties>
</file>