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63" r:id="rId2"/>
    <p:sldId id="264" r:id="rId3"/>
    <p:sldId id="265" r:id="rId4"/>
    <p:sldId id="267" r:id="rId5"/>
    <p:sldId id="261" r:id="rId6"/>
    <p:sldId id="266" r:id="rId7"/>
    <p:sldId id="260" r:id="rId8"/>
    <p:sldId id="262" r:id="rId9"/>
    <p:sldId id="268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4" r:id="rId20"/>
    <p:sldId id="297" r:id="rId21"/>
    <p:sldId id="298" r:id="rId22"/>
    <p:sldId id="281" r:id="rId23"/>
    <p:sldId id="285" r:id="rId24"/>
    <p:sldId id="286" r:id="rId25"/>
    <p:sldId id="287" r:id="rId26"/>
    <p:sldId id="288" r:id="rId27"/>
    <p:sldId id="289" r:id="rId28"/>
    <p:sldId id="282" r:id="rId29"/>
    <p:sldId id="291" r:id="rId30"/>
    <p:sldId id="292" r:id="rId31"/>
    <p:sldId id="293" r:id="rId32"/>
    <p:sldId id="294" r:id="rId33"/>
    <p:sldId id="290" r:id="rId34"/>
    <p:sldId id="283" r:id="rId35"/>
    <p:sldId id="296" r:id="rId36"/>
    <p:sldId id="299" r:id="rId37"/>
    <p:sldId id="301" r:id="rId38"/>
    <p:sldId id="302" r:id="rId39"/>
    <p:sldId id="303" r:id="rId40"/>
    <p:sldId id="304" r:id="rId41"/>
    <p:sldId id="305" r:id="rId42"/>
    <p:sldId id="269" r:id="rId43"/>
    <p:sldId id="270" r:id="rId44"/>
    <p:sldId id="271" r:id="rId45"/>
    <p:sldId id="257" r:id="rId46"/>
    <p:sldId id="259" r:id="rId4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88" y="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renko\Downloads\&#1060;&#1086;&#1088;&#1084;&#1072;%20&#1088;&#1077;&#1075;&#1080;&#1089;&#1090;&#1088;&#1072;&#1094;&#1080;&#1080;.%20&#1042;&#1089;&#1077;&#1088;&#1086;&#1089;&#1089;&#1080;&#1081;&#1089;&#1082;&#1080;&#1081;%20&#1089;&#1098;&#1077;&#1079;&#1076;%20&#1088;&#1072;&#1073;&#1086;&#1090;&#1085;&#1080;&#1082;&#1086;&#1074;%20&#1076;&#1086;&#1096;&#1082;&#1086;&#1083;&#1100;&#1085;&#1086;&#1075;&#1086;%20&#1086;&#1073;&#1088;&#1072;&#1079;&#1086;&#1074;&#1072;&#1085;&#1080;&#1103;%20(&#1054;&#1090;&#1074;&#1077;&#1090;&#1099;)%20(1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renko\Downloads\&#1060;&#1086;&#1088;&#1084;&#1072;%20&#1088;&#1077;&#1075;&#1080;&#1089;&#1090;&#1088;&#1072;&#1094;&#1080;&#1080;.%20&#1042;&#1089;&#1077;&#1088;&#1086;&#1089;&#1089;&#1080;&#1081;&#1089;&#1082;&#1080;&#1081;%20&#1089;&#1098;&#1077;&#1079;&#1076;%20&#1088;&#1072;&#1073;&#1086;&#1090;&#1085;&#1080;&#1082;&#1086;&#1074;%20&#1076;&#1086;&#1096;&#1082;&#1086;&#1083;&#1100;&#1085;&#1086;&#1075;&#1086;%20&#1086;&#1073;&#1088;&#1072;&#1079;&#1086;&#1074;&#1072;&#1085;&#1080;&#1103;%20(&#1054;&#1090;&#1074;&#1077;&#1090;&#1099;)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0.11929299522275302"/>
                  <c:y val="1.3884452653408881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 smtClean="0">
                        <a:solidFill>
                          <a:srgbClr val="17375E"/>
                        </a:solidFill>
                      </a:rPr>
                      <a:t>Да</a:t>
                    </a:r>
                    <a:r>
                      <a:rPr lang="ru-RU" sz="1600" b="1" dirty="0" smtClean="0">
                        <a:solidFill>
                          <a:srgbClr val="17375E"/>
                        </a:solidFill>
                      </a:rPr>
                      <a:t> - 96</a:t>
                    </a:r>
                    <a:r>
                      <a:rPr lang="ru-RU" sz="1600" b="1" dirty="0">
                        <a:solidFill>
                          <a:srgbClr val="17375E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75-4712-AB9F-472B9CFA23B8}"/>
                </c:ext>
              </c:extLst>
            </c:dLbl>
            <c:dLbl>
              <c:idx val="1"/>
              <c:layout>
                <c:manualLayout>
                  <c:x val="-8.8562555549383401E-2"/>
                  <c:y val="-2.7253626911824612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 smtClean="0">
                        <a:solidFill>
                          <a:srgbClr val="17375E"/>
                        </a:solidFill>
                      </a:rPr>
                      <a:t>Нет</a:t>
                    </a:r>
                    <a:r>
                      <a:rPr lang="ru-RU" sz="1600" b="1" dirty="0" smtClean="0">
                        <a:solidFill>
                          <a:srgbClr val="17375E"/>
                        </a:solidFill>
                      </a:rPr>
                      <a:t>   -  </a:t>
                    </a:r>
                    <a:r>
                      <a:rPr lang="ru-RU" sz="1600" b="1" dirty="0">
                        <a:solidFill>
                          <a:srgbClr val="17375E"/>
                        </a:solidFill>
                      </a:rPr>
                      <a:t>4%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75-4712-AB9F-472B9CFA23B8}"/>
                </c:ext>
              </c:extLst>
            </c:dLbl>
            <c:dLbl>
              <c:idx val="2"/>
              <c:layout>
                <c:manualLayout>
                  <c:x val="0.25693429896678149"/>
                  <c:y val="3.4417472132725977E-3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rgbClr val="17375E"/>
                        </a:solidFill>
                      </a:rPr>
                      <a:t>Затрудняюсь</a:t>
                    </a:r>
                    <a:r>
                      <a:rPr lang="ru-RU" sz="1400" dirty="0" smtClean="0">
                        <a:solidFill>
                          <a:srgbClr val="17375E"/>
                        </a:solidFill>
                      </a:rPr>
                      <a:t> </a:t>
                    </a:r>
                    <a:r>
                      <a:rPr lang="ru-RU" sz="1400" b="1" dirty="0" smtClean="0">
                        <a:solidFill>
                          <a:srgbClr val="17375E"/>
                        </a:solidFill>
                      </a:rPr>
                      <a:t>ответить - </a:t>
                    </a:r>
                    <a:r>
                      <a:rPr lang="ru-RU" sz="1600" b="1" dirty="0" smtClean="0">
                        <a:solidFill>
                          <a:srgbClr val="17375E"/>
                        </a:solidFill>
                      </a:rPr>
                      <a:t>0</a:t>
                    </a:r>
                    <a:r>
                      <a:rPr lang="ru-RU" sz="1600" b="1" dirty="0">
                        <a:solidFill>
                          <a:srgbClr val="17375E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075-4712-AB9F-472B9CFA23B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Лист1!$B$2:$B$4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0.96</c:v>
                </c:pt>
                <c:pt idx="1">
                  <c:v>0.04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075-4712-AB9F-472B9CFA23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35234571360026"/>
          <c:y val="0.12254046240725026"/>
          <c:w val="0.83001309033295823"/>
          <c:h val="0.79244445652610707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3.9438854620018086E-3"/>
                  <c:y val="-0.12787745725506905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>
                        <a:solidFill>
                          <a:srgbClr val="17375E"/>
                        </a:solidFill>
                      </a:rPr>
                      <a:t>предметная </a:t>
                    </a:r>
                    <a:r>
                      <a:rPr lang="ru-RU" sz="1400" b="1" dirty="0" smtClean="0">
                        <a:solidFill>
                          <a:srgbClr val="17375E"/>
                        </a:solidFill>
                      </a:rPr>
                      <a:t>компетенция -</a:t>
                    </a:r>
                    <a:r>
                      <a:rPr lang="ru-RU" sz="1800" b="1" dirty="0" smtClean="0">
                        <a:solidFill>
                          <a:srgbClr val="17375E"/>
                        </a:solidFill>
                      </a:rPr>
                      <a:t>35,80</a:t>
                    </a:r>
                    <a:r>
                      <a:rPr lang="ru-RU" sz="1800" b="1" dirty="0">
                        <a:solidFill>
                          <a:srgbClr val="17375E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81E-473D-BDE3-34044E4DD245}"/>
                </c:ext>
              </c:extLst>
            </c:dLbl>
            <c:dLbl>
              <c:idx val="1"/>
              <c:layout>
                <c:manualLayout>
                  <c:x val="0.30687427644915444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>
                        <a:solidFill>
                          <a:srgbClr val="17375E"/>
                        </a:solidFill>
                      </a:rPr>
                      <a:t>методическая компетенция </a:t>
                    </a:r>
                    <a:r>
                      <a:rPr lang="ru-RU" sz="1400" b="1" dirty="0" smtClean="0">
                        <a:solidFill>
                          <a:srgbClr val="17375E"/>
                        </a:solidFill>
                      </a:rPr>
                      <a:t>- </a:t>
                    </a:r>
                    <a:r>
                      <a:rPr lang="ru-RU" sz="1800" b="1" dirty="0">
                        <a:solidFill>
                          <a:srgbClr val="17375E"/>
                        </a:solidFill>
                      </a:rPr>
                      <a:t>26,80%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1E-473D-BDE3-34044E4DD245}"/>
                </c:ext>
              </c:extLst>
            </c:dLbl>
            <c:dLbl>
              <c:idx val="2"/>
              <c:layout>
                <c:manualLayout>
                  <c:x val="9.3485586947666052E-3"/>
                  <c:y val="0.30589568062177491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>
                        <a:solidFill>
                          <a:srgbClr val="17375E"/>
                        </a:solidFill>
                      </a:rPr>
                      <a:t>психолого-педагогическая компетенция </a:t>
                    </a:r>
                    <a:r>
                      <a:rPr lang="ru-RU" sz="1400" b="1" dirty="0" smtClean="0">
                        <a:solidFill>
                          <a:srgbClr val="17375E"/>
                        </a:solidFill>
                      </a:rPr>
                      <a:t>- </a:t>
                    </a:r>
                    <a:r>
                      <a:rPr lang="ru-RU" sz="1800" b="1" dirty="0">
                        <a:solidFill>
                          <a:srgbClr val="17375E"/>
                        </a:solidFill>
                      </a:rPr>
                      <a:t>26,80%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81E-473D-BDE3-34044E4DD245}"/>
                </c:ext>
              </c:extLst>
            </c:dLbl>
            <c:dLbl>
              <c:idx val="3"/>
              <c:layout>
                <c:manualLayout>
                  <c:x val="-0.17543111151901003"/>
                  <c:y val="2.4795203277446082E-3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>
                        <a:solidFill>
                          <a:srgbClr val="17375E"/>
                        </a:solidFill>
                      </a:rPr>
                      <a:t>информационно-коммуникационная компетенция  </a:t>
                    </a:r>
                    <a:r>
                      <a:rPr lang="ru-RU" sz="1200" b="1" dirty="0" smtClean="0">
                        <a:solidFill>
                          <a:srgbClr val="17375E"/>
                        </a:solidFill>
                      </a:rPr>
                      <a:t>- </a:t>
                    </a:r>
                    <a:r>
                      <a:rPr lang="ru-RU" sz="1200" b="1" dirty="0">
                        <a:solidFill>
                          <a:srgbClr val="17375E"/>
                        </a:solidFill>
                      </a:rPr>
                      <a:t>10,50%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1E-473D-BDE3-34044E4DD24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Лист1!$B$22:$B$25</c:f>
              <c:strCache>
                <c:ptCount val="4"/>
                <c:pt idx="0">
                  <c:v>предметная компетенция </c:v>
                </c:pt>
                <c:pt idx="1">
                  <c:v>методическая компетенция </c:v>
                </c:pt>
                <c:pt idx="2">
                  <c:v>психолого-педагогическая компетенция </c:v>
                </c:pt>
                <c:pt idx="3">
                  <c:v>информационно-коммуникационная компетенция  </c:v>
                </c:pt>
              </c:strCache>
            </c:strRef>
          </c:cat>
          <c:val>
            <c:numRef>
              <c:f>Лист1!$C$22:$C$25</c:f>
              <c:numCache>
                <c:formatCode>0.00%</c:formatCode>
                <c:ptCount val="4"/>
                <c:pt idx="0">
                  <c:v>0.3580000000000001</c:v>
                </c:pt>
                <c:pt idx="1">
                  <c:v>0.26800000000000002</c:v>
                </c:pt>
                <c:pt idx="2">
                  <c:v>0.26800000000000002</c:v>
                </c:pt>
                <c:pt idx="3">
                  <c:v>0.10500000000000002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81E-473D-BDE3-34044E4DD2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69733C-648E-4CDF-8583-D63703E24378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27119244-0AAB-4082-B782-43AA08CA9E16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en-US" sz="2400" dirty="0" err="1" smtClean="0"/>
            <a:t>всероссийских</a:t>
          </a:r>
          <a:endParaRPr lang="ru-RU" sz="2400" dirty="0"/>
        </a:p>
      </dgm:t>
    </dgm:pt>
    <dgm:pt modelId="{24C7C38C-EA83-498D-BB43-CEC6C307775A}" type="parTrans" cxnId="{2589C0D1-3BA4-44F5-B254-D63DC5F72531}">
      <dgm:prSet/>
      <dgm:spPr/>
      <dgm:t>
        <a:bodyPr/>
        <a:lstStyle/>
        <a:p>
          <a:endParaRPr lang="ru-RU"/>
        </a:p>
      </dgm:t>
    </dgm:pt>
    <dgm:pt modelId="{967DB7DE-BF34-4D24-BDCB-45A74B6C2834}" type="sibTrans" cxnId="{2589C0D1-3BA4-44F5-B254-D63DC5F72531}">
      <dgm:prSet/>
      <dgm:spPr/>
      <dgm:t>
        <a:bodyPr/>
        <a:lstStyle/>
        <a:p>
          <a:endParaRPr lang="ru-RU"/>
        </a:p>
      </dgm:t>
    </dgm:pt>
    <dgm:pt modelId="{4D85A836-D608-4A8E-844D-45546E4F375B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en-US" sz="1600" b="1" dirty="0" err="1" smtClean="0"/>
            <a:t>региональных</a:t>
          </a:r>
          <a:endParaRPr lang="ru-RU" sz="1600" b="1" dirty="0"/>
        </a:p>
      </dgm:t>
    </dgm:pt>
    <dgm:pt modelId="{045589A2-226F-43CF-B4FF-DB1E31C2D45A}" type="parTrans" cxnId="{A15DE840-B0E9-4DC7-90EA-6F4730A01428}">
      <dgm:prSet/>
      <dgm:spPr/>
      <dgm:t>
        <a:bodyPr/>
        <a:lstStyle/>
        <a:p>
          <a:endParaRPr lang="ru-RU"/>
        </a:p>
      </dgm:t>
    </dgm:pt>
    <dgm:pt modelId="{FE1F2ED7-ABD6-409C-8960-0270FB7DAD11}" type="sibTrans" cxnId="{A15DE840-B0E9-4DC7-90EA-6F4730A01428}">
      <dgm:prSet/>
      <dgm:spPr/>
      <dgm:t>
        <a:bodyPr/>
        <a:lstStyle/>
        <a:p>
          <a:endParaRPr lang="ru-RU"/>
        </a:p>
      </dgm:t>
    </dgm:pt>
    <dgm:pt modelId="{04D4E6DE-38D7-420B-A6CC-0BBDA4A2D1B1}">
      <dgm:prSet phldrT="[Текст]" custT="1"/>
      <dgm:spPr/>
      <dgm:t>
        <a:bodyPr/>
        <a:lstStyle/>
        <a:p>
          <a:r>
            <a:rPr lang="en-US" sz="1800" dirty="0" err="1" smtClean="0"/>
            <a:t>муниципальных</a:t>
          </a:r>
          <a:endParaRPr lang="ru-RU" sz="1800" dirty="0"/>
        </a:p>
      </dgm:t>
    </dgm:pt>
    <dgm:pt modelId="{B26DC3A7-2EA9-4CEF-83F8-293D11BA0182}" type="parTrans" cxnId="{2A129C26-C0E7-4D6B-B649-BE8956A98D73}">
      <dgm:prSet/>
      <dgm:spPr/>
      <dgm:t>
        <a:bodyPr/>
        <a:lstStyle/>
        <a:p>
          <a:endParaRPr lang="ru-RU"/>
        </a:p>
      </dgm:t>
    </dgm:pt>
    <dgm:pt modelId="{42E37A4C-F2FB-432F-AD55-2C175AC0DE37}" type="sibTrans" cxnId="{2A129C26-C0E7-4D6B-B649-BE8956A98D73}">
      <dgm:prSet/>
      <dgm:spPr/>
      <dgm:t>
        <a:bodyPr/>
        <a:lstStyle/>
        <a:p>
          <a:endParaRPr lang="ru-RU"/>
        </a:p>
      </dgm:t>
    </dgm:pt>
    <dgm:pt modelId="{D3B8B9F5-D10C-4F56-86B8-BD2AB5AEE925}" type="pres">
      <dgm:prSet presAssocID="{7E69733C-648E-4CDF-8583-D63703E243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F4C9BA0-2A8B-465A-A511-D80D9B8DACA0}" type="pres">
      <dgm:prSet presAssocID="{27119244-0AAB-4082-B782-43AA08CA9E16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492FC3-A57C-44BC-A280-27F9A1B8E531}" type="pres">
      <dgm:prSet presAssocID="{27119244-0AAB-4082-B782-43AA08CA9E16}" presName="gear1srcNode" presStyleLbl="node1" presStyleIdx="0" presStyleCnt="3"/>
      <dgm:spPr/>
      <dgm:t>
        <a:bodyPr/>
        <a:lstStyle/>
        <a:p>
          <a:endParaRPr lang="ru-RU"/>
        </a:p>
      </dgm:t>
    </dgm:pt>
    <dgm:pt modelId="{F507FF68-9C66-4CD2-9C09-33C06DAC9170}" type="pres">
      <dgm:prSet presAssocID="{27119244-0AAB-4082-B782-43AA08CA9E16}" presName="gear1dstNode" presStyleLbl="node1" presStyleIdx="0" presStyleCnt="3"/>
      <dgm:spPr/>
      <dgm:t>
        <a:bodyPr/>
        <a:lstStyle/>
        <a:p>
          <a:endParaRPr lang="ru-RU"/>
        </a:p>
      </dgm:t>
    </dgm:pt>
    <dgm:pt modelId="{20B5A13F-F90A-40DC-B9C0-AD95C60FC614}" type="pres">
      <dgm:prSet presAssocID="{4D85A836-D608-4A8E-844D-45546E4F375B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7EB01F-B6F0-4A78-86E5-A72BDE1F8846}" type="pres">
      <dgm:prSet presAssocID="{4D85A836-D608-4A8E-844D-45546E4F375B}" presName="gear2srcNode" presStyleLbl="node1" presStyleIdx="1" presStyleCnt="3"/>
      <dgm:spPr/>
      <dgm:t>
        <a:bodyPr/>
        <a:lstStyle/>
        <a:p>
          <a:endParaRPr lang="ru-RU"/>
        </a:p>
      </dgm:t>
    </dgm:pt>
    <dgm:pt modelId="{97203DC8-2711-4F0A-A282-B4A255FB3F1E}" type="pres">
      <dgm:prSet presAssocID="{4D85A836-D608-4A8E-844D-45546E4F375B}" presName="gear2dstNode" presStyleLbl="node1" presStyleIdx="1" presStyleCnt="3"/>
      <dgm:spPr/>
      <dgm:t>
        <a:bodyPr/>
        <a:lstStyle/>
        <a:p>
          <a:endParaRPr lang="ru-RU"/>
        </a:p>
      </dgm:t>
    </dgm:pt>
    <dgm:pt modelId="{E899E163-1D67-4765-BA4B-3B6A3F61F08D}" type="pres">
      <dgm:prSet presAssocID="{04D4E6DE-38D7-420B-A6CC-0BBDA4A2D1B1}" presName="gear3" presStyleLbl="node1" presStyleIdx="2" presStyleCnt="3" custScaleX="108217" custScaleY="101686"/>
      <dgm:spPr/>
      <dgm:t>
        <a:bodyPr/>
        <a:lstStyle/>
        <a:p>
          <a:endParaRPr lang="ru-RU"/>
        </a:p>
      </dgm:t>
    </dgm:pt>
    <dgm:pt modelId="{F62AC284-D966-4306-9CE4-3E464E620934}" type="pres">
      <dgm:prSet presAssocID="{04D4E6DE-38D7-420B-A6CC-0BBDA4A2D1B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54263E-C324-4CF9-AE75-DDE816A0A90B}" type="pres">
      <dgm:prSet presAssocID="{04D4E6DE-38D7-420B-A6CC-0BBDA4A2D1B1}" presName="gear3srcNode" presStyleLbl="node1" presStyleIdx="2" presStyleCnt="3"/>
      <dgm:spPr/>
      <dgm:t>
        <a:bodyPr/>
        <a:lstStyle/>
        <a:p>
          <a:endParaRPr lang="ru-RU"/>
        </a:p>
      </dgm:t>
    </dgm:pt>
    <dgm:pt modelId="{654651EF-D6A9-4252-8D66-7F01AC409883}" type="pres">
      <dgm:prSet presAssocID="{04D4E6DE-38D7-420B-A6CC-0BBDA4A2D1B1}" presName="gear3dstNode" presStyleLbl="node1" presStyleIdx="2" presStyleCnt="3"/>
      <dgm:spPr/>
      <dgm:t>
        <a:bodyPr/>
        <a:lstStyle/>
        <a:p>
          <a:endParaRPr lang="ru-RU"/>
        </a:p>
      </dgm:t>
    </dgm:pt>
    <dgm:pt modelId="{23E9068A-B2B5-4B4D-A4AB-1A4B632F0039}" type="pres">
      <dgm:prSet presAssocID="{967DB7DE-BF34-4D24-BDCB-45A74B6C2834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470BBC33-810C-4B31-ABF8-2B4FE35104F6}" type="pres">
      <dgm:prSet presAssocID="{FE1F2ED7-ABD6-409C-8960-0270FB7DAD11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3C7EB10B-4885-4A38-B6AB-F63B82FCE808}" type="pres">
      <dgm:prSet presAssocID="{42E37A4C-F2FB-432F-AD55-2C175AC0DE37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ABD926BF-0799-4FE8-BDB9-CB003F61262A}" type="presOf" srcId="{42E37A4C-F2FB-432F-AD55-2C175AC0DE37}" destId="{3C7EB10B-4885-4A38-B6AB-F63B82FCE808}" srcOrd="0" destOrd="0" presId="urn:microsoft.com/office/officeart/2005/8/layout/gear1"/>
    <dgm:cxn modelId="{517AB25A-BCB5-48BF-B652-B371CCC6CF86}" type="presOf" srcId="{4D85A836-D608-4A8E-844D-45546E4F375B}" destId="{517EB01F-B6F0-4A78-86E5-A72BDE1F8846}" srcOrd="1" destOrd="0" presId="urn:microsoft.com/office/officeart/2005/8/layout/gear1"/>
    <dgm:cxn modelId="{BC92DC4C-3E1C-4D87-A02D-FA073E39BD3A}" type="presOf" srcId="{04D4E6DE-38D7-420B-A6CC-0BBDA4A2D1B1}" destId="{F62AC284-D966-4306-9CE4-3E464E620934}" srcOrd="1" destOrd="0" presId="urn:microsoft.com/office/officeart/2005/8/layout/gear1"/>
    <dgm:cxn modelId="{D769874D-758B-407B-B54C-D9A57384F30F}" type="presOf" srcId="{27119244-0AAB-4082-B782-43AA08CA9E16}" destId="{71492FC3-A57C-44BC-A280-27F9A1B8E531}" srcOrd="1" destOrd="0" presId="urn:microsoft.com/office/officeart/2005/8/layout/gear1"/>
    <dgm:cxn modelId="{B8EFFB2A-9DDF-475C-87DD-54B6579385CC}" type="presOf" srcId="{FE1F2ED7-ABD6-409C-8960-0270FB7DAD11}" destId="{470BBC33-810C-4B31-ABF8-2B4FE35104F6}" srcOrd="0" destOrd="0" presId="urn:microsoft.com/office/officeart/2005/8/layout/gear1"/>
    <dgm:cxn modelId="{B42622D2-B767-4DB2-9812-149619D0CC6D}" type="presOf" srcId="{27119244-0AAB-4082-B782-43AA08CA9E16}" destId="{0F4C9BA0-2A8B-465A-A511-D80D9B8DACA0}" srcOrd="0" destOrd="0" presId="urn:microsoft.com/office/officeart/2005/8/layout/gear1"/>
    <dgm:cxn modelId="{A15DE840-B0E9-4DC7-90EA-6F4730A01428}" srcId="{7E69733C-648E-4CDF-8583-D63703E24378}" destId="{4D85A836-D608-4A8E-844D-45546E4F375B}" srcOrd="1" destOrd="0" parTransId="{045589A2-226F-43CF-B4FF-DB1E31C2D45A}" sibTransId="{FE1F2ED7-ABD6-409C-8960-0270FB7DAD11}"/>
    <dgm:cxn modelId="{8754C8D7-06D7-4885-8F86-A15172C208AB}" type="presOf" srcId="{04D4E6DE-38D7-420B-A6CC-0BBDA4A2D1B1}" destId="{654651EF-D6A9-4252-8D66-7F01AC409883}" srcOrd="3" destOrd="0" presId="urn:microsoft.com/office/officeart/2005/8/layout/gear1"/>
    <dgm:cxn modelId="{2A129C26-C0E7-4D6B-B649-BE8956A98D73}" srcId="{7E69733C-648E-4CDF-8583-D63703E24378}" destId="{04D4E6DE-38D7-420B-A6CC-0BBDA4A2D1B1}" srcOrd="2" destOrd="0" parTransId="{B26DC3A7-2EA9-4CEF-83F8-293D11BA0182}" sibTransId="{42E37A4C-F2FB-432F-AD55-2C175AC0DE37}"/>
    <dgm:cxn modelId="{BF15C638-44D9-483D-8D47-FA41D58566B3}" type="presOf" srcId="{7E69733C-648E-4CDF-8583-D63703E24378}" destId="{D3B8B9F5-D10C-4F56-86B8-BD2AB5AEE925}" srcOrd="0" destOrd="0" presId="urn:microsoft.com/office/officeart/2005/8/layout/gear1"/>
    <dgm:cxn modelId="{564C4D86-98ED-4B03-9C6B-D1646C004D7B}" type="presOf" srcId="{04D4E6DE-38D7-420B-A6CC-0BBDA4A2D1B1}" destId="{E899E163-1D67-4765-BA4B-3B6A3F61F08D}" srcOrd="0" destOrd="0" presId="urn:microsoft.com/office/officeart/2005/8/layout/gear1"/>
    <dgm:cxn modelId="{D81FA64C-518D-4D44-8292-5D64F2F89CC3}" type="presOf" srcId="{4D85A836-D608-4A8E-844D-45546E4F375B}" destId="{97203DC8-2711-4F0A-A282-B4A255FB3F1E}" srcOrd="2" destOrd="0" presId="urn:microsoft.com/office/officeart/2005/8/layout/gear1"/>
    <dgm:cxn modelId="{AB008E08-894E-459F-B66F-1499ECF95979}" type="presOf" srcId="{4D85A836-D608-4A8E-844D-45546E4F375B}" destId="{20B5A13F-F90A-40DC-B9C0-AD95C60FC614}" srcOrd="0" destOrd="0" presId="urn:microsoft.com/office/officeart/2005/8/layout/gear1"/>
    <dgm:cxn modelId="{2589C0D1-3BA4-44F5-B254-D63DC5F72531}" srcId="{7E69733C-648E-4CDF-8583-D63703E24378}" destId="{27119244-0AAB-4082-B782-43AA08CA9E16}" srcOrd="0" destOrd="0" parTransId="{24C7C38C-EA83-498D-BB43-CEC6C307775A}" sibTransId="{967DB7DE-BF34-4D24-BDCB-45A74B6C2834}"/>
    <dgm:cxn modelId="{0CB5B672-584E-4548-A568-FD2CFD9382D8}" type="presOf" srcId="{967DB7DE-BF34-4D24-BDCB-45A74B6C2834}" destId="{23E9068A-B2B5-4B4D-A4AB-1A4B632F0039}" srcOrd="0" destOrd="0" presId="urn:microsoft.com/office/officeart/2005/8/layout/gear1"/>
    <dgm:cxn modelId="{094D1005-B8DB-4690-8708-C610F733F0F8}" type="presOf" srcId="{04D4E6DE-38D7-420B-A6CC-0BBDA4A2D1B1}" destId="{2B54263E-C324-4CF9-AE75-DDE816A0A90B}" srcOrd="2" destOrd="0" presId="urn:microsoft.com/office/officeart/2005/8/layout/gear1"/>
    <dgm:cxn modelId="{D9A6567C-C122-4AE2-A1D5-EC8214DB1618}" type="presOf" srcId="{27119244-0AAB-4082-B782-43AA08CA9E16}" destId="{F507FF68-9C66-4CD2-9C09-33C06DAC9170}" srcOrd="2" destOrd="0" presId="urn:microsoft.com/office/officeart/2005/8/layout/gear1"/>
    <dgm:cxn modelId="{20C10963-D662-43B8-BBEF-6908354CAF45}" type="presParOf" srcId="{D3B8B9F5-D10C-4F56-86B8-BD2AB5AEE925}" destId="{0F4C9BA0-2A8B-465A-A511-D80D9B8DACA0}" srcOrd="0" destOrd="0" presId="urn:microsoft.com/office/officeart/2005/8/layout/gear1"/>
    <dgm:cxn modelId="{3D47F97B-D29E-48D8-91CE-96ED54772319}" type="presParOf" srcId="{D3B8B9F5-D10C-4F56-86B8-BD2AB5AEE925}" destId="{71492FC3-A57C-44BC-A280-27F9A1B8E531}" srcOrd="1" destOrd="0" presId="urn:microsoft.com/office/officeart/2005/8/layout/gear1"/>
    <dgm:cxn modelId="{A6DBB5A7-478B-4FD0-9DDD-6D1032762259}" type="presParOf" srcId="{D3B8B9F5-D10C-4F56-86B8-BD2AB5AEE925}" destId="{F507FF68-9C66-4CD2-9C09-33C06DAC9170}" srcOrd="2" destOrd="0" presId="urn:microsoft.com/office/officeart/2005/8/layout/gear1"/>
    <dgm:cxn modelId="{72446B98-2841-44DA-9F82-501674B220D7}" type="presParOf" srcId="{D3B8B9F5-D10C-4F56-86B8-BD2AB5AEE925}" destId="{20B5A13F-F90A-40DC-B9C0-AD95C60FC614}" srcOrd="3" destOrd="0" presId="urn:microsoft.com/office/officeart/2005/8/layout/gear1"/>
    <dgm:cxn modelId="{0839611C-6A58-45ED-A248-4B23806783DE}" type="presParOf" srcId="{D3B8B9F5-D10C-4F56-86B8-BD2AB5AEE925}" destId="{517EB01F-B6F0-4A78-86E5-A72BDE1F8846}" srcOrd="4" destOrd="0" presId="urn:microsoft.com/office/officeart/2005/8/layout/gear1"/>
    <dgm:cxn modelId="{082EC00A-BCD8-4657-BDA5-EC047335D3EA}" type="presParOf" srcId="{D3B8B9F5-D10C-4F56-86B8-BD2AB5AEE925}" destId="{97203DC8-2711-4F0A-A282-B4A255FB3F1E}" srcOrd="5" destOrd="0" presId="urn:microsoft.com/office/officeart/2005/8/layout/gear1"/>
    <dgm:cxn modelId="{67094EB7-9469-4B47-BA19-17E356A5B275}" type="presParOf" srcId="{D3B8B9F5-D10C-4F56-86B8-BD2AB5AEE925}" destId="{E899E163-1D67-4765-BA4B-3B6A3F61F08D}" srcOrd="6" destOrd="0" presId="urn:microsoft.com/office/officeart/2005/8/layout/gear1"/>
    <dgm:cxn modelId="{11162B5A-178F-437B-838E-20A1E1383213}" type="presParOf" srcId="{D3B8B9F5-D10C-4F56-86B8-BD2AB5AEE925}" destId="{F62AC284-D966-4306-9CE4-3E464E620934}" srcOrd="7" destOrd="0" presId="urn:microsoft.com/office/officeart/2005/8/layout/gear1"/>
    <dgm:cxn modelId="{28C4D294-A166-444C-9E73-380B7D31D087}" type="presParOf" srcId="{D3B8B9F5-D10C-4F56-86B8-BD2AB5AEE925}" destId="{2B54263E-C324-4CF9-AE75-DDE816A0A90B}" srcOrd="8" destOrd="0" presId="urn:microsoft.com/office/officeart/2005/8/layout/gear1"/>
    <dgm:cxn modelId="{7F829834-11D7-432F-BC9C-190C6ACF609F}" type="presParOf" srcId="{D3B8B9F5-D10C-4F56-86B8-BD2AB5AEE925}" destId="{654651EF-D6A9-4252-8D66-7F01AC409883}" srcOrd="9" destOrd="0" presId="urn:microsoft.com/office/officeart/2005/8/layout/gear1"/>
    <dgm:cxn modelId="{E4E9774C-3837-4450-8B3E-C40A8B81852A}" type="presParOf" srcId="{D3B8B9F5-D10C-4F56-86B8-BD2AB5AEE925}" destId="{23E9068A-B2B5-4B4D-A4AB-1A4B632F0039}" srcOrd="10" destOrd="0" presId="urn:microsoft.com/office/officeart/2005/8/layout/gear1"/>
    <dgm:cxn modelId="{3F93CC70-4643-4618-80AB-4045CB7FE80F}" type="presParOf" srcId="{D3B8B9F5-D10C-4F56-86B8-BD2AB5AEE925}" destId="{470BBC33-810C-4B31-ABF8-2B4FE35104F6}" srcOrd="11" destOrd="0" presId="urn:microsoft.com/office/officeart/2005/8/layout/gear1"/>
    <dgm:cxn modelId="{F28F92C7-C7B5-41FD-A200-8F85C31E7A6F}" type="presParOf" srcId="{D3B8B9F5-D10C-4F56-86B8-BD2AB5AEE925}" destId="{3C7EB10B-4885-4A38-B6AB-F63B82FCE80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594734-7A7B-4EF9-9EA8-F609780E16BE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2B275C-2733-4033-AF2C-B04B549A0A51}">
      <dgm:prSet phldrT="[Текст]"/>
      <dgm:spPr/>
      <dgm:t>
        <a:bodyPr/>
        <a:lstStyle/>
        <a:p>
          <a:pPr algn="ctr"/>
          <a:r>
            <a:rPr lang="en-US" dirty="0" smtClean="0"/>
            <a:t>Н</a:t>
          </a:r>
        </a:p>
        <a:p>
          <a:pPr algn="ctr"/>
          <a:r>
            <a:rPr lang="en-US" dirty="0" smtClean="0"/>
            <a:t>С</a:t>
          </a:r>
        </a:p>
        <a:p>
          <a:pPr algn="ctr"/>
          <a:r>
            <a:rPr lang="en-US" dirty="0" smtClean="0"/>
            <a:t>У</a:t>
          </a:r>
        </a:p>
        <a:p>
          <a:pPr algn="ctr"/>
          <a:r>
            <a:rPr lang="en-US" dirty="0" smtClean="0"/>
            <a:t>Р</a:t>
          </a:r>
          <a:endParaRPr lang="ru-RU" dirty="0"/>
        </a:p>
      </dgm:t>
    </dgm:pt>
    <dgm:pt modelId="{1B2C186B-776D-4254-97BB-A21313F1B947}" type="parTrans" cxnId="{33BEE66F-62D4-4F82-927E-F3FF9E970955}">
      <dgm:prSet/>
      <dgm:spPr/>
      <dgm:t>
        <a:bodyPr/>
        <a:lstStyle/>
        <a:p>
          <a:endParaRPr lang="ru-RU"/>
        </a:p>
      </dgm:t>
    </dgm:pt>
    <dgm:pt modelId="{39E74A8D-9789-48B5-A1C4-3A4ADC7C81F8}" type="sibTrans" cxnId="{33BEE66F-62D4-4F82-927E-F3FF9E970955}">
      <dgm:prSet/>
      <dgm:spPr/>
      <dgm:t>
        <a:bodyPr/>
        <a:lstStyle/>
        <a:p>
          <a:endParaRPr lang="ru-RU"/>
        </a:p>
      </dgm:t>
    </dgm:pt>
    <dgm:pt modelId="{3E5986D1-2D03-438B-BC4A-1F2C845CB2A0}">
      <dgm:prSet phldrT="[Текст]"/>
      <dgm:spPr/>
      <dgm:t>
        <a:bodyPr/>
        <a:lstStyle/>
        <a:p>
          <a:r>
            <a:rPr lang="en-US" b="1" dirty="0" err="1" smtClean="0">
              <a:solidFill>
                <a:srgbClr val="00B050"/>
              </a:solidFill>
            </a:rPr>
            <a:t>Конкурсы</a:t>
          </a:r>
          <a:r>
            <a:rPr lang="en-US" b="1" dirty="0" smtClean="0">
              <a:solidFill>
                <a:srgbClr val="00B050"/>
              </a:solidFill>
            </a:rPr>
            <a:t> </a:t>
          </a:r>
          <a:r>
            <a:rPr lang="en-US" b="1" dirty="0" err="1" smtClean="0">
              <a:solidFill>
                <a:srgbClr val="00B050"/>
              </a:solidFill>
            </a:rPr>
            <a:t>профессионального</a:t>
          </a:r>
          <a:r>
            <a:rPr lang="en-US" b="1" dirty="0" smtClean="0">
              <a:solidFill>
                <a:srgbClr val="00B050"/>
              </a:solidFill>
            </a:rPr>
            <a:t> </a:t>
          </a:r>
          <a:r>
            <a:rPr lang="en-US" b="1" dirty="0" err="1" smtClean="0">
              <a:solidFill>
                <a:srgbClr val="00B050"/>
              </a:solidFill>
            </a:rPr>
            <a:t>мастерства</a:t>
          </a:r>
          <a:r>
            <a:rPr lang="en-US" b="1" dirty="0" smtClean="0">
              <a:solidFill>
                <a:srgbClr val="00B050"/>
              </a:solidFill>
            </a:rPr>
            <a:t> (</a:t>
          </a:r>
          <a:r>
            <a:rPr lang="en-US" b="1" dirty="0" err="1" smtClean="0">
              <a:solidFill>
                <a:srgbClr val="00B050"/>
              </a:solidFill>
            </a:rPr>
            <a:t>учредитель</a:t>
          </a:r>
          <a:r>
            <a:rPr lang="en-US" b="1" dirty="0" smtClean="0">
              <a:solidFill>
                <a:srgbClr val="00B050"/>
              </a:solidFill>
            </a:rPr>
            <a:t> </a:t>
          </a:r>
          <a:r>
            <a:rPr lang="en-US" b="1" dirty="0" err="1" smtClean="0">
              <a:solidFill>
                <a:srgbClr val="00B050"/>
              </a:solidFill>
            </a:rPr>
            <a:t>Министерство</a:t>
          </a:r>
          <a:r>
            <a:rPr lang="en-US" b="1" dirty="0" smtClean="0">
              <a:solidFill>
                <a:srgbClr val="00B050"/>
              </a:solidFill>
            </a:rPr>
            <a:t> </a:t>
          </a:r>
          <a:r>
            <a:rPr lang="en-US" b="1" dirty="0" err="1" smtClean="0">
              <a:solidFill>
                <a:srgbClr val="00B050"/>
              </a:solidFill>
            </a:rPr>
            <a:t>просвещения</a:t>
          </a:r>
          <a:r>
            <a:rPr lang="en-US" b="1" dirty="0" smtClean="0">
              <a:solidFill>
                <a:srgbClr val="00B050"/>
              </a:solidFill>
            </a:rPr>
            <a:t> </a:t>
          </a:r>
          <a:r>
            <a:rPr lang="en-US" b="1" dirty="0" err="1" smtClean="0">
              <a:solidFill>
                <a:srgbClr val="00B050"/>
              </a:solidFill>
            </a:rPr>
            <a:t>Российской</a:t>
          </a:r>
          <a:r>
            <a:rPr lang="en-US" b="1" dirty="0" smtClean="0">
              <a:solidFill>
                <a:srgbClr val="00B050"/>
              </a:solidFill>
            </a:rPr>
            <a:t> </a:t>
          </a:r>
          <a:r>
            <a:rPr lang="en-US" b="1" dirty="0" err="1" smtClean="0">
              <a:solidFill>
                <a:srgbClr val="00B050"/>
              </a:solidFill>
            </a:rPr>
            <a:t>Федерации</a:t>
          </a:r>
          <a:r>
            <a:rPr lang="en-US" b="1" dirty="0" smtClean="0">
              <a:solidFill>
                <a:srgbClr val="00B050"/>
              </a:solidFill>
            </a:rPr>
            <a:t>, </a:t>
          </a:r>
          <a:r>
            <a:rPr lang="en-US" b="1" dirty="0" err="1" smtClean="0">
              <a:solidFill>
                <a:srgbClr val="00B050"/>
              </a:solidFill>
            </a:rPr>
            <a:t>Минобрнауки</a:t>
          </a:r>
          <a:r>
            <a:rPr lang="en-US" b="1" dirty="0" smtClean="0">
              <a:solidFill>
                <a:srgbClr val="00B050"/>
              </a:solidFill>
            </a:rPr>
            <a:t> РТ, </a:t>
          </a:r>
          <a:r>
            <a:rPr lang="en-US" b="1" dirty="0" err="1" smtClean="0">
              <a:solidFill>
                <a:srgbClr val="00B050"/>
              </a:solidFill>
            </a:rPr>
            <a:t>муниципалитет</a:t>
          </a:r>
          <a:r>
            <a:rPr lang="en-US" b="1" dirty="0" smtClean="0">
              <a:solidFill>
                <a:srgbClr val="00B050"/>
              </a:solidFill>
            </a:rPr>
            <a:t>)</a:t>
          </a:r>
          <a:endParaRPr lang="ru-RU" b="1" dirty="0">
            <a:solidFill>
              <a:srgbClr val="00B050"/>
            </a:solidFill>
          </a:endParaRPr>
        </a:p>
      </dgm:t>
    </dgm:pt>
    <dgm:pt modelId="{00BDD7A5-AC08-4AEE-85A9-4CAA91A90E4A}" type="parTrans" cxnId="{15D4ADBF-3518-42C5-9413-4B680FB2733F}">
      <dgm:prSet/>
      <dgm:spPr/>
      <dgm:t>
        <a:bodyPr/>
        <a:lstStyle/>
        <a:p>
          <a:endParaRPr lang="ru-RU"/>
        </a:p>
      </dgm:t>
    </dgm:pt>
    <dgm:pt modelId="{C22694BC-4823-42BE-ABB9-8E13DD2DD6FA}" type="sibTrans" cxnId="{15D4ADBF-3518-42C5-9413-4B680FB2733F}">
      <dgm:prSet/>
      <dgm:spPr/>
      <dgm:t>
        <a:bodyPr/>
        <a:lstStyle/>
        <a:p>
          <a:endParaRPr lang="ru-RU"/>
        </a:p>
      </dgm:t>
    </dgm:pt>
    <dgm:pt modelId="{A16E5859-FDA8-4625-8246-D3A8D33D8A24}">
      <dgm:prSet phldrT="[Текст]"/>
      <dgm:spPr/>
      <dgm:t>
        <a:bodyPr/>
        <a:lstStyle/>
        <a:p>
          <a:r>
            <a:rPr lang="en-US" b="1" dirty="0" err="1" smtClean="0">
              <a:solidFill>
                <a:srgbClr val="7030A0"/>
              </a:solidFill>
            </a:rPr>
            <a:t>Конкурсы</a:t>
          </a:r>
          <a:r>
            <a:rPr lang="en-US" b="1" dirty="0" smtClean="0">
              <a:solidFill>
                <a:srgbClr val="7030A0"/>
              </a:solidFill>
            </a:rPr>
            <a:t> </a:t>
          </a:r>
          <a:r>
            <a:rPr lang="en-US" b="1" dirty="0" err="1" smtClean="0">
              <a:solidFill>
                <a:srgbClr val="7030A0"/>
              </a:solidFill>
            </a:rPr>
            <a:t>профессионального</a:t>
          </a:r>
          <a:r>
            <a:rPr lang="en-US" b="1" dirty="0" smtClean="0">
              <a:solidFill>
                <a:srgbClr val="7030A0"/>
              </a:solidFill>
            </a:rPr>
            <a:t> </a:t>
          </a:r>
          <a:r>
            <a:rPr lang="en-US" b="1" dirty="0" err="1" smtClean="0">
              <a:solidFill>
                <a:srgbClr val="7030A0"/>
              </a:solidFill>
            </a:rPr>
            <a:t>мастерства</a:t>
          </a:r>
          <a:r>
            <a:rPr lang="en-US" b="1" dirty="0" smtClean="0">
              <a:solidFill>
                <a:srgbClr val="7030A0"/>
              </a:solidFill>
            </a:rPr>
            <a:t> (</a:t>
          </a:r>
          <a:r>
            <a:rPr lang="en-US" b="1" dirty="0" err="1" smtClean="0">
              <a:solidFill>
                <a:srgbClr val="7030A0"/>
              </a:solidFill>
            </a:rPr>
            <a:t>учредитель</a:t>
          </a:r>
          <a:r>
            <a:rPr lang="en-US" b="1" dirty="0" smtClean="0">
              <a:solidFill>
                <a:srgbClr val="7030A0"/>
              </a:solidFill>
            </a:rPr>
            <a:t> “</a:t>
          </a:r>
          <a:r>
            <a:rPr lang="en-US" b="1" dirty="0" err="1" smtClean="0">
              <a:solidFill>
                <a:srgbClr val="7030A0"/>
              </a:solidFill>
            </a:rPr>
            <a:t>Учительская</a:t>
          </a:r>
          <a:r>
            <a:rPr lang="en-US" b="1" dirty="0" smtClean="0">
              <a:solidFill>
                <a:srgbClr val="7030A0"/>
              </a:solidFill>
            </a:rPr>
            <a:t> </a:t>
          </a:r>
          <a:r>
            <a:rPr lang="en-US" b="1" dirty="0" err="1" smtClean="0">
              <a:solidFill>
                <a:srgbClr val="7030A0"/>
              </a:solidFill>
            </a:rPr>
            <a:t>газета</a:t>
          </a:r>
          <a:r>
            <a:rPr lang="en-US" b="1" dirty="0" smtClean="0">
              <a:solidFill>
                <a:srgbClr val="7030A0"/>
              </a:solidFill>
            </a:rPr>
            <a:t>”, “</a:t>
          </a:r>
          <a:r>
            <a:rPr lang="en-US" b="1" dirty="0" err="1" smtClean="0">
              <a:solidFill>
                <a:srgbClr val="7030A0"/>
              </a:solidFill>
            </a:rPr>
            <a:t>Магариф</a:t>
          </a:r>
          <a:r>
            <a:rPr lang="en-US" b="1" dirty="0" smtClean="0">
              <a:solidFill>
                <a:srgbClr val="7030A0"/>
              </a:solidFill>
            </a:rPr>
            <a:t>”, </a:t>
          </a:r>
          <a:r>
            <a:rPr lang="en-US" b="1" dirty="0" err="1" smtClean="0">
              <a:solidFill>
                <a:srgbClr val="7030A0"/>
              </a:solidFill>
            </a:rPr>
            <a:t>иные</a:t>
          </a:r>
          <a:r>
            <a:rPr lang="en-US" b="1" dirty="0" smtClean="0">
              <a:solidFill>
                <a:srgbClr val="7030A0"/>
              </a:solidFill>
            </a:rPr>
            <a:t> </a:t>
          </a:r>
          <a:r>
            <a:rPr lang="en-US" b="1" dirty="0" err="1" smtClean="0">
              <a:solidFill>
                <a:srgbClr val="7030A0"/>
              </a:solidFill>
            </a:rPr>
            <a:t>профессиональные</a:t>
          </a:r>
          <a:r>
            <a:rPr lang="en-US" b="1" dirty="0" smtClean="0">
              <a:solidFill>
                <a:srgbClr val="7030A0"/>
              </a:solidFill>
            </a:rPr>
            <a:t> и </a:t>
          </a:r>
          <a:r>
            <a:rPr lang="en-US" b="1" dirty="0" err="1" smtClean="0">
              <a:solidFill>
                <a:srgbClr val="7030A0"/>
              </a:solidFill>
            </a:rPr>
            <a:t>общественные</a:t>
          </a:r>
          <a:r>
            <a:rPr lang="en-US" b="1" dirty="0" smtClean="0">
              <a:solidFill>
                <a:srgbClr val="7030A0"/>
              </a:solidFill>
            </a:rPr>
            <a:t> </a:t>
          </a:r>
          <a:r>
            <a:rPr lang="ru-RU" b="1" dirty="0" smtClean="0">
              <a:solidFill>
                <a:srgbClr val="7030A0"/>
              </a:solidFill>
            </a:rPr>
            <a:t>организации</a:t>
          </a:r>
          <a:r>
            <a:rPr lang="en-US" b="1" dirty="0" smtClean="0">
              <a:solidFill>
                <a:srgbClr val="7030A0"/>
              </a:solidFill>
            </a:rPr>
            <a:t>)</a:t>
          </a:r>
          <a:endParaRPr lang="ru-RU" dirty="0">
            <a:solidFill>
              <a:srgbClr val="7030A0"/>
            </a:solidFill>
          </a:endParaRPr>
        </a:p>
      </dgm:t>
    </dgm:pt>
    <dgm:pt modelId="{43746D9D-B842-41DB-A9FF-76DE78EAC3A0}" type="parTrans" cxnId="{D4F12756-134B-47B6-A2C0-B557C0214E07}">
      <dgm:prSet/>
      <dgm:spPr/>
      <dgm:t>
        <a:bodyPr/>
        <a:lstStyle/>
        <a:p>
          <a:endParaRPr lang="ru-RU"/>
        </a:p>
      </dgm:t>
    </dgm:pt>
    <dgm:pt modelId="{BDD129A9-D625-46AF-AC6A-B31532595AC7}" type="sibTrans" cxnId="{D4F12756-134B-47B6-A2C0-B557C0214E07}">
      <dgm:prSet/>
      <dgm:spPr/>
      <dgm:t>
        <a:bodyPr/>
        <a:lstStyle/>
        <a:p>
          <a:endParaRPr lang="ru-RU"/>
        </a:p>
      </dgm:t>
    </dgm:pt>
    <dgm:pt modelId="{D2DCB9C6-D044-4D11-B539-48F4630512D2}">
      <dgm:prSet phldrT="[Текст]"/>
      <dgm:spPr/>
      <dgm:t>
        <a:bodyPr/>
        <a:lstStyle/>
        <a:p>
          <a:r>
            <a:rPr lang="en-US" b="1" dirty="0" err="1" smtClean="0">
              <a:solidFill>
                <a:srgbClr val="0070C0"/>
              </a:solidFill>
            </a:rPr>
            <a:t>Грантовые</a:t>
          </a:r>
          <a:r>
            <a:rPr lang="en-US" b="1" dirty="0" smtClean="0">
              <a:solidFill>
                <a:srgbClr val="0070C0"/>
              </a:solidFill>
            </a:rPr>
            <a:t> </a:t>
          </a:r>
          <a:r>
            <a:rPr lang="en-US" b="1" dirty="0" err="1" smtClean="0">
              <a:solidFill>
                <a:srgbClr val="0070C0"/>
              </a:solidFill>
            </a:rPr>
            <a:t>программы</a:t>
          </a:r>
          <a:endParaRPr lang="ru-RU" b="1" dirty="0">
            <a:solidFill>
              <a:srgbClr val="0070C0"/>
            </a:solidFill>
          </a:endParaRPr>
        </a:p>
      </dgm:t>
    </dgm:pt>
    <dgm:pt modelId="{9F28AC52-0461-4FD8-BEC9-893CBE51B89F}" type="parTrans" cxnId="{58657F86-1FC0-4DB4-8434-015B9A1A7A7D}">
      <dgm:prSet/>
      <dgm:spPr/>
      <dgm:t>
        <a:bodyPr/>
        <a:lstStyle/>
        <a:p>
          <a:endParaRPr lang="ru-RU"/>
        </a:p>
      </dgm:t>
    </dgm:pt>
    <dgm:pt modelId="{6A4E5AD9-3884-4040-95CC-7A88394DEA05}" type="sibTrans" cxnId="{58657F86-1FC0-4DB4-8434-015B9A1A7A7D}">
      <dgm:prSet/>
      <dgm:spPr/>
      <dgm:t>
        <a:bodyPr/>
        <a:lstStyle/>
        <a:p>
          <a:endParaRPr lang="ru-RU"/>
        </a:p>
      </dgm:t>
    </dgm:pt>
    <dgm:pt modelId="{60E45250-C73B-499F-B5FD-FA8D697920DB}" type="pres">
      <dgm:prSet presAssocID="{7F594734-7A7B-4EF9-9EA8-F609780E16B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D1A191D-78B9-4D0B-B740-8F7B94A1A8E0}" type="pres">
      <dgm:prSet presAssocID="{802B275C-2733-4033-AF2C-B04B549A0A51}" presName="thickLine" presStyleLbl="alignNode1" presStyleIdx="0" presStyleCnt="1"/>
      <dgm:spPr/>
    </dgm:pt>
    <dgm:pt modelId="{58509894-EF56-4C30-B7EC-4AEC61A31BAC}" type="pres">
      <dgm:prSet presAssocID="{802B275C-2733-4033-AF2C-B04B549A0A51}" presName="horz1" presStyleCnt="0"/>
      <dgm:spPr/>
    </dgm:pt>
    <dgm:pt modelId="{FCA02290-53E7-45F3-A442-30F5C4618D0A}" type="pres">
      <dgm:prSet presAssocID="{802B275C-2733-4033-AF2C-B04B549A0A51}" presName="tx1" presStyleLbl="revTx" presStyleIdx="0" presStyleCnt="4"/>
      <dgm:spPr/>
      <dgm:t>
        <a:bodyPr/>
        <a:lstStyle/>
        <a:p>
          <a:endParaRPr lang="ru-RU"/>
        </a:p>
      </dgm:t>
    </dgm:pt>
    <dgm:pt modelId="{2541FE18-763A-4821-9B50-B5D591DD4783}" type="pres">
      <dgm:prSet presAssocID="{802B275C-2733-4033-AF2C-B04B549A0A51}" presName="vert1" presStyleCnt="0"/>
      <dgm:spPr/>
    </dgm:pt>
    <dgm:pt modelId="{A1FD9F2E-E3DF-4BAC-8449-1C38A885B7E1}" type="pres">
      <dgm:prSet presAssocID="{3E5986D1-2D03-438B-BC4A-1F2C845CB2A0}" presName="vertSpace2a" presStyleCnt="0"/>
      <dgm:spPr/>
    </dgm:pt>
    <dgm:pt modelId="{F019B0C5-6BAE-41C7-8CA4-0E1F90F50016}" type="pres">
      <dgm:prSet presAssocID="{3E5986D1-2D03-438B-BC4A-1F2C845CB2A0}" presName="horz2" presStyleCnt="0"/>
      <dgm:spPr/>
    </dgm:pt>
    <dgm:pt modelId="{94A7975C-953E-419E-9C65-8334EB4E62A4}" type="pres">
      <dgm:prSet presAssocID="{3E5986D1-2D03-438B-BC4A-1F2C845CB2A0}" presName="horzSpace2" presStyleCnt="0"/>
      <dgm:spPr/>
    </dgm:pt>
    <dgm:pt modelId="{62ECBADA-3759-40EE-84B7-F5DD463FC54D}" type="pres">
      <dgm:prSet presAssocID="{3E5986D1-2D03-438B-BC4A-1F2C845CB2A0}" presName="tx2" presStyleLbl="revTx" presStyleIdx="1" presStyleCnt="4"/>
      <dgm:spPr/>
      <dgm:t>
        <a:bodyPr/>
        <a:lstStyle/>
        <a:p>
          <a:endParaRPr lang="ru-RU"/>
        </a:p>
      </dgm:t>
    </dgm:pt>
    <dgm:pt modelId="{CE7FAA8F-6439-4549-A4B6-4776A05156A1}" type="pres">
      <dgm:prSet presAssocID="{3E5986D1-2D03-438B-BC4A-1F2C845CB2A0}" presName="vert2" presStyleCnt="0"/>
      <dgm:spPr/>
    </dgm:pt>
    <dgm:pt modelId="{9B6C811A-A7C6-451B-AD1A-D719A39F20E7}" type="pres">
      <dgm:prSet presAssocID="{3E5986D1-2D03-438B-BC4A-1F2C845CB2A0}" presName="thinLine2b" presStyleLbl="callout" presStyleIdx="0" presStyleCnt="3"/>
      <dgm:spPr/>
    </dgm:pt>
    <dgm:pt modelId="{535ADAFA-CB1D-4007-AA60-71100E0FB6C7}" type="pres">
      <dgm:prSet presAssocID="{3E5986D1-2D03-438B-BC4A-1F2C845CB2A0}" presName="vertSpace2b" presStyleCnt="0"/>
      <dgm:spPr/>
    </dgm:pt>
    <dgm:pt modelId="{9CC0F6FE-3E12-4B15-AF7C-37ACF9400075}" type="pres">
      <dgm:prSet presAssocID="{A16E5859-FDA8-4625-8246-D3A8D33D8A24}" presName="horz2" presStyleCnt="0"/>
      <dgm:spPr/>
    </dgm:pt>
    <dgm:pt modelId="{DF90E15F-093B-47AA-8126-A7EEED4C4473}" type="pres">
      <dgm:prSet presAssocID="{A16E5859-FDA8-4625-8246-D3A8D33D8A24}" presName="horzSpace2" presStyleCnt="0"/>
      <dgm:spPr/>
    </dgm:pt>
    <dgm:pt modelId="{95F3193A-23FD-40D1-AB93-6ACF4B8CA759}" type="pres">
      <dgm:prSet presAssocID="{A16E5859-FDA8-4625-8246-D3A8D33D8A24}" presName="tx2" presStyleLbl="revTx" presStyleIdx="2" presStyleCnt="4"/>
      <dgm:spPr/>
      <dgm:t>
        <a:bodyPr/>
        <a:lstStyle/>
        <a:p>
          <a:endParaRPr lang="ru-RU"/>
        </a:p>
      </dgm:t>
    </dgm:pt>
    <dgm:pt modelId="{C5259044-20B5-4A86-BCB4-C3507B248B05}" type="pres">
      <dgm:prSet presAssocID="{A16E5859-FDA8-4625-8246-D3A8D33D8A24}" presName="vert2" presStyleCnt="0"/>
      <dgm:spPr/>
    </dgm:pt>
    <dgm:pt modelId="{B2ABD724-4AFC-4487-BBB3-088F27EDBD23}" type="pres">
      <dgm:prSet presAssocID="{A16E5859-FDA8-4625-8246-D3A8D33D8A24}" presName="thinLine2b" presStyleLbl="callout" presStyleIdx="1" presStyleCnt="3"/>
      <dgm:spPr/>
    </dgm:pt>
    <dgm:pt modelId="{2D4A2597-17E6-46C7-BAC4-023941831A86}" type="pres">
      <dgm:prSet presAssocID="{A16E5859-FDA8-4625-8246-D3A8D33D8A24}" presName="vertSpace2b" presStyleCnt="0"/>
      <dgm:spPr/>
    </dgm:pt>
    <dgm:pt modelId="{83EE3E6F-26FF-49A9-8A99-78B187B19556}" type="pres">
      <dgm:prSet presAssocID="{D2DCB9C6-D044-4D11-B539-48F4630512D2}" presName="horz2" presStyleCnt="0"/>
      <dgm:spPr/>
    </dgm:pt>
    <dgm:pt modelId="{37C887D1-3638-493E-BBBA-DB6106CFD09F}" type="pres">
      <dgm:prSet presAssocID="{D2DCB9C6-D044-4D11-B539-48F4630512D2}" presName="horzSpace2" presStyleCnt="0"/>
      <dgm:spPr/>
    </dgm:pt>
    <dgm:pt modelId="{AE4D0F16-EFC9-4614-AC22-A9B8B49776A1}" type="pres">
      <dgm:prSet presAssocID="{D2DCB9C6-D044-4D11-B539-48F4630512D2}" presName="tx2" presStyleLbl="revTx" presStyleIdx="3" presStyleCnt="4"/>
      <dgm:spPr/>
      <dgm:t>
        <a:bodyPr/>
        <a:lstStyle/>
        <a:p>
          <a:endParaRPr lang="ru-RU"/>
        </a:p>
      </dgm:t>
    </dgm:pt>
    <dgm:pt modelId="{D5C0CC2F-C496-4CE3-9205-EB3D23CA7689}" type="pres">
      <dgm:prSet presAssocID="{D2DCB9C6-D044-4D11-B539-48F4630512D2}" presName="vert2" presStyleCnt="0"/>
      <dgm:spPr/>
    </dgm:pt>
    <dgm:pt modelId="{C1E4A469-BC00-4C1E-BAE7-1871AE764467}" type="pres">
      <dgm:prSet presAssocID="{D2DCB9C6-D044-4D11-B539-48F4630512D2}" presName="thinLine2b" presStyleLbl="callout" presStyleIdx="2" presStyleCnt="3"/>
      <dgm:spPr/>
    </dgm:pt>
    <dgm:pt modelId="{90F5CF40-A2AD-4171-B7E9-E18059F21B11}" type="pres">
      <dgm:prSet presAssocID="{D2DCB9C6-D044-4D11-B539-48F4630512D2}" presName="vertSpace2b" presStyleCnt="0"/>
      <dgm:spPr/>
    </dgm:pt>
  </dgm:ptLst>
  <dgm:cxnLst>
    <dgm:cxn modelId="{2E661940-56FB-4D20-83C0-04424CB6F223}" type="presOf" srcId="{A16E5859-FDA8-4625-8246-D3A8D33D8A24}" destId="{95F3193A-23FD-40D1-AB93-6ACF4B8CA759}" srcOrd="0" destOrd="0" presId="urn:microsoft.com/office/officeart/2008/layout/LinedList"/>
    <dgm:cxn modelId="{D4F12756-134B-47B6-A2C0-B557C0214E07}" srcId="{802B275C-2733-4033-AF2C-B04B549A0A51}" destId="{A16E5859-FDA8-4625-8246-D3A8D33D8A24}" srcOrd="1" destOrd="0" parTransId="{43746D9D-B842-41DB-A9FF-76DE78EAC3A0}" sibTransId="{BDD129A9-D625-46AF-AC6A-B31532595AC7}"/>
    <dgm:cxn modelId="{15D4ADBF-3518-42C5-9413-4B680FB2733F}" srcId="{802B275C-2733-4033-AF2C-B04B549A0A51}" destId="{3E5986D1-2D03-438B-BC4A-1F2C845CB2A0}" srcOrd="0" destOrd="0" parTransId="{00BDD7A5-AC08-4AEE-85A9-4CAA91A90E4A}" sibTransId="{C22694BC-4823-42BE-ABB9-8E13DD2DD6FA}"/>
    <dgm:cxn modelId="{DBBECCA9-DEC0-4B80-A86C-3275D5CCD43A}" type="presOf" srcId="{D2DCB9C6-D044-4D11-B539-48F4630512D2}" destId="{AE4D0F16-EFC9-4614-AC22-A9B8B49776A1}" srcOrd="0" destOrd="0" presId="urn:microsoft.com/office/officeart/2008/layout/LinedList"/>
    <dgm:cxn modelId="{FC59C04C-8E37-4A77-9541-97E586852099}" type="presOf" srcId="{7F594734-7A7B-4EF9-9EA8-F609780E16BE}" destId="{60E45250-C73B-499F-B5FD-FA8D697920DB}" srcOrd="0" destOrd="0" presId="urn:microsoft.com/office/officeart/2008/layout/LinedList"/>
    <dgm:cxn modelId="{8DB41799-9702-49D5-9359-583F5EB30D3C}" type="presOf" srcId="{802B275C-2733-4033-AF2C-B04B549A0A51}" destId="{FCA02290-53E7-45F3-A442-30F5C4618D0A}" srcOrd="0" destOrd="0" presId="urn:microsoft.com/office/officeart/2008/layout/LinedList"/>
    <dgm:cxn modelId="{998ACAF4-D290-4D06-99BB-A4B1761571A7}" type="presOf" srcId="{3E5986D1-2D03-438B-BC4A-1F2C845CB2A0}" destId="{62ECBADA-3759-40EE-84B7-F5DD463FC54D}" srcOrd="0" destOrd="0" presId="urn:microsoft.com/office/officeart/2008/layout/LinedList"/>
    <dgm:cxn modelId="{58657F86-1FC0-4DB4-8434-015B9A1A7A7D}" srcId="{802B275C-2733-4033-AF2C-B04B549A0A51}" destId="{D2DCB9C6-D044-4D11-B539-48F4630512D2}" srcOrd="2" destOrd="0" parTransId="{9F28AC52-0461-4FD8-BEC9-893CBE51B89F}" sibTransId="{6A4E5AD9-3884-4040-95CC-7A88394DEA05}"/>
    <dgm:cxn modelId="{33BEE66F-62D4-4F82-927E-F3FF9E970955}" srcId="{7F594734-7A7B-4EF9-9EA8-F609780E16BE}" destId="{802B275C-2733-4033-AF2C-B04B549A0A51}" srcOrd="0" destOrd="0" parTransId="{1B2C186B-776D-4254-97BB-A21313F1B947}" sibTransId="{39E74A8D-9789-48B5-A1C4-3A4ADC7C81F8}"/>
    <dgm:cxn modelId="{645990E3-0D06-4590-902F-3A2C22049EBB}" type="presParOf" srcId="{60E45250-C73B-499F-B5FD-FA8D697920DB}" destId="{2D1A191D-78B9-4D0B-B740-8F7B94A1A8E0}" srcOrd="0" destOrd="0" presId="urn:microsoft.com/office/officeart/2008/layout/LinedList"/>
    <dgm:cxn modelId="{AA7B5C26-894F-4812-856B-5B75F3FFFF4C}" type="presParOf" srcId="{60E45250-C73B-499F-B5FD-FA8D697920DB}" destId="{58509894-EF56-4C30-B7EC-4AEC61A31BAC}" srcOrd="1" destOrd="0" presId="urn:microsoft.com/office/officeart/2008/layout/LinedList"/>
    <dgm:cxn modelId="{FC0A1231-B101-4D3D-AD0B-F97A291375AA}" type="presParOf" srcId="{58509894-EF56-4C30-B7EC-4AEC61A31BAC}" destId="{FCA02290-53E7-45F3-A442-30F5C4618D0A}" srcOrd="0" destOrd="0" presId="urn:microsoft.com/office/officeart/2008/layout/LinedList"/>
    <dgm:cxn modelId="{1EF31740-0B47-4425-8530-9DFC0225EA1F}" type="presParOf" srcId="{58509894-EF56-4C30-B7EC-4AEC61A31BAC}" destId="{2541FE18-763A-4821-9B50-B5D591DD4783}" srcOrd="1" destOrd="0" presId="urn:microsoft.com/office/officeart/2008/layout/LinedList"/>
    <dgm:cxn modelId="{1E216B70-C740-443E-A5D9-6A9FCE66D6D2}" type="presParOf" srcId="{2541FE18-763A-4821-9B50-B5D591DD4783}" destId="{A1FD9F2E-E3DF-4BAC-8449-1C38A885B7E1}" srcOrd="0" destOrd="0" presId="urn:microsoft.com/office/officeart/2008/layout/LinedList"/>
    <dgm:cxn modelId="{793D1F34-17AE-4F56-B71E-28CA5C0C4715}" type="presParOf" srcId="{2541FE18-763A-4821-9B50-B5D591DD4783}" destId="{F019B0C5-6BAE-41C7-8CA4-0E1F90F50016}" srcOrd="1" destOrd="0" presId="urn:microsoft.com/office/officeart/2008/layout/LinedList"/>
    <dgm:cxn modelId="{4D8648CA-1AE1-4D9E-AB05-E8838090A3CB}" type="presParOf" srcId="{F019B0C5-6BAE-41C7-8CA4-0E1F90F50016}" destId="{94A7975C-953E-419E-9C65-8334EB4E62A4}" srcOrd="0" destOrd="0" presId="urn:microsoft.com/office/officeart/2008/layout/LinedList"/>
    <dgm:cxn modelId="{20EC461D-6DD7-4513-AEFC-04C4772A4DAE}" type="presParOf" srcId="{F019B0C5-6BAE-41C7-8CA4-0E1F90F50016}" destId="{62ECBADA-3759-40EE-84B7-F5DD463FC54D}" srcOrd="1" destOrd="0" presId="urn:microsoft.com/office/officeart/2008/layout/LinedList"/>
    <dgm:cxn modelId="{2949548F-9595-4934-9FC4-D64082FEDAFD}" type="presParOf" srcId="{F019B0C5-6BAE-41C7-8CA4-0E1F90F50016}" destId="{CE7FAA8F-6439-4549-A4B6-4776A05156A1}" srcOrd="2" destOrd="0" presId="urn:microsoft.com/office/officeart/2008/layout/LinedList"/>
    <dgm:cxn modelId="{F6A6651A-A860-4348-BC1D-3108471C16A1}" type="presParOf" srcId="{2541FE18-763A-4821-9B50-B5D591DD4783}" destId="{9B6C811A-A7C6-451B-AD1A-D719A39F20E7}" srcOrd="2" destOrd="0" presId="urn:microsoft.com/office/officeart/2008/layout/LinedList"/>
    <dgm:cxn modelId="{7E56AABA-F4D4-449E-8732-B258325ECB31}" type="presParOf" srcId="{2541FE18-763A-4821-9B50-B5D591DD4783}" destId="{535ADAFA-CB1D-4007-AA60-71100E0FB6C7}" srcOrd="3" destOrd="0" presId="urn:microsoft.com/office/officeart/2008/layout/LinedList"/>
    <dgm:cxn modelId="{62BA7FB6-D2A8-437D-987B-4A1B88C6025F}" type="presParOf" srcId="{2541FE18-763A-4821-9B50-B5D591DD4783}" destId="{9CC0F6FE-3E12-4B15-AF7C-37ACF9400075}" srcOrd="4" destOrd="0" presId="urn:microsoft.com/office/officeart/2008/layout/LinedList"/>
    <dgm:cxn modelId="{AF9AF4AD-6644-4069-8AEB-6A3850A366AB}" type="presParOf" srcId="{9CC0F6FE-3E12-4B15-AF7C-37ACF9400075}" destId="{DF90E15F-093B-47AA-8126-A7EEED4C4473}" srcOrd="0" destOrd="0" presId="urn:microsoft.com/office/officeart/2008/layout/LinedList"/>
    <dgm:cxn modelId="{9DCFACD8-70A4-4FDD-918D-F542C89EBA7A}" type="presParOf" srcId="{9CC0F6FE-3E12-4B15-AF7C-37ACF9400075}" destId="{95F3193A-23FD-40D1-AB93-6ACF4B8CA759}" srcOrd="1" destOrd="0" presId="urn:microsoft.com/office/officeart/2008/layout/LinedList"/>
    <dgm:cxn modelId="{6B3D557E-9114-4F08-9167-C3D0F6825AA8}" type="presParOf" srcId="{9CC0F6FE-3E12-4B15-AF7C-37ACF9400075}" destId="{C5259044-20B5-4A86-BCB4-C3507B248B05}" srcOrd="2" destOrd="0" presId="urn:microsoft.com/office/officeart/2008/layout/LinedList"/>
    <dgm:cxn modelId="{40EC926C-63F6-41E4-9C63-05C64F55F826}" type="presParOf" srcId="{2541FE18-763A-4821-9B50-B5D591DD4783}" destId="{B2ABD724-4AFC-4487-BBB3-088F27EDBD23}" srcOrd="5" destOrd="0" presId="urn:microsoft.com/office/officeart/2008/layout/LinedList"/>
    <dgm:cxn modelId="{5971ED4E-A4E0-4618-A9F4-55EC93C70A83}" type="presParOf" srcId="{2541FE18-763A-4821-9B50-B5D591DD4783}" destId="{2D4A2597-17E6-46C7-BAC4-023941831A86}" srcOrd="6" destOrd="0" presId="urn:microsoft.com/office/officeart/2008/layout/LinedList"/>
    <dgm:cxn modelId="{3E34E0FE-0EA6-43EC-8CC0-0D45FB151340}" type="presParOf" srcId="{2541FE18-763A-4821-9B50-B5D591DD4783}" destId="{83EE3E6F-26FF-49A9-8A99-78B187B19556}" srcOrd="7" destOrd="0" presId="urn:microsoft.com/office/officeart/2008/layout/LinedList"/>
    <dgm:cxn modelId="{FC5706EA-742E-4B12-B591-63291F28CD41}" type="presParOf" srcId="{83EE3E6F-26FF-49A9-8A99-78B187B19556}" destId="{37C887D1-3638-493E-BBBA-DB6106CFD09F}" srcOrd="0" destOrd="0" presId="urn:microsoft.com/office/officeart/2008/layout/LinedList"/>
    <dgm:cxn modelId="{49745D27-B992-4E49-86FB-D63B49A440A5}" type="presParOf" srcId="{83EE3E6F-26FF-49A9-8A99-78B187B19556}" destId="{AE4D0F16-EFC9-4614-AC22-A9B8B49776A1}" srcOrd="1" destOrd="0" presId="urn:microsoft.com/office/officeart/2008/layout/LinedList"/>
    <dgm:cxn modelId="{A9980910-00E6-4901-A4CB-4D43DB31A66F}" type="presParOf" srcId="{83EE3E6F-26FF-49A9-8A99-78B187B19556}" destId="{D5C0CC2F-C496-4CE3-9205-EB3D23CA7689}" srcOrd="2" destOrd="0" presId="urn:microsoft.com/office/officeart/2008/layout/LinedList"/>
    <dgm:cxn modelId="{6D6B0AED-B79C-4287-AC6B-120D580E8EF5}" type="presParOf" srcId="{2541FE18-763A-4821-9B50-B5D591DD4783}" destId="{C1E4A469-BC00-4C1E-BAE7-1871AE764467}" srcOrd="8" destOrd="0" presId="urn:microsoft.com/office/officeart/2008/layout/LinedList"/>
    <dgm:cxn modelId="{D2AEC8BB-36D4-4BB3-ADAC-7355C562AAEF}" type="presParOf" srcId="{2541FE18-763A-4821-9B50-B5D591DD4783}" destId="{90F5CF40-A2AD-4171-B7E9-E18059F21B11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41ED75-F1DE-40E3-A352-44575DC83F46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97CACA5-692D-4255-8FEC-DCE6922C9023}">
      <dgm:prSet phldrT="[Текст]"/>
      <dgm:spPr>
        <a:solidFill>
          <a:srgbClr val="C00000"/>
        </a:solidFill>
      </dgm:spPr>
      <dgm:t>
        <a:bodyPr/>
        <a:lstStyle/>
        <a:p>
          <a:r>
            <a:rPr lang="en-US" dirty="0" err="1" smtClean="0"/>
            <a:t>Клуб</a:t>
          </a:r>
          <a:r>
            <a:rPr lang="en-US" dirty="0" smtClean="0"/>
            <a:t> “</a:t>
          </a:r>
          <a:r>
            <a:rPr lang="en-US" dirty="0" err="1" smtClean="0"/>
            <a:t>Учитель</a:t>
          </a:r>
          <a:r>
            <a:rPr lang="en-US" dirty="0" smtClean="0"/>
            <a:t> </a:t>
          </a:r>
          <a:r>
            <a:rPr lang="en-US" dirty="0" err="1" smtClean="0"/>
            <a:t>года</a:t>
          </a:r>
          <a:r>
            <a:rPr lang="en-US" dirty="0" smtClean="0"/>
            <a:t>”</a:t>
          </a:r>
          <a:endParaRPr lang="ru-RU" dirty="0"/>
        </a:p>
      </dgm:t>
    </dgm:pt>
    <dgm:pt modelId="{E6E39A63-E11D-4BCF-82C6-38FF07E376DD}" type="parTrans" cxnId="{A1E54D26-F57C-4BD9-8AB6-DA5712FE8284}">
      <dgm:prSet/>
      <dgm:spPr/>
      <dgm:t>
        <a:bodyPr/>
        <a:lstStyle/>
        <a:p>
          <a:endParaRPr lang="ru-RU"/>
        </a:p>
      </dgm:t>
    </dgm:pt>
    <dgm:pt modelId="{B4884037-FA68-4583-BA3D-714EC47D3F8B}" type="sibTrans" cxnId="{A1E54D26-F57C-4BD9-8AB6-DA5712FE8284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  <dgm:t>
        <a:bodyPr/>
        <a:lstStyle/>
        <a:p>
          <a:endParaRPr lang="ru-RU"/>
        </a:p>
      </dgm:t>
    </dgm:pt>
    <dgm:pt modelId="{7B864F24-EA6D-4700-A3A2-3804C0D0E874}">
      <dgm:prSet phldrT="[Текст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ИРО РТ</a:t>
          </a:r>
          <a:endParaRPr lang="ru-RU" dirty="0"/>
        </a:p>
      </dgm:t>
    </dgm:pt>
    <dgm:pt modelId="{64BE1B38-423D-485E-AE23-36CBDD4C29F7}" type="parTrans" cxnId="{9502874C-9A26-408F-8A03-681CA153568A}">
      <dgm:prSet/>
      <dgm:spPr/>
      <dgm:t>
        <a:bodyPr/>
        <a:lstStyle/>
        <a:p>
          <a:endParaRPr lang="ru-RU"/>
        </a:p>
      </dgm:t>
    </dgm:pt>
    <dgm:pt modelId="{DE4C8F15-21ED-4534-B6B1-193A8F29FD99}" type="sibTrans" cxnId="{9502874C-9A26-408F-8A03-681CA153568A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95F6DE5-A9E4-4468-AC9C-C31BD4F10A06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3600" b="1" dirty="0" smtClean="0"/>
            <a:t>ММС</a:t>
          </a:r>
          <a:endParaRPr lang="ru-RU" sz="3600" b="1" dirty="0"/>
        </a:p>
      </dgm:t>
    </dgm:pt>
    <dgm:pt modelId="{9E24B4A5-C554-43CA-84E2-1C57B0B4ADA0}" type="parTrans" cxnId="{9CB39725-85E4-466A-85F7-F9E18BD9FBCD}">
      <dgm:prSet/>
      <dgm:spPr/>
      <dgm:t>
        <a:bodyPr/>
        <a:lstStyle/>
        <a:p>
          <a:endParaRPr lang="ru-RU"/>
        </a:p>
      </dgm:t>
    </dgm:pt>
    <dgm:pt modelId="{9B7FB426-0B08-4618-8A3F-10467B1A7335}" type="sibTrans" cxnId="{9CB39725-85E4-466A-85F7-F9E18BD9FBCD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ru-RU"/>
        </a:p>
      </dgm:t>
    </dgm:pt>
    <dgm:pt modelId="{5F45FDA2-54FD-49EF-A62C-DC57C89C74DE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 smtClean="0"/>
            <a:t>МОиН РТ</a:t>
          </a:r>
          <a:endParaRPr lang="ru-RU" dirty="0"/>
        </a:p>
      </dgm:t>
    </dgm:pt>
    <dgm:pt modelId="{4A8C3F7B-BDA2-42B2-AA40-98E6F51BBA8A}" type="parTrans" cxnId="{1DE1161A-F680-4DEC-8603-27241AD6F697}">
      <dgm:prSet/>
      <dgm:spPr/>
      <dgm:t>
        <a:bodyPr/>
        <a:lstStyle/>
        <a:p>
          <a:endParaRPr lang="ru-RU"/>
        </a:p>
      </dgm:t>
    </dgm:pt>
    <dgm:pt modelId="{6CA9DAE9-EE8E-46A4-B3C5-02582DE4C32E}" type="sibTrans" cxnId="{1DE1161A-F680-4DEC-8603-27241AD6F697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ru-RU"/>
        </a:p>
      </dgm:t>
    </dgm:pt>
    <dgm:pt modelId="{65BE92A9-64DC-4BF8-A185-119DDFC352E1}" type="pres">
      <dgm:prSet presAssocID="{AA41ED75-F1DE-40E3-A352-44575DC83F46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E493BFCC-2CCB-42C2-9657-DB49A447A282}" type="pres">
      <dgm:prSet presAssocID="{197CACA5-692D-4255-8FEC-DCE6922C9023}" presName="text1" presStyleCnt="0"/>
      <dgm:spPr/>
    </dgm:pt>
    <dgm:pt modelId="{3CA09565-58BB-412F-9908-415D677AE27F}" type="pres">
      <dgm:prSet presAssocID="{197CACA5-692D-4255-8FEC-DCE6922C9023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4366D6-BDD7-46F4-B44D-C2E27A3A415F}" type="pres">
      <dgm:prSet presAssocID="{197CACA5-692D-4255-8FEC-DCE6922C9023}" presName="textaccent1" presStyleCnt="0"/>
      <dgm:spPr/>
    </dgm:pt>
    <dgm:pt modelId="{ECCCE8B8-B0CA-42B2-9336-D9A9DFD7088B}" type="pres">
      <dgm:prSet presAssocID="{197CACA5-692D-4255-8FEC-DCE6922C9023}" presName="accentRepeatNode" presStyleLbl="solidAlignAcc1" presStyleIdx="0" presStyleCnt="8"/>
      <dgm:spPr/>
    </dgm:pt>
    <dgm:pt modelId="{04DBBB08-00EC-49CB-A734-7C05BC442854}" type="pres">
      <dgm:prSet presAssocID="{B4884037-FA68-4583-BA3D-714EC47D3F8B}" presName="image1" presStyleCnt="0"/>
      <dgm:spPr/>
    </dgm:pt>
    <dgm:pt modelId="{D0C352B4-C422-43A7-8EDC-7B6FC8C2ABC1}" type="pres">
      <dgm:prSet presAssocID="{B4884037-FA68-4583-BA3D-714EC47D3F8B}" presName="imageRepeatNode" presStyleLbl="alignAcc1" presStyleIdx="0" presStyleCnt="4"/>
      <dgm:spPr/>
      <dgm:t>
        <a:bodyPr/>
        <a:lstStyle/>
        <a:p>
          <a:endParaRPr lang="ru-RU"/>
        </a:p>
      </dgm:t>
    </dgm:pt>
    <dgm:pt modelId="{67B2AC56-877E-40CD-A603-02EE6B999868}" type="pres">
      <dgm:prSet presAssocID="{B4884037-FA68-4583-BA3D-714EC47D3F8B}" presName="imageaccent1" presStyleCnt="0"/>
      <dgm:spPr/>
    </dgm:pt>
    <dgm:pt modelId="{F8A77A62-EA29-41E2-8A8F-D3B8E0CE8123}" type="pres">
      <dgm:prSet presAssocID="{B4884037-FA68-4583-BA3D-714EC47D3F8B}" presName="accentRepeatNode" presStyleLbl="solidAlignAcc1" presStyleIdx="1" presStyleCnt="8"/>
      <dgm:spPr/>
    </dgm:pt>
    <dgm:pt modelId="{4C297A3A-69ED-4316-B931-338A7C652ABF}" type="pres">
      <dgm:prSet presAssocID="{7B864F24-EA6D-4700-A3A2-3804C0D0E874}" presName="text2" presStyleCnt="0"/>
      <dgm:spPr/>
    </dgm:pt>
    <dgm:pt modelId="{362DC74E-0815-44C3-8D6E-A0BF4D7974E1}" type="pres">
      <dgm:prSet presAssocID="{7B864F24-EA6D-4700-A3A2-3804C0D0E874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B96239-10F2-4966-AB2E-8C79C7B0E306}" type="pres">
      <dgm:prSet presAssocID="{7B864F24-EA6D-4700-A3A2-3804C0D0E874}" presName="textaccent2" presStyleCnt="0"/>
      <dgm:spPr/>
    </dgm:pt>
    <dgm:pt modelId="{0203E157-94FD-46EB-8E74-877740CC1379}" type="pres">
      <dgm:prSet presAssocID="{7B864F24-EA6D-4700-A3A2-3804C0D0E874}" presName="accentRepeatNode" presStyleLbl="solidAlignAcc1" presStyleIdx="2" presStyleCnt="8"/>
      <dgm:spPr/>
    </dgm:pt>
    <dgm:pt modelId="{5CE1A32B-2648-4E86-AE23-8D1DCE52CEF8}" type="pres">
      <dgm:prSet presAssocID="{DE4C8F15-21ED-4534-B6B1-193A8F29FD99}" presName="image2" presStyleCnt="0"/>
      <dgm:spPr/>
    </dgm:pt>
    <dgm:pt modelId="{75365570-1204-48E7-910E-372352FE8DC3}" type="pres">
      <dgm:prSet presAssocID="{DE4C8F15-21ED-4534-B6B1-193A8F29FD99}" presName="imageRepeatNode" presStyleLbl="alignAcc1" presStyleIdx="1" presStyleCnt="4"/>
      <dgm:spPr/>
      <dgm:t>
        <a:bodyPr/>
        <a:lstStyle/>
        <a:p>
          <a:endParaRPr lang="ru-RU"/>
        </a:p>
      </dgm:t>
    </dgm:pt>
    <dgm:pt modelId="{53BA4264-F654-4FF2-83F5-655306D5B12C}" type="pres">
      <dgm:prSet presAssocID="{DE4C8F15-21ED-4534-B6B1-193A8F29FD99}" presName="imageaccent2" presStyleCnt="0"/>
      <dgm:spPr/>
    </dgm:pt>
    <dgm:pt modelId="{53C0601F-3AC8-4D89-A416-062D2995A3ED}" type="pres">
      <dgm:prSet presAssocID="{DE4C8F15-21ED-4534-B6B1-193A8F29FD99}" presName="accentRepeatNode" presStyleLbl="solidAlignAcc1" presStyleIdx="3" presStyleCnt="8"/>
      <dgm:spPr/>
    </dgm:pt>
    <dgm:pt modelId="{E799272B-86AB-419A-A5AD-B4F5F7AD0B9D}" type="pres">
      <dgm:prSet presAssocID="{995F6DE5-A9E4-4468-AC9C-C31BD4F10A06}" presName="text3" presStyleCnt="0"/>
      <dgm:spPr/>
    </dgm:pt>
    <dgm:pt modelId="{CF09152D-CFEE-47AB-A927-F582A5E1E70C}" type="pres">
      <dgm:prSet presAssocID="{995F6DE5-A9E4-4468-AC9C-C31BD4F10A06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27461C-0697-4DE3-97B4-B0256F04D000}" type="pres">
      <dgm:prSet presAssocID="{995F6DE5-A9E4-4468-AC9C-C31BD4F10A06}" presName="textaccent3" presStyleCnt="0"/>
      <dgm:spPr/>
    </dgm:pt>
    <dgm:pt modelId="{39BDE492-0B6F-4F58-8171-1FF7BFB25D67}" type="pres">
      <dgm:prSet presAssocID="{995F6DE5-A9E4-4468-AC9C-C31BD4F10A06}" presName="accentRepeatNode" presStyleLbl="solidAlignAcc1" presStyleIdx="4" presStyleCnt="8"/>
      <dgm:spPr/>
    </dgm:pt>
    <dgm:pt modelId="{A7FB4B5D-DDCF-4FF7-B596-CB3C739929E1}" type="pres">
      <dgm:prSet presAssocID="{9B7FB426-0B08-4618-8A3F-10467B1A7335}" presName="image3" presStyleCnt="0"/>
      <dgm:spPr/>
    </dgm:pt>
    <dgm:pt modelId="{676E3A69-98B9-40E3-B401-80121ECBFB34}" type="pres">
      <dgm:prSet presAssocID="{9B7FB426-0B08-4618-8A3F-10467B1A7335}" presName="imageRepeatNode" presStyleLbl="alignAcc1" presStyleIdx="2" presStyleCnt="4"/>
      <dgm:spPr/>
      <dgm:t>
        <a:bodyPr/>
        <a:lstStyle/>
        <a:p>
          <a:endParaRPr lang="ru-RU"/>
        </a:p>
      </dgm:t>
    </dgm:pt>
    <dgm:pt modelId="{313938B2-7883-4507-A490-217511B21582}" type="pres">
      <dgm:prSet presAssocID="{9B7FB426-0B08-4618-8A3F-10467B1A7335}" presName="imageaccent3" presStyleCnt="0"/>
      <dgm:spPr/>
    </dgm:pt>
    <dgm:pt modelId="{9FBA7E55-3A3B-4565-B0C8-589C4A7F3DB5}" type="pres">
      <dgm:prSet presAssocID="{9B7FB426-0B08-4618-8A3F-10467B1A7335}" presName="accentRepeatNode" presStyleLbl="solidAlignAcc1" presStyleIdx="5" presStyleCnt="8"/>
      <dgm:spPr/>
    </dgm:pt>
    <dgm:pt modelId="{63C68146-EDF8-476F-8B6D-5F375111BAE1}" type="pres">
      <dgm:prSet presAssocID="{5F45FDA2-54FD-49EF-A62C-DC57C89C74DE}" presName="text4" presStyleCnt="0"/>
      <dgm:spPr/>
    </dgm:pt>
    <dgm:pt modelId="{483CF393-C19C-4C85-AB44-D6587285D139}" type="pres">
      <dgm:prSet presAssocID="{5F45FDA2-54FD-49EF-A62C-DC57C89C74DE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CB3BA8-A2DF-4AC0-B627-09D7DFC8A0AF}" type="pres">
      <dgm:prSet presAssocID="{5F45FDA2-54FD-49EF-A62C-DC57C89C74DE}" presName="textaccent4" presStyleCnt="0"/>
      <dgm:spPr/>
    </dgm:pt>
    <dgm:pt modelId="{96A72EF9-AE90-428E-AA6F-5EAF50A68BE1}" type="pres">
      <dgm:prSet presAssocID="{5F45FDA2-54FD-49EF-A62C-DC57C89C74DE}" presName="accentRepeatNode" presStyleLbl="solidAlignAcc1" presStyleIdx="6" presStyleCnt="8"/>
      <dgm:spPr/>
    </dgm:pt>
    <dgm:pt modelId="{06BB2853-6E27-44F3-8EC0-D4ED0D27BF64}" type="pres">
      <dgm:prSet presAssocID="{6CA9DAE9-EE8E-46A4-B3C5-02582DE4C32E}" presName="image4" presStyleCnt="0"/>
      <dgm:spPr/>
    </dgm:pt>
    <dgm:pt modelId="{20ADC8D6-E0E6-4A4A-8826-EEEAC709CF52}" type="pres">
      <dgm:prSet presAssocID="{6CA9DAE9-EE8E-46A4-B3C5-02582DE4C32E}" presName="imageRepeatNode" presStyleLbl="alignAcc1" presStyleIdx="3" presStyleCnt="4"/>
      <dgm:spPr/>
      <dgm:t>
        <a:bodyPr/>
        <a:lstStyle/>
        <a:p>
          <a:endParaRPr lang="ru-RU"/>
        </a:p>
      </dgm:t>
    </dgm:pt>
    <dgm:pt modelId="{2F591861-BDF0-4DF3-B356-3839EB2A06A2}" type="pres">
      <dgm:prSet presAssocID="{6CA9DAE9-EE8E-46A4-B3C5-02582DE4C32E}" presName="imageaccent4" presStyleCnt="0"/>
      <dgm:spPr/>
    </dgm:pt>
    <dgm:pt modelId="{D25564FB-CF9D-47D3-B3FC-70E8B9C81F19}" type="pres">
      <dgm:prSet presAssocID="{6CA9DAE9-EE8E-46A4-B3C5-02582DE4C32E}" presName="accentRepeatNode" presStyleLbl="solidAlignAcc1" presStyleIdx="7" presStyleCnt="8"/>
      <dgm:spPr/>
    </dgm:pt>
  </dgm:ptLst>
  <dgm:cxnLst>
    <dgm:cxn modelId="{FCA4C162-0208-489C-B0BF-BB1299B3D35C}" type="presOf" srcId="{197CACA5-692D-4255-8FEC-DCE6922C9023}" destId="{3CA09565-58BB-412F-9908-415D677AE27F}" srcOrd="0" destOrd="0" presId="urn:microsoft.com/office/officeart/2008/layout/HexagonCluster"/>
    <dgm:cxn modelId="{9A209342-C682-4BF7-9005-0E149D13E74F}" type="presOf" srcId="{7B864F24-EA6D-4700-A3A2-3804C0D0E874}" destId="{362DC74E-0815-44C3-8D6E-A0BF4D7974E1}" srcOrd="0" destOrd="0" presId="urn:microsoft.com/office/officeart/2008/layout/HexagonCluster"/>
    <dgm:cxn modelId="{4252746D-6DE2-41CA-A22E-6D9198F63278}" type="presOf" srcId="{5F45FDA2-54FD-49EF-A62C-DC57C89C74DE}" destId="{483CF393-C19C-4C85-AB44-D6587285D139}" srcOrd="0" destOrd="0" presId="urn:microsoft.com/office/officeart/2008/layout/HexagonCluster"/>
    <dgm:cxn modelId="{9BE9A91A-0CF7-407E-BFFF-60A0342EB9FA}" type="presOf" srcId="{995F6DE5-A9E4-4468-AC9C-C31BD4F10A06}" destId="{CF09152D-CFEE-47AB-A927-F582A5E1E70C}" srcOrd="0" destOrd="0" presId="urn:microsoft.com/office/officeart/2008/layout/HexagonCluster"/>
    <dgm:cxn modelId="{AE383B45-058A-4814-9F46-CAB7DBCE35FF}" type="presOf" srcId="{B4884037-FA68-4583-BA3D-714EC47D3F8B}" destId="{D0C352B4-C422-43A7-8EDC-7B6FC8C2ABC1}" srcOrd="0" destOrd="0" presId="urn:microsoft.com/office/officeart/2008/layout/HexagonCluster"/>
    <dgm:cxn modelId="{0170411A-989C-4A0B-8449-5CE14F029708}" type="presOf" srcId="{AA41ED75-F1DE-40E3-A352-44575DC83F46}" destId="{65BE92A9-64DC-4BF8-A185-119DDFC352E1}" srcOrd="0" destOrd="0" presId="urn:microsoft.com/office/officeart/2008/layout/HexagonCluster"/>
    <dgm:cxn modelId="{0A0428C3-270F-49AA-AFD3-9EA4FA755A3B}" type="presOf" srcId="{9B7FB426-0B08-4618-8A3F-10467B1A7335}" destId="{676E3A69-98B9-40E3-B401-80121ECBFB34}" srcOrd="0" destOrd="0" presId="urn:microsoft.com/office/officeart/2008/layout/HexagonCluster"/>
    <dgm:cxn modelId="{9B7354D3-893C-484F-AC32-826ECD21C1F4}" type="presOf" srcId="{DE4C8F15-21ED-4534-B6B1-193A8F29FD99}" destId="{75365570-1204-48E7-910E-372352FE8DC3}" srcOrd="0" destOrd="0" presId="urn:microsoft.com/office/officeart/2008/layout/HexagonCluster"/>
    <dgm:cxn modelId="{A1E54D26-F57C-4BD9-8AB6-DA5712FE8284}" srcId="{AA41ED75-F1DE-40E3-A352-44575DC83F46}" destId="{197CACA5-692D-4255-8FEC-DCE6922C9023}" srcOrd="0" destOrd="0" parTransId="{E6E39A63-E11D-4BCF-82C6-38FF07E376DD}" sibTransId="{B4884037-FA68-4583-BA3D-714EC47D3F8B}"/>
    <dgm:cxn modelId="{9502874C-9A26-408F-8A03-681CA153568A}" srcId="{AA41ED75-F1DE-40E3-A352-44575DC83F46}" destId="{7B864F24-EA6D-4700-A3A2-3804C0D0E874}" srcOrd="1" destOrd="0" parTransId="{64BE1B38-423D-485E-AE23-36CBDD4C29F7}" sibTransId="{DE4C8F15-21ED-4534-B6B1-193A8F29FD99}"/>
    <dgm:cxn modelId="{9FE2D0E8-98D7-4111-849C-EC2570BC31D1}" type="presOf" srcId="{6CA9DAE9-EE8E-46A4-B3C5-02582DE4C32E}" destId="{20ADC8D6-E0E6-4A4A-8826-EEEAC709CF52}" srcOrd="0" destOrd="0" presId="urn:microsoft.com/office/officeart/2008/layout/HexagonCluster"/>
    <dgm:cxn modelId="{1DE1161A-F680-4DEC-8603-27241AD6F697}" srcId="{AA41ED75-F1DE-40E3-A352-44575DC83F46}" destId="{5F45FDA2-54FD-49EF-A62C-DC57C89C74DE}" srcOrd="3" destOrd="0" parTransId="{4A8C3F7B-BDA2-42B2-AA40-98E6F51BBA8A}" sibTransId="{6CA9DAE9-EE8E-46A4-B3C5-02582DE4C32E}"/>
    <dgm:cxn modelId="{9CB39725-85E4-466A-85F7-F9E18BD9FBCD}" srcId="{AA41ED75-F1DE-40E3-A352-44575DC83F46}" destId="{995F6DE5-A9E4-4468-AC9C-C31BD4F10A06}" srcOrd="2" destOrd="0" parTransId="{9E24B4A5-C554-43CA-84E2-1C57B0B4ADA0}" sibTransId="{9B7FB426-0B08-4618-8A3F-10467B1A7335}"/>
    <dgm:cxn modelId="{76C60F6D-4316-4070-AE1D-B72BE38BF90E}" type="presParOf" srcId="{65BE92A9-64DC-4BF8-A185-119DDFC352E1}" destId="{E493BFCC-2CCB-42C2-9657-DB49A447A282}" srcOrd="0" destOrd="0" presId="urn:microsoft.com/office/officeart/2008/layout/HexagonCluster"/>
    <dgm:cxn modelId="{8715B93D-D637-43EE-A8EF-563EC4BD33D7}" type="presParOf" srcId="{E493BFCC-2CCB-42C2-9657-DB49A447A282}" destId="{3CA09565-58BB-412F-9908-415D677AE27F}" srcOrd="0" destOrd="0" presId="urn:microsoft.com/office/officeart/2008/layout/HexagonCluster"/>
    <dgm:cxn modelId="{7A8526D3-4630-4F09-B7F8-235B1EE39582}" type="presParOf" srcId="{65BE92A9-64DC-4BF8-A185-119DDFC352E1}" destId="{D24366D6-BDD7-46F4-B44D-C2E27A3A415F}" srcOrd="1" destOrd="0" presId="urn:microsoft.com/office/officeart/2008/layout/HexagonCluster"/>
    <dgm:cxn modelId="{69C3F7C5-E09F-4749-8755-E5FAB1BC8FAB}" type="presParOf" srcId="{D24366D6-BDD7-46F4-B44D-C2E27A3A415F}" destId="{ECCCE8B8-B0CA-42B2-9336-D9A9DFD7088B}" srcOrd="0" destOrd="0" presId="urn:microsoft.com/office/officeart/2008/layout/HexagonCluster"/>
    <dgm:cxn modelId="{DF950AF7-FEB2-4967-BF6F-3E100016DEC3}" type="presParOf" srcId="{65BE92A9-64DC-4BF8-A185-119DDFC352E1}" destId="{04DBBB08-00EC-49CB-A734-7C05BC442854}" srcOrd="2" destOrd="0" presId="urn:microsoft.com/office/officeart/2008/layout/HexagonCluster"/>
    <dgm:cxn modelId="{9AADFFBC-0002-4EEC-80C3-BB9EFB2CC729}" type="presParOf" srcId="{04DBBB08-00EC-49CB-A734-7C05BC442854}" destId="{D0C352B4-C422-43A7-8EDC-7B6FC8C2ABC1}" srcOrd="0" destOrd="0" presId="urn:microsoft.com/office/officeart/2008/layout/HexagonCluster"/>
    <dgm:cxn modelId="{8188FEDD-6792-45E3-A0F7-D7BD465BEEF1}" type="presParOf" srcId="{65BE92A9-64DC-4BF8-A185-119DDFC352E1}" destId="{67B2AC56-877E-40CD-A603-02EE6B999868}" srcOrd="3" destOrd="0" presId="urn:microsoft.com/office/officeart/2008/layout/HexagonCluster"/>
    <dgm:cxn modelId="{13A91F24-3F13-49BC-9D96-111038A08146}" type="presParOf" srcId="{67B2AC56-877E-40CD-A603-02EE6B999868}" destId="{F8A77A62-EA29-41E2-8A8F-D3B8E0CE8123}" srcOrd="0" destOrd="0" presId="urn:microsoft.com/office/officeart/2008/layout/HexagonCluster"/>
    <dgm:cxn modelId="{8E61BA49-0894-4F98-8F2A-44FDD3CADF71}" type="presParOf" srcId="{65BE92A9-64DC-4BF8-A185-119DDFC352E1}" destId="{4C297A3A-69ED-4316-B931-338A7C652ABF}" srcOrd="4" destOrd="0" presId="urn:microsoft.com/office/officeart/2008/layout/HexagonCluster"/>
    <dgm:cxn modelId="{A99B38C3-3002-41BD-9571-99B12545FCAE}" type="presParOf" srcId="{4C297A3A-69ED-4316-B931-338A7C652ABF}" destId="{362DC74E-0815-44C3-8D6E-A0BF4D7974E1}" srcOrd="0" destOrd="0" presId="urn:microsoft.com/office/officeart/2008/layout/HexagonCluster"/>
    <dgm:cxn modelId="{273BF6CE-6004-4168-AA4F-6E9C3F1515B2}" type="presParOf" srcId="{65BE92A9-64DC-4BF8-A185-119DDFC352E1}" destId="{A3B96239-10F2-4966-AB2E-8C79C7B0E306}" srcOrd="5" destOrd="0" presId="urn:microsoft.com/office/officeart/2008/layout/HexagonCluster"/>
    <dgm:cxn modelId="{3DC4A822-A5F1-477E-B7F8-6F66436EC237}" type="presParOf" srcId="{A3B96239-10F2-4966-AB2E-8C79C7B0E306}" destId="{0203E157-94FD-46EB-8E74-877740CC1379}" srcOrd="0" destOrd="0" presId="urn:microsoft.com/office/officeart/2008/layout/HexagonCluster"/>
    <dgm:cxn modelId="{0E92F219-78CA-42EC-A5B9-A29597FC3654}" type="presParOf" srcId="{65BE92A9-64DC-4BF8-A185-119DDFC352E1}" destId="{5CE1A32B-2648-4E86-AE23-8D1DCE52CEF8}" srcOrd="6" destOrd="0" presId="urn:microsoft.com/office/officeart/2008/layout/HexagonCluster"/>
    <dgm:cxn modelId="{C937C334-A0FD-4BB7-A60B-4B6190FCED07}" type="presParOf" srcId="{5CE1A32B-2648-4E86-AE23-8D1DCE52CEF8}" destId="{75365570-1204-48E7-910E-372352FE8DC3}" srcOrd="0" destOrd="0" presId="urn:microsoft.com/office/officeart/2008/layout/HexagonCluster"/>
    <dgm:cxn modelId="{DB75DF5E-86FC-4BE2-9993-298B4D8DA21B}" type="presParOf" srcId="{65BE92A9-64DC-4BF8-A185-119DDFC352E1}" destId="{53BA4264-F654-4FF2-83F5-655306D5B12C}" srcOrd="7" destOrd="0" presId="urn:microsoft.com/office/officeart/2008/layout/HexagonCluster"/>
    <dgm:cxn modelId="{6743B94E-AF3E-4BF2-BB04-13E72869E59B}" type="presParOf" srcId="{53BA4264-F654-4FF2-83F5-655306D5B12C}" destId="{53C0601F-3AC8-4D89-A416-062D2995A3ED}" srcOrd="0" destOrd="0" presId="urn:microsoft.com/office/officeart/2008/layout/HexagonCluster"/>
    <dgm:cxn modelId="{62E69B2F-652D-4985-A2E1-719A3BCAF3EF}" type="presParOf" srcId="{65BE92A9-64DC-4BF8-A185-119DDFC352E1}" destId="{E799272B-86AB-419A-A5AD-B4F5F7AD0B9D}" srcOrd="8" destOrd="0" presId="urn:microsoft.com/office/officeart/2008/layout/HexagonCluster"/>
    <dgm:cxn modelId="{A6ED76D1-D5D4-4BDF-BB7C-58DB02690485}" type="presParOf" srcId="{E799272B-86AB-419A-A5AD-B4F5F7AD0B9D}" destId="{CF09152D-CFEE-47AB-A927-F582A5E1E70C}" srcOrd="0" destOrd="0" presId="urn:microsoft.com/office/officeart/2008/layout/HexagonCluster"/>
    <dgm:cxn modelId="{E57CCA73-2C32-4401-A6A9-3225A8BE7847}" type="presParOf" srcId="{65BE92A9-64DC-4BF8-A185-119DDFC352E1}" destId="{7927461C-0697-4DE3-97B4-B0256F04D000}" srcOrd="9" destOrd="0" presId="urn:microsoft.com/office/officeart/2008/layout/HexagonCluster"/>
    <dgm:cxn modelId="{1E67AC08-7E44-4454-90C1-26C3330F465D}" type="presParOf" srcId="{7927461C-0697-4DE3-97B4-B0256F04D000}" destId="{39BDE492-0B6F-4F58-8171-1FF7BFB25D67}" srcOrd="0" destOrd="0" presId="urn:microsoft.com/office/officeart/2008/layout/HexagonCluster"/>
    <dgm:cxn modelId="{56AAF50F-2C09-4442-9EAC-EFDEF0DA8967}" type="presParOf" srcId="{65BE92A9-64DC-4BF8-A185-119DDFC352E1}" destId="{A7FB4B5D-DDCF-4FF7-B596-CB3C739929E1}" srcOrd="10" destOrd="0" presId="urn:microsoft.com/office/officeart/2008/layout/HexagonCluster"/>
    <dgm:cxn modelId="{9DFEEAE2-CE92-400A-9CF7-49B3691B9450}" type="presParOf" srcId="{A7FB4B5D-DDCF-4FF7-B596-CB3C739929E1}" destId="{676E3A69-98B9-40E3-B401-80121ECBFB34}" srcOrd="0" destOrd="0" presId="urn:microsoft.com/office/officeart/2008/layout/HexagonCluster"/>
    <dgm:cxn modelId="{48366A46-E1FD-400C-AD00-36BF6D4CF7B2}" type="presParOf" srcId="{65BE92A9-64DC-4BF8-A185-119DDFC352E1}" destId="{313938B2-7883-4507-A490-217511B21582}" srcOrd="11" destOrd="0" presId="urn:microsoft.com/office/officeart/2008/layout/HexagonCluster"/>
    <dgm:cxn modelId="{ED56B85A-3B92-480D-950B-8A2AA24A8039}" type="presParOf" srcId="{313938B2-7883-4507-A490-217511B21582}" destId="{9FBA7E55-3A3B-4565-B0C8-589C4A7F3DB5}" srcOrd="0" destOrd="0" presId="urn:microsoft.com/office/officeart/2008/layout/HexagonCluster"/>
    <dgm:cxn modelId="{23EC753B-4F8F-4064-BD2E-8E954C8E3EB1}" type="presParOf" srcId="{65BE92A9-64DC-4BF8-A185-119DDFC352E1}" destId="{63C68146-EDF8-476F-8B6D-5F375111BAE1}" srcOrd="12" destOrd="0" presId="urn:microsoft.com/office/officeart/2008/layout/HexagonCluster"/>
    <dgm:cxn modelId="{CF08EB83-94E3-4181-A5CF-B3BCDC05D905}" type="presParOf" srcId="{63C68146-EDF8-476F-8B6D-5F375111BAE1}" destId="{483CF393-C19C-4C85-AB44-D6587285D139}" srcOrd="0" destOrd="0" presId="urn:microsoft.com/office/officeart/2008/layout/HexagonCluster"/>
    <dgm:cxn modelId="{6219F9F6-E879-445A-BC8F-9C37CFAA017E}" type="presParOf" srcId="{65BE92A9-64DC-4BF8-A185-119DDFC352E1}" destId="{51CB3BA8-A2DF-4AC0-B627-09D7DFC8A0AF}" srcOrd="13" destOrd="0" presId="urn:microsoft.com/office/officeart/2008/layout/HexagonCluster"/>
    <dgm:cxn modelId="{1175691F-F656-483A-BDE0-0305A62A8EE6}" type="presParOf" srcId="{51CB3BA8-A2DF-4AC0-B627-09D7DFC8A0AF}" destId="{96A72EF9-AE90-428E-AA6F-5EAF50A68BE1}" srcOrd="0" destOrd="0" presId="urn:microsoft.com/office/officeart/2008/layout/HexagonCluster"/>
    <dgm:cxn modelId="{EF111DEF-A76C-43C0-ADC3-5EB8353A3442}" type="presParOf" srcId="{65BE92A9-64DC-4BF8-A185-119DDFC352E1}" destId="{06BB2853-6E27-44F3-8EC0-D4ED0D27BF64}" srcOrd="14" destOrd="0" presId="urn:microsoft.com/office/officeart/2008/layout/HexagonCluster"/>
    <dgm:cxn modelId="{8E708F14-6B4B-4E6E-A472-BB91ADFFE5EA}" type="presParOf" srcId="{06BB2853-6E27-44F3-8EC0-D4ED0D27BF64}" destId="{20ADC8D6-E0E6-4A4A-8826-EEEAC709CF52}" srcOrd="0" destOrd="0" presId="urn:microsoft.com/office/officeart/2008/layout/HexagonCluster"/>
    <dgm:cxn modelId="{498EA4EF-DC72-4E2C-B735-51B9E4F50683}" type="presParOf" srcId="{65BE92A9-64DC-4BF8-A185-119DDFC352E1}" destId="{2F591861-BDF0-4DF3-B356-3839EB2A06A2}" srcOrd="15" destOrd="0" presId="urn:microsoft.com/office/officeart/2008/layout/HexagonCluster"/>
    <dgm:cxn modelId="{8D703FF8-C2FF-4E17-B693-6209D90E837C}" type="presParOf" srcId="{2F591861-BDF0-4DF3-B356-3839EB2A06A2}" destId="{D25564FB-CF9D-47D3-B3FC-70E8B9C81F19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F9B6ED-35A2-419B-BC81-5981D28C634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69A03C-FF19-4570-AA7D-6A9F14D607F9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2000" b="1" kern="1200" dirty="0" smtClean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rPr>
            <a:t>КОНКУРС</a:t>
          </a:r>
        </a:p>
      </dgm:t>
    </dgm:pt>
    <dgm:pt modelId="{1B444D9D-1931-4FBF-8155-99F5AC60F384}" type="parTrans" cxnId="{73D894DD-C82C-4BCA-BD67-22711CFF7872}">
      <dgm:prSet/>
      <dgm:spPr/>
      <dgm:t>
        <a:bodyPr/>
        <a:lstStyle/>
        <a:p>
          <a:endParaRPr lang="ru-RU"/>
        </a:p>
      </dgm:t>
    </dgm:pt>
    <dgm:pt modelId="{DEAFBDCF-6890-45D0-9525-6213FDE199FA}" type="sibTrans" cxnId="{73D894DD-C82C-4BCA-BD67-22711CFF7872}">
      <dgm:prSet/>
      <dgm:spPr/>
      <dgm:t>
        <a:bodyPr/>
        <a:lstStyle/>
        <a:p>
          <a:endParaRPr lang="ru-RU"/>
        </a:p>
      </dgm:t>
    </dgm:pt>
    <dgm:pt modelId="{09A465F8-B01B-42CC-BC00-7763E7C35DE0}">
      <dgm:prSet phldrT="[Текст]" custT="1"/>
      <dgm:spPr>
        <a:solidFill>
          <a:srgbClr val="1F4C83"/>
        </a:solidFill>
        <a:ln>
          <a:noFill/>
        </a:ln>
      </dgm:spPr>
      <dgm:t>
        <a:bodyPr/>
        <a:lstStyle/>
        <a:p>
          <a:r>
            <a:rPr lang="ru-RU" sz="2000" b="1" dirty="0" smtClean="0"/>
            <a:t>ФГОС общего образования</a:t>
          </a:r>
          <a:endParaRPr lang="ru-RU" sz="2000" b="1" dirty="0"/>
        </a:p>
      </dgm:t>
    </dgm:pt>
    <dgm:pt modelId="{6944013D-497A-4C82-970B-D91D1E172CE1}" type="parTrans" cxnId="{8F3E2F04-31D7-4449-A92B-485D2D09321D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ADA8B0E1-F8F2-4E08-8915-B7DE23D0C1B0}" type="sibTrans" cxnId="{8F3E2F04-31D7-4449-A92B-485D2D09321D}">
      <dgm:prSet/>
      <dgm:spPr/>
      <dgm:t>
        <a:bodyPr/>
        <a:lstStyle/>
        <a:p>
          <a:endParaRPr lang="ru-RU"/>
        </a:p>
      </dgm:t>
    </dgm:pt>
    <dgm:pt modelId="{2CFB08FA-5480-45E2-9244-ADDAE23538A4}">
      <dgm:prSet phldrT="[Текст]" custT="1"/>
      <dgm:spPr>
        <a:solidFill>
          <a:srgbClr val="1F4C83"/>
        </a:solidFill>
        <a:ln>
          <a:noFill/>
        </a:ln>
      </dgm:spPr>
      <dgm:t>
        <a:bodyPr/>
        <a:lstStyle/>
        <a:p>
          <a:r>
            <a:rPr lang="ru-RU" sz="2000" b="1" kern="1200" dirty="0" smtClean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rPr>
            <a:t>Профессиональный стандарт педагога</a:t>
          </a:r>
        </a:p>
      </dgm:t>
    </dgm:pt>
    <dgm:pt modelId="{C4343EED-BFA8-4692-95B7-7437FCA5D9CB}" type="parTrans" cxnId="{EA4DB6F5-2F75-43CF-AFD0-89C5E9238913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3392C82E-8028-4309-A36F-A670775A3F21}" type="sibTrans" cxnId="{EA4DB6F5-2F75-43CF-AFD0-89C5E9238913}">
      <dgm:prSet/>
      <dgm:spPr/>
      <dgm:t>
        <a:bodyPr/>
        <a:lstStyle/>
        <a:p>
          <a:endParaRPr lang="ru-RU"/>
        </a:p>
      </dgm:t>
    </dgm:pt>
    <dgm:pt modelId="{0EBB89DB-ADBF-47CB-98C2-8539B7404425}">
      <dgm:prSet phldrT="[Текст]" custT="1"/>
      <dgm:spPr>
        <a:solidFill>
          <a:srgbClr val="1F4C83"/>
        </a:solidFill>
        <a:ln>
          <a:noFill/>
        </a:ln>
      </dgm:spPr>
      <dgm:t>
        <a:bodyPr/>
        <a:lstStyle/>
        <a:p>
          <a:r>
            <a:rPr lang="ru-RU" sz="2000" b="1" dirty="0" smtClean="0"/>
            <a:t>НСУР</a:t>
          </a:r>
          <a:endParaRPr lang="ru-RU" sz="2000" b="1" dirty="0"/>
        </a:p>
      </dgm:t>
    </dgm:pt>
    <dgm:pt modelId="{42BC4B9A-6848-463C-9E03-5571DAC00685}" type="parTrans" cxnId="{7E7008D3-3CC6-4DA5-AF22-B59CEDA7EBDD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C3040049-8F98-41FF-A188-180FE9C60E06}" type="sibTrans" cxnId="{7E7008D3-3CC6-4DA5-AF22-B59CEDA7EBDD}">
      <dgm:prSet/>
      <dgm:spPr/>
      <dgm:t>
        <a:bodyPr/>
        <a:lstStyle/>
        <a:p>
          <a:endParaRPr lang="ru-RU"/>
        </a:p>
      </dgm:t>
    </dgm:pt>
    <dgm:pt modelId="{F241F66F-2507-4F05-AC2D-662F44EA2853}">
      <dgm:prSet phldrT="[Текст]" custT="1"/>
      <dgm:spPr>
        <a:solidFill>
          <a:srgbClr val="1F4C83"/>
        </a:solidFill>
        <a:ln>
          <a:noFill/>
        </a:ln>
      </dgm:spPr>
      <dgm:t>
        <a:bodyPr/>
        <a:lstStyle/>
        <a:p>
          <a:r>
            <a:rPr lang="ru-RU" sz="2000" b="1" dirty="0" smtClean="0"/>
            <a:t>Национальный проект «Образование»</a:t>
          </a:r>
          <a:endParaRPr lang="ru-RU" sz="2000" b="1" dirty="0"/>
        </a:p>
      </dgm:t>
    </dgm:pt>
    <dgm:pt modelId="{5F057C4E-C106-4035-BA75-5D65014F5A93}" type="parTrans" cxnId="{500DC214-3E3D-4B2D-99B8-A7E186F178D3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D23CB2D4-B4AE-4438-8872-E8E003B1EF46}" type="sibTrans" cxnId="{500DC214-3E3D-4B2D-99B8-A7E186F178D3}">
      <dgm:prSet/>
      <dgm:spPr/>
      <dgm:t>
        <a:bodyPr/>
        <a:lstStyle/>
        <a:p>
          <a:endParaRPr lang="ru-RU"/>
        </a:p>
      </dgm:t>
    </dgm:pt>
    <dgm:pt modelId="{F11C9227-19D0-41CE-842A-5928C3DD04DE}">
      <dgm:prSet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D6F533A4-663F-4B5F-8B1B-F4D5EB03BCD5}" type="parTrans" cxnId="{7126D204-3F75-414B-883E-559B188D8F58}">
      <dgm:prSet custAng="7154123" custScaleY="333012" custLinFactY="48007" custLinFactNeighborX="-10182" custLinFactNeighborY="100000"/>
      <dgm:spPr>
        <a:prstGeom prst="curvedRightArrow">
          <a:avLst/>
        </a:prstGeom>
      </dgm:spPr>
      <dgm:t>
        <a:bodyPr/>
        <a:lstStyle/>
        <a:p>
          <a:endParaRPr lang="ru-RU"/>
        </a:p>
      </dgm:t>
    </dgm:pt>
    <dgm:pt modelId="{BD2B0C6C-D18A-4A8F-A9D7-A39437250B18}" type="sibTrans" cxnId="{7126D204-3F75-414B-883E-559B188D8F58}">
      <dgm:prSet/>
      <dgm:spPr/>
      <dgm:t>
        <a:bodyPr/>
        <a:lstStyle/>
        <a:p>
          <a:endParaRPr lang="ru-RU"/>
        </a:p>
      </dgm:t>
    </dgm:pt>
    <dgm:pt modelId="{168D4D2B-C812-4A4C-A7F4-0599687842BE}">
      <dgm:prSet/>
      <dgm:spPr>
        <a:prstGeom prst="rect">
          <a:avLst/>
        </a:prstGeom>
      </dgm:spPr>
      <dgm:t>
        <a:bodyPr/>
        <a:lstStyle/>
        <a:p>
          <a:endParaRPr lang="ru-RU" dirty="0"/>
        </a:p>
      </dgm:t>
    </dgm:pt>
    <dgm:pt modelId="{B9A8D80B-4D14-40AC-8EA6-DA0B34B5333B}" type="parTrans" cxnId="{126D1A39-98B3-44AD-BD4A-BB1549AF81E8}">
      <dgm:prSet custAng="7154123" custScaleY="333012" custLinFactY="48007" custLinFactNeighborX="-10182" custLinFactNeighborY="100000"/>
      <dgm:spPr>
        <a:prstGeom prst="curvedRightArrow">
          <a:avLst/>
        </a:prstGeom>
      </dgm:spPr>
      <dgm:t>
        <a:bodyPr/>
        <a:lstStyle/>
        <a:p>
          <a:endParaRPr lang="ru-RU"/>
        </a:p>
      </dgm:t>
    </dgm:pt>
    <dgm:pt modelId="{85728AEE-4AF7-4646-9167-CE2D1195C244}" type="sibTrans" cxnId="{126D1A39-98B3-44AD-BD4A-BB1549AF81E8}">
      <dgm:prSet/>
      <dgm:spPr/>
      <dgm:t>
        <a:bodyPr/>
        <a:lstStyle/>
        <a:p>
          <a:endParaRPr lang="ru-RU"/>
        </a:p>
      </dgm:t>
    </dgm:pt>
    <dgm:pt modelId="{DAA005CB-1D35-4A32-89CE-930BF49400DA}" type="pres">
      <dgm:prSet presAssocID="{C2F9B6ED-35A2-419B-BC81-5981D28C634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02E274-F88F-4E92-801A-12DE0D8ED7F3}" type="pres">
      <dgm:prSet presAssocID="{4869A03C-FF19-4570-AA7D-6A9F14D607F9}" presName="centerShape" presStyleLbl="node0" presStyleIdx="0" presStyleCnt="1" custScaleX="125110" custScaleY="125111" custLinFactNeighborX="-77" custLinFactNeighborY="-4684"/>
      <dgm:spPr/>
      <dgm:t>
        <a:bodyPr/>
        <a:lstStyle/>
        <a:p>
          <a:endParaRPr lang="ru-RU"/>
        </a:p>
      </dgm:t>
    </dgm:pt>
    <dgm:pt modelId="{8C502538-3A49-4072-ACEE-0719863937F3}" type="pres">
      <dgm:prSet presAssocID="{6944013D-497A-4C82-970B-D91D1E172CE1}" presName="parTrans" presStyleLbl="bgSibTrans2D1" presStyleIdx="0" presStyleCnt="4" custAng="7154123" custScaleY="333012" custLinFactY="48007" custLinFactNeighborX="-10182" custLinFactNeighborY="100000"/>
      <dgm:spPr>
        <a:prstGeom prst="curvedRightArrow">
          <a:avLst/>
        </a:prstGeom>
      </dgm:spPr>
      <dgm:t>
        <a:bodyPr/>
        <a:lstStyle/>
        <a:p>
          <a:endParaRPr lang="ru-RU"/>
        </a:p>
      </dgm:t>
    </dgm:pt>
    <dgm:pt modelId="{CCAB5B61-355D-4946-AEBD-B8A550026F8A}" type="pres">
      <dgm:prSet presAssocID="{09A465F8-B01B-42CC-BC00-7763E7C35DE0}" presName="node" presStyleLbl="node1" presStyleIdx="0" presStyleCnt="4" custRadScaleRad="97535" custRadScaleInc="-113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2098C2E-9977-48AF-B1EE-6CDB7C1BE246}" type="pres">
      <dgm:prSet presAssocID="{C4343EED-BFA8-4692-95B7-7437FCA5D9CB}" presName="parTrans" presStyleLbl="bgSibTrans2D1" presStyleIdx="1" presStyleCnt="4" custAng="9041204" custScaleY="299321" custLinFactY="-2499" custLinFactNeighborX="29354" custLinFactNeighborY="-100000"/>
      <dgm:spPr>
        <a:prstGeom prst="curvedDownArrow">
          <a:avLst/>
        </a:prstGeom>
      </dgm:spPr>
      <dgm:t>
        <a:bodyPr/>
        <a:lstStyle/>
        <a:p>
          <a:endParaRPr lang="ru-RU"/>
        </a:p>
      </dgm:t>
    </dgm:pt>
    <dgm:pt modelId="{16E6D870-D720-40F9-B65E-21144F07A7D3}" type="pres">
      <dgm:prSet presAssocID="{2CFB08FA-5480-45E2-9244-ADDAE23538A4}" presName="node" presStyleLbl="node1" presStyleIdx="1" presStyleCnt="4" custScaleX="109530" custRadScaleRad="118065" custRadScaleInc="-3325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F9D2E7A4-B726-40D5-99AB-287BC0225447}" type="pres">
      <dgm:prSet presAssocID="{42BC4B9A-6848-463C-9E03-5571DAC00685}" presName="parTrans" presStyleLbl="bgSibTrans2D1" presStyleIdx="2" presStyleCnt="4" custAng="12651885" custScaleX="100956" custScaleY="291103" custLinFactNeighborX="-34603" custLinFactNeighborY="-99882"/>
      <dgm:spPr>
        <a:prstGeom prst="curvedUpArrow">
          <a:avLst/>
        </a:prstGeom>
      </dgm:spPr>
      <dgm:t>
        <a:bodyPr/>
        <a:lstStyle/>
        <a:p>
          <a:endParaRPr lang="ru-RU"/>
        </a:p>
      </dgm:t>
    </dgm:pt>
    <dgm:pt modelId="{5667116B-70FF-4DD7-82C9-65053DB35725}" type="pres">
      <dgm:prSet presAssocID="{0EBB89DB-ADBF-47CB-98C2-8539B7404425}" presName="node" presStyleLbl="node1" presStyleIdx="2" presStyleCnt="4" custScaleX="109638" custRadScaleRad="116021" custRadScaleInc="3193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789C14E7-9714-4017-935F-D1C66F83AC61}" type="pres">
      <dgm:prSet presAssocID="{5F057C4E-C106-4035-BA75-5D65014F5A93}" presName="parTrans" presStyleLbl="bgSibTrans2D1" presStyleIdx="3" presStyleCnt="4" custAng="3635548" custScaleY="361029" custLinFactY="47325" custLinFactNeighborX="10959" custLinFactNeighborY="100000"/>
      <dgm:spPr>
        <a:prstGeom prst="curvedLeftArrow">
          <a:avLst/>
        </a:prstGeom>
      </dgm:spPr>
      <dgm:t>
        <a:bodyPr/>
        <a:lstStyle/>
        <a:p>
          <a:endParaRPr lang="ru-RU"/>
        </a:p>
      </dgm:t>
    </dgm:pt>
    <dgm:pt modelId="{AC8A523B-FB70-42D1-B397-091035B4EDDE}" type="pres">
      <dgm:prSet presAssocID="{F241F66F-2507-4F05-AC2D-662F44EA2853}" presName="node" presStyleLbl="node1" presStyleIdx="3" presStyleCnt="4" custRadScaleRad="100798" custRadScaleInc="-67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5BD07D94-D696-42AD-BF3F-8CA61C1795B2}" type="presOf" srcId="{6944013D-497A-4C82-970B-D91D1E172CE1}" destId="{8C502538-3A49-4072-ACEE-0719863937F3}" srcOrd="0" destOrd="0" presId="urn:microsoft.com/office/officeart/2005/8/layout/radial4"/>
    <dgm:cxn modelId="{8F3E2F04-31D7-4449-A92B-485D2D09321D}" srcId="{4869A03C-FF19-4570-AA7D-6A9F14D607F9}" destId="{09A465F8-B01B-42CC-BC00-7763E7C35DE0}" srcOrd="0" destOrd="0" parTransId="{6944013D-497A-4C82-970B-D91D1E172CE1}" sibTransId="{ADA8B0E1-F8F2-4E08-8915-B7DE23D0C1B0}"/>
    <dgm:cxn modelId="{683E1093-1EB6-49F9-A1D6-6D7D4AD00B07}" type="presOf" srcId="{4869A03C-FF19-4570-AA7D-6A9F14D607F9}" destId="{B502E274-F88F-4E92-801A-12DE0D8ED7F3}" srcOrd="0" destOrd="0" presId="urn:microsoft.com/office/officeart/2005/8/layout/radial4"/>
    <dgm:cxn modelId="{5152EEA0-22CE-4941-939D-039B94E35D15}" type="presOf" srcId="{0EBB89DB-ADBF-47CB-98C2-8539B7404425}" destId="{5667116B-70FF-4DD7-82C9-65053DB35725}" srcOrd="0" destOrd="0" presId="urn:microsoft.com/office/officeart/2005/8/layout/radial4"/>
    <dgm:cxn modelId="{4984E156-279A-4A55-A570-7A69E7D5B653}" type="presOf" srcId="{F241F66F-2507-4F05-AC2D-662F44EA2853}" destId="{AC8A523B-FB70-42D1-B397-091035B4EDDE}" srcOrd="0" destOrd="0" presId="urn:microsoft.com/office/officeart/2005/8/layout/radial4"/>
    <dgm:cxn modelId="{49771372-273F-4E79-A780-A450F1C5EF33}" type="presOf" srcId="{2CFB08FA-5480-45E2-9244-ADDAE23538A4}" destId="{16E6D870-D720-40F9-B65E-21144F07A7D3}" srcOrd="0" destOrd="0" presId="urn:microsoft.com/office/officeart/2005/8/layout/radial4"/>
    <dgm:cxn modelId="{E43FD856-55BC-4E6E-9731-79BB31939026}" type="presOf" srcId="{C2F9B6ED-35A2-419B-BC81-5981D28C6344}" destId="{DAA005CB-1D35-4A32-89CE-930BF49400DA}" srcOrd="0" destOrd="0" presId="urn:microsoft.com/office/officeart/2005/8/layout/radial4"/>
    <dgm:cxn modelId="{7E7008D3-3CC6-4DA5-AF22-B59CEDA7EBDD}" srcId="{4869A03C-FF19-4570-AA7D-6A9F14D607F9}" destId="{0EBB89DB-ADBF-47CB-98C2-8539B7404425}" srcOrd="2" destOrd="0" parTransId="{42BC4B9A-6848-463C-9E03-5571DAC00685}" sibTransId="{C3040049-8F98-41FF-A188-180FE9C60E06}"/>
    <dgm:cxn modelId="{F7F89A48-A1DB-4BD4-BD33-C77AF4E54558}" type="presOf" srcId="{5F057C4E-C106-4035-BA75-5D65014F5A93}" destId="{789C14E7-9714-4017-935F-D1C66F83AC61}" srcOrd="0" destOrd="0" presId="urn:microsoft.com/office/officeart/2005/8/layout/radial4"/>
    <dgm:cxn modelId="{344959CC-6334-41E2-97EA-DDE6578BD76A}" type="presOf" srcId="{09A465F8-B01B-42CC-BC00-7763E7C35DE0}" destId="{CCAB5B61-355D-4946-AEBD-B8A550026F8A}" srcOrd="0" destOrd="0" presId="urn:microsoft.com/office/officeart/2005/8/layout/radial4"/>
    <dgm:cxn modelId="{500DC214-3E3D-4B2D-99B8-A7E186F178D3}" srcId="{4869A03C-FF19-4570-AA7D-6A9F14D607F9}" destId="{F241F66F-2507-4F05-AC2D-662F44EA2853}" srcOrd="3" destOrd="0" parTransId="{5F057C4E-C106-4035-BA75-5D65014F5A93}" sibTransId="{D23CB2D4-B4AE-4438-8872-E8E003B1EF46}"/>
    <dgm:cxn modelId="{7126D204-3F75-414B-883E-559B188D8F58}" srcId="{C2F9B6ED-35A2-419B-BC81-5981D28C6344}" destId="{F11C9227-19D0-41CE-842A-5928C3DD04DE}" srcOrd="1" destOrd="0" parTransId="{D6F533A4-663F-4B5F-8B1B-F4D5EB03BCD5}" sibTransId="{BD2B0C6C-D18A-4A8F-A9D7-A39437250B18}"/>
    <dgm:cxn modelId="{D4E38361-2678-4F78-BBDE-BADD92514B34}" type="presOf" srcId="{42BC4B9A-6848-463C-9E03-5571DAC00685}" destId="{F9D2E7A4-B726-40D5-99AB-287BC0225447}" srcOrd="0" destOrd="0" presId="urn:microsoft.com/office/officeart/2005/8/layout/radial4"/>
    <dgm:cxn modelId="{EA4DB6F5-2F75-43CF-AFD0-89C5E9238913}" srcId="{4869A03C-FF19-4570-AA7D-6A9F14D607F9}" destId="{2CFB08FA-5480-45E2-9244-ADDAE23538A4}" srcOrd="1" destOrd="0" parTransId="{C4343EED-BFA8-4692-95B7-7437FCA5D9CB}" sibTransId="{3392C82E-8028-4309-A36F-A670775A3F21}"/>
    <dgm:cxn modelId="{BD0CC382-9C63-4156-B13E-49C7C49C6C3A}" type="presOf" srcId="{C4343EED-BFA8-4692-95B7-7437FCA5D9CB}" destId="{42098C2E-9977-48AF-B1EE-6CDB7C1BE246}" srcOrd="0" destOrd="0" presId="urn:microsoft.com/office/officeart/2005/8/layout/radial4"/>
    <dgm:cxn modelId="{126D1A39-98B3-44AD-BD4A-BB1549AF81E8}" srcId="{C2F9B6ED-35A2-419B-BC81-5981D28C6344}" destId="{168D4D2B-C812-4A4C-A7F4-0599687842BE}" srcOrd="2" destOrd="0" parTransId="{B9A8D80B-4D14-40AC-8EA6-DA0B34B5333B}" sibTransId="{85728AEE-4AF7-4646-9167-CE2D1195C244}"/>
    <dgm:cxn modelId="{73D894DD-C82C-4BCA-BD67-22711CFF7872}" srcId="{C2F9B6ED-35A2-419B-BC81-5981D28C6344}" destId="{4869A03C-FF19-4570-AA7D-6A9F14D607F9}" srcOrd="0" destOrd="0" parTransId="{1B444D9D-1931-4FBF-8155-99F5AC60F384}" sibTransId="{DEAFBDCF-6890-45D0-9525-6213FDE199FA}"/>
    <dgm:cxn modelId="{246B616D-06AE-47EA-B146-E72A253CDE2D}" type="presParOf" srcId="{DAA005CB-1D35-4A32-89CE-930BF49400DA}" destId="{B502E274-F88F-4E92-801A-12DE0D8ED7F3}" srcOrd="0" destOrd="0" presId="urn:microsoft.com/office/officeart/2005/8/layout/radial4"/>
    <dgm:cxn modelId="{C20F7FEC-783F-4259-907F-469D1C8177E6}" type="presParOf" srcId="{DAA005CB-1D35-4A32-89CE-930BF49400DA}" destId="{8C502538-3A49-4072-ACEE-0719863937F3}" srcOrd="1" destOrd="0" presId="urn:microsoft.com/office/officeart/2005/8/layout/radial4"/>
    <dgm:cxn modelId="{BAAA4202-1809-43E8-BA32-50F0E192DAD9}" type="presParOf" srcId="{DAA005CB-1D35-4A32-89CE-930BF49400DA}" destId="{CCAB5B61-355D-4946-AEBD-B8A550026F8A}" srcOrd="2" destOrd="0" presId="urn:microsoft.com/office/officeart/2005/8/layout/radial4"/>
    <dgm:cxn modelId="{78ECBDC3-41E3-4731-9A51-21D29EC9BE17}" type="presParOf" srcId="{DAA005CB-1D35-4A32-89CE-930BF49400DA}" destId="{42098C2E-9977-48AF-B1EE-6CDB7C1BE246}" srcOrd="3" destOrd="0" presId="urn:microsoft.com/office/officeart/2005/8/layout/radial4"/>
    <dgm:cxn modelId="{30466DC4-0DFB-4918-9B8B-EF5B52AC6EA4}" type="presParOf" srcId="{DAA005CB-1D35-4A32-89CE-930BF49400DA}" destId="{16E6D870-D720-40F9-B65E-21144F07A7D3}" srcOrd="4" destOrd="0" presId="urn:microsoft.com/office/officeart/2005/8/layout/radial4"/>
    <dgm:cxn modelId="{9E448699-7C56-420E-88F8-6CB6EDA7F2BC}" type="presParOf" srcId="{DAA005CB-1D35-4A32-89CE-930BF49400DA}" destId="{F9D2E7A4-B726-40D5-99AB-287BC0225447}" srcOrd="5" destOrd="0" presId="urn:microsoft.com/office/officeart/2005/8/layout/radial4"/>
    <dgm:cxn modelId="{2EC4294A-A81E-41C1-B564-AAFF2E27E88E}" type="presParOf" srcId="{DAA005CB-1D35-4A32-89CE-930BF49400DA}" destId="{5667116B-70FF-4DD7-82C9-65053DB35725}" srcOrd="6" destOrd="0" presId="urn:microsoft.com/office/officeart/2005/8/layout/radial4"/>
    <dgm:cxn modelId="{4D0EF16B-5CCE-4F5E-87E3-54B973AE5379}" type="presParOf" srcId="{DAA005CB-1D35-4A32-89CE-930BF49400DA}" destId="{789C14E7-9714-4017-935F-D1C66F83AC61}" srcOrd="7" destOrd="0" presId="urn:microsoft.com/office/officeart/2005/8/layout/radial4"/>
    <dgm:cxn modelId="{101B1139-F7E3-4B47-BBE5-2816EF855DD8}" type="presParOf" srcId="{DAA005CB-1D35-4A32-89CE-930BF49400DA}" destId="{AC8A523B-FB70-42D1-B397-091035B4EDDE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4C9BA0-2A8B-465A-A511-D80D9B8DACA0}">
      <dsp:nvSpPr>
        <dsp:cNvPr id="0" name=""/>
        <dsp:cNvSpPr/>
      </dsp:nvSpPr>
      <dsp:spPr>
        <a:xfrm>
          <a:off x="3145019" y="1673356"/>
          <a:ext cx="2036059" cy="2036059"/>
        </a:xfrm>
        <a:prstGeom prst="gear9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всероссийских</a:t>
          </a:r>
          <a:endParaRPr lang="ru-RU" sz="2400" kern="1200" dirty="0"/>
        </a:p>
      </dsp:txBody>
      <dsp:txXfrm>
        <a:off x="3554357" y="2150293"/>
        <a:ext cx="1217383" cy="1046576"/>
      </dsp:txXfrm>
    </dsp:sp>
    <dsp:sp modelId="{20B5A13F-F90A-40DC-B9C0-AD95C60FC614}">
      <dsp:nvSpPr>
        <dsp:cNvPr id="0" name=""/>
        <dsp:cNvSpPr/>
      </dsp:nvSpPr>
      <dsp:spPr>
        <a:xfrm>
          <a:off x="1960403" y="1192106"/>
          <a:ext cx="1480770" cy="1480770"/>
        </a:xfrm>
        <a:prstGeom prst="gear6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региональных</a:t>
          </a:r>
          <a:endParaRPr lang="ru-RU" sz="1600" b="1" kern="1200" dirty="0"/>
        </a:p>
      </dsp:txBody>
      <dsp:txXfrm>
        <a:off x="2333191" y="1567147"/>
        <a:ext cx="735194" cy="730688"/>
      </dsp:txXfrm>
    </dsp:sp>
    <dsp:sp modelId="{E899E163-1D67-4765-BA4B-3B6A3F61F08D}">
      <dsp:nvSpPr>
        <dsp:cNvPr id="0" name=""/>
        <dsp:cNvSpPr/>
      </dsp:nvSpPr>
      <dsp:spPr>
        <a:xfrm rot="20700000">
          <a:off x="2712836" y="175636"/>
          <a:ext cx="1604752" cy="144063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муниципальных</a:t>
          </a:r>
          <a:endParaRPr lang="ru-RU" sz="1800" kern="1200" dirty="0"/>
        </a:p>
      </dsp:txBody>
      <dsp:txXfrm rot="-20700000">
        <a:off x="3074539" y="481874"/>
        <a:ext cx="881344" cy="828154"/>
      </dsp:txXfrm>
    </dsp:sp>
    <dsp:sp modelId="{23E9068A-B2B5-4B4D-A4AB-1A4B632F0039}">
      <dsp:nvSpPr>
        <dsp:cNvPr id="0" name=""/>
        <dsp:cNvSpPr/>
      </dsp:nvSpPr>
      <dsp:spPr>
        <a:xfrm>
          <a:off x="2983131" y="1369137"/>
          <a:ext cx="2606155" cy="2606155"/>
        </a:xfrm>
        <a:prstGeom prst="circularArrow">
          <a:avLst>
            <a:gd name="adj1" fmla="val 4688"/>
            <a:gd name="adj2" fmla="val 299029"/>
            <a:gd name="adj3" fmla="val 2503294"/>
            <a:gd name="adj4" fmla="val 15889288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BBC33-810C-4B31-ABF8-2B4FE35104F6}">
      <dsp:nvSpPr>
        <dsp:cNvPr id="0" name=""/>
        <dsp:cNvSpPr/>
      </dsp:nvSpPr>
      <dsp:spPr>
        <a:xfrm>
          <a:off x="1698161" y="866580"/>
          <a:ext cx="1893535" cy="189353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7EB10B-4885-4A38-B6AB-F63B82FCE808}">
      <dsp:nvSpPr>
        <dsp:cNvPr id="0" name=""/>
        <dsp:cNvSpPr/>
      </dsp:nvSpPr>
      <dsp:spPr>
        <a:xfrm>
          <a:off x="2454188" y="-145152"/>
          <a:ext cx="2041612" cy="204161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1A191D-78B9-4D0B-B740-8F7B94A1A8E0}">
      <dsp:nvSpPr>
        <dsp:cNvPr id="0" name=""/>
        <dsp:cNvSpPr/>
      </dsp:nvSpPr>
      <dsp:spPr>
        <a:xfrm>
          <a:off x="0" y="0"/>
          <a:ext cx="90364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A02290-53E7-45F3-A442-30F5C4618D0A}">
      <dsp:nvSpPr>
        <dsp:cNvPr id="0" name=""/>
        <dsp:cNvSpPr/>
      </dsp:nvSpPr>
      <dsp:spPr>
        <a:xfrm>
          <a:off x="0" y="0"/>
          <a:ext cx="1807299" cy="3672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Н</a:t>
          </a:r>
        </a:p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С</a:t>
          </a:r>
        </a:p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У</a:t>
          </a:r>
        </a:p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Р</a:t>
          </a:r>
          <a:endParaRPr lang="ru-RU" sz="4600" kern="1200" dirty="0"/>
        </a:p>
      </dsp:txBody>
      <dsp:txXfrm>
        <a:off x="0" y="0"/>
        <a:ext cx="1807299" cy="3672408"/>
      </dsp:txXfrm>
    </dsp:sp>
    <dsp:sp modelId="{62ECBADA-3759-40EE-84B7-F5DD463FC54D}">
      <dsp:nvSpPr>
        <dsp:cNvPr id="0" name=""/>
        <dsp:cNvSpPr/>
      </dsp:nvSpPr>
      <dsp:spPr>
        <a:xfrm>
          <a:off x="1942846" y="57381"/>
          <a:ext cx="7093649" cy="1147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err="1" smtClean="0">
              <a:solidFill>
                <a:srgbClr val="00B050"/>
              </a:solidFill>
            </a:rPr>
            <a:t>Конкурсы</a:t>
          </a:r>
          <a:r>
            <a:rPr lang="en-US" sz="2300" b="1" kern="1200" dirty="0" smtClean="0">
              <a:solidFill>
                <a:srgbClr val="00B050"/>
              </a:solidFill>
            </a:rPr>
            <a:t> </a:t>
          </a:r>
          <a:r>
            <a:rPr lang="en-US" sz="2300" b="1" kern="1200" dirty="0" err="1" smtClean="0">
              <a:solidFill>
                <a:srgbClr val="00B050"/>
              </a:solidFill>
            </a:rPr>
            <a:t>профессионального</a:t>
          </a:r>
          <a:r>
            <a:rPr lang="en-US" sz="2300" b="1" kern="1200" dirty="0" smtClean="0">
              <a:solidFill>
                <a:srgbClr val="00B050"/>
              </a:solidFill>
            </a:rPr>
            <a:t> </a:t>
          </a:r>
          <a:r>
            <a:rPr lang="en-US" sz="2300" b="1" kern="1200" dirty="0" err="1" smtClean="0">
              <a:solidFill>
                <a:srgbClr val="00B050"/>
              </a:solidFill>
            </a:rPr>
            <a:t>мастерства</a:t>
          </a:r>
          <a:r>
            <a:rPr lang="en-US" sz="2300" b="1" kern="1200" dirty="0" smtClean="0">
              <a:solidFill>
                <a:srgbClr val="00B050"/>
              </a:solidFill>
            </a:rPr>
            <a:t> (</a:t>
          </a:r>
          <a:r>
            <a:rPr lang="en-US" sz="2300" b="1" kern="1200" dirty="0" err="1" smtClean="0">
              <a:solidFill>
                <a:srgbClr val="00B050"/>
              </a:solidFill>
            </a:rPr>
            <a:t>учредитель</a:t>
          </a:r>
          <a:r>
            <a:rPr lang="en-US" sz="2300" b="1" kern="1200" dirty="0" smtClean="0">
              <a:solidFill>
                <a:srgbClr val="00B050"/>
              </a:solidFill>
            </a:rPr>
            <a:t> </a:t>
          </a:r>
          <a:r>
            <a:rPr lang="en-US" sz="2300" b="1" kern="1200" dirty="0" err="1" smtClean="0">
              <a:solidFill>
                <a:srgbClr val="00B050"/>
              </a:solidFill>
            </a:rPr>
            <a:t>Министерство</a:t>
          </a:r>
          <a:r>
            <a:rPr lang="en-US" sz="2300" b="1" kern="1200" dirty="0" smtClean="0">
              <a:solidFill>
                <a:srgbClr val="00B050"/>
              </a:solidFill>
            </a:rPr>
            <a:t> </a:t>
          </a:r>
          <a:r>
            <a:rPr lang="en-US" sz="2300" b="1" kern="1200" dirty="0" err="1" smtClean="0">
              <a:solidFill>
                <a:srgbClr val="00B050"/>
              </a:solidFill>
            </a:rPr>
            <a:t>просвещения</a:t>
          </a:r>
          <a:r>
            <a:rPr lang="en-US" sz="2300" b="1" kern="1200" dirty="0" smtClean="0">
              <a:solidFill>
                <a:srgbClr val="00B050"/>
              </a:solidFill>
            </a:rPr>
            <a:t> </a:t>
          </a:r>
          <a:r>
            <a:rPr lang="en-US" sz="2300" b="1" kern="1200" dirty="0" err="1" smtClean="0">
              <a:solidFill>
                <a:srgbClr val="00B050"/>
              </a:solidFill>
            </a:rPr>
            <a:t>Российской</a:t>
          </a:r>
          <a:r>
            <a:rPr lang="en-US" sz="2300" b="1" kern="1200" dirty="0" smtClean="0">
              <a:solidFill>
                <a:srgbClr val="00B050"/>
              </a:solidFill>
            </a:rPr>
            <a:t> </a:t>
          </a:r>
          <a:r>
            <a:rPr lang="en-US" sz="2300" b="1" kern="1200" dirty="0" err="1" smtClean="0">
              <a:solidFill>
                <a:srgbClr val="00B050"/>
              </a:solidFill>
            </a:rPr>
            <a:t>Федерации</a:t>
          </a:r>
          <a:r>
            <a:rPr lang="en-US" sz="2300" b="1" kern="1200" dirty="0" smtClean="0">
              <a:solidFill>
                <a:srgbClr val="00B050"/>
              </a:solidFill>
            </a:rPr>
            <a:t>, </a:t>
          </a:r>
          <a:r>
            <a:rPr lang="en-US" sz="2300" b="1" kern="1200" dirty="0" err="1" smtClean="0">
              <a:solidFill>
                <a:srgbClr val="00B050"/>
              </a:solidFill>
            </a:rPr>
            <a:t>Минобрнауки</a:t>
          </a:r>
          <a:r>
            <a:rPr lang="en-US" sz="2300" b="1" kern="1200" dirty="0" smtClean="0">
              <a:solidFill>
                <a:srgbClr val="00B050"/>
              </a:solidFill>
            </a:rPr>
            <a:t> РТ, </a:t>
          </a:r>
          <a:r>
            <a:rPr lang="en-US" sz="2300" b="1" kern="1200" dirty="0" err="1" smtClean="0">
              <a:solidFill>
                <a:srgbClr val="00B050"/>
              </a:solidFill>
            </a:rPr>
            <a:t>муниципалитет</a:t>
          </a:r>
          <a:r>
            <a:rPr lang="en-US" sz="2300" b="1" kern="1200" dirty="0" smtClean="0">
              <a:solidFill>
                <a:srgbClr val="00B050"/>
              </a:solidFill>
            </a:rPr>
            <a:t>)</a:t>
          </a:r>
          <a:endParaRPr lang="ru-RU" sz="2300" b="1" kern="1200" dirty="0">
            <a:solidFill>
              <a:srgbClr val="00B050"/>
            </a:solidFill>
          </a:endParaRPr>
        </a:p>
      </dsp:txBody>
      <dsp:txXfrm>
        <a:off x="1942846" y="57381"/>
        <a:ext cx="7093649" cy="1147627"/>
      </dsp:txXfrm>
    </dsp:sp>
    <dsp:sp modelId="{9B6C811A-A7C6-451B-AD1A-D719A39F20E7}">
      <dsp:nvSpPr>
        <dsp:cNvPr id="0" name=""/>
        <dsp:cNvSpPr/>
      </dsp:nvSpPr>
      <dsp:spPr>
        <a:xfrm>
          <a:off x="1807299" y="1205008"/>
          <a:ext cx="7229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F3193A-23FD-40D1-AB93-6ACF4B8CA759}">
      <dsp:nvSpPr>
        <dsp:cNvPr id="0" name=""/>
        <dsp:cNvSpPr/>
      </dsp:nvSpPr>
      <dsp:spPr>
        <a:xfrm>
          <a:off x="1942846" y="1262390"/>
          <a:ext cx="7093649" cy="1147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err="1" smtClean="0">
              <a:solidFill>
                <a:srgbClr val="7030A0"/>
              </a:solidFill>
            </a:rPr>
            <a:t>Конкурсы</a:t>
          </a:r>
          <a:r>
            <a:rPr lang="en-US" sz="2300" b="1" kern="1200" dirty="0" smtClean="0">
              <a:solidFill>
                <a:srgbClr val="7030A0"/>
              </a:solidFill>
            </a:rPr>
            <a:t> </a:t>
          </a:r>
          <a:r>
            <a:rPr lang="en-US" sz="2300" b="1" kern="1200" dirty="0" err="1" smtClean="0">
              <a:solidFill>
                <a:srgbClr val="7030A0"/>
              </a:solidFill>
            </a:rPr>
            <a:t>профессионального</a:t>
          </a:r>
          <a:r>
            <a:rPr lang="en-US" sz="2300" b="1" kern="1200" dirty="0" smtClean="0">
              <a:solidFill>
                <a:srgbClr val="7030A0"/>
              </a:solidFill>
            </a:rPr>
            <a:t> </a:t>
          </a:r>
          <a:r>
            <a:rPr lang="en-US" sz="2300" b="1" kern="1200" dirty="0" err="1" smtClean="0">
              <a:solidFill>
                <a:srgbClr val="7030A0"/>
              </a:solidFill>
            </a:rPr>
            <a:t>мастерства</a:t>
          </a:r>
          <a:r>
            <a:rPr lang="en-US" sz="2300" b="1" kern="1200" dirty="0" smtClean="0">
              <a:solidFill>
                <a:srgbClr val="7030A0"/>
              </a:solidFill>
            </a:rPr>
            <a:t> (</a:t>
          </a:r>
          <a:r>
            <a:rPr lang="en-US" sz="2300" b="1" kern="1200" dirty="0" err="1" smtClean="0">
              <a:solidFill>
                <a:srgbClr val="7030A0"/>
              </a:solidFill>
            </a:rPr>
            <a:t>учредитель</a:t>
          </a:r>
          <a:r>
            <a:rPr lang="en-US" sz="2300" b="1" kern="1200" dirty="0" smtClean="0">
              <a:solidFill>
                <a:srgbClr val="7030A0"/>
              </a:solidFill>
            </a:rPr>
            <a:t> “</a:t>
          </a:r>
          <a:r>
            <a:rPr lang="en-US" sz="2300" b="1" kern="1200" dirty="0" err="1" smtClean="0">
              <a:solidFill>
                <a:srgbClr val="7030A0"/>
              </a:solidFill>
            </a:rPr>
            <a:t>Учительская</a:t>
          </a:r>
          <a:r>
            <a:rPr lang="en-US" sz="2300" b="1" kern="1200" dirty="0" smtClean="0">
              <a:solidFill>
                <a:srgbClr val="7030A0"/>
              </a:solidFill>
            </a:rPr>
            <a:t> </a:t>
          </a:r>
          <a:r>
            <a:rPr lang="en-US" sz="2300" b="1" kern="1200" dirty="0" err="1" smtClean="0">
              <a:solidFill>
                <a:srgbClr val="7030A0"/>
              </a:solidFill>
            </a:rPr>
            <a:t>газета</a:t>
          </a:r>
          <a:r>
            <a:rPr lang="en-US" sz="2300" b="1" kern="1200" dirty="0" smtClean="0">
              <a:solidFill>
                <a:srgbClr val="7030A0"/>
              </a:solidFill>
            </a:rPr>
            <a:t>”, “</a:t>
          </a:r>
          <a:r>
            <a:rPr lang="en-US" sz="2300" b="1" kern="1200" dirty="0" err="1" smtClean="0">
              <a:solidFill>
                <a:srgbClr val="7030A0"/>
              </a:solidFill>
            </a:rPr>
            <a:t>Магариф</a:t>
          </a:r>
          <a:r>
            <a:rPr lang="en-US" sz="2300" b="1" kern="1200" dirty="0" smtClean="0">
              <a:solidFill>
                <a:srgbClr val="7030A0"/>
              </a:solidFill>
            </a:rPr>
            <a:t>”, </a:t>
          </a:r>
          <a:r>
            <a:rPr lang="en-US" sz="2300" b="1" kern="1200" dirty="0" err="1" smtClean="0">
              <a:solidFill>
                <a:srgbClr val="7030A0"/>
              </a:solidFill>
            </a:rPr>
            <a:t>иные</a:t>
          </a:r>
          <a:r>
            <a:rPr lang="en-US" sz="2300" b="1" kern="1200" dirty="0" smtClean="0">
              <a:solidFill>
                <a:srgbClr val="7030A0"/>
              </a:solidFill>
            </a:rPr>
            <a:t> </a:t>
          </a:r>
          <a:r>
            <a:rPr lang="en-US" sz="2300" b="1" kern="1200" dirty="0" err="1" smtClean="0">
              <a:solidFill>
                <a:srgbClr val="7030A0"/>
              </a:solidFill>
            </a:rPr>
            <a:t>профессиональные</a:t>
          </a:r>
          <a:r>
            <a:rPr lang="en-US" sz="2300" b="1" kern="1200" dirty="0" smtClean="0">
              <a:solidFill>
                <a:srgbClr val="7030A0"/>
              </a:solidFill>
            </a:rPr>
            <a:t> и </a:t>
          </a:r>
          <a:r>
            <a:rPr lang="en-US" sz="2300" b="1" kern="1200" dirty="0" err="1" smtClean="0">
              <a:solidFill>
                <a:srgbClr val="7030A0"/>
              </a:solidFill>
            </a:rPr>
            <a:t>общественные</a:t>
          </a:r>
          <a:r>
            <a:rPr lang="en-US" sz="2300" b="1" kern="1200" dirty="0" smtClean="0">
              <a:solidFill>
                <a:srgbClr val="7030A0"/>
              </a:solidFill>
            </a:rPr>
            <a:t> </a:t>
          </a:r>
          <a:r>
            <a:rPr lang="ru-RU" sz="2300" b="1" kern="1200" dirty="0" smtClean="0">
              <a:solidFill>
                <a:srgbClr val="7030A0"/>
              </a:solidFill>
            </a:rPr>
            <a:t>организации</a:t>
          </a:r>
          <a:r>
            <a:rPr lang="en-US" sz="2300" b="1" kern="1200" dirty="0" smtClean="0">
              <a:solidFill>
                <a:srgbClr val="7030A0"/>
              </a:solidFill>
            </a:rPr>
            <a:t>)</a:t>
          </a:r>
          <a:endParaRPr lang="ru-RU" sz="2300" kern="1200" dirty="0">
            <a:solidFill>
              <a:srgbClr val="7030A0"/>
            </a:solidFill>
          </a:endParaRPr>
        </a:p>
      </dsp:txBody>
      <dsp:txXfrm>
        <a:off x="1942846" y="1262390"/>
        <a:ext cx="7093649" cy="1147627"/>
      </dsp:txXfrm>
    </dsp:sp>
    <dsp:sp modelId="{B2ABD724-4AFC-4487-BBB3-088F27EDBD23}">
      <dsp:nvSpPr>
        <dsp:cNvPr id="0" name=""/>
        <dsp:cNvSpPr/>
      </dsp:nvSpPr>
      <dsp:spPr>
        <a:xfrm>
          <a:off x="1807299" y="2410017"/>
          <a:ext cx="7229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4D0F16-EFC9-4614-AC22-A9B8B49776A1}">
      <dsp:nvSpPr>
        <dsp:cNvPr id="0" name=""/>
        <dsp:cNvSpPr/>
      </dsp:nvSpPr>
      <dsp:spPr>
        <a:xfrm>
          <a:off x="1942846" y="2467399"/>
          <a:ext cx="7093649" cy="1147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err="1" smtClean="0">
              <a:solidFill>
                <a:srgbClr val="0070C0"/>
              </a:solidFill>
            </a:rPr>
            <a:t>Грантовые</a:t>
          </a:r>
          <a:r>
            <a:rPr lang="en-US" sz="2300" b="1" kern="1200" dirty="0" smtClean="0">
              <a:solidFill>
                <a:srgbClr val="0070C0"/>
              </a:solidFill>
            </a:rPr>
            <a:t> </a:t>
          </a:r>
          <a:r>
            <a:rPr lang="en-US" sz="2300" b="1" kern="1200" dirty="0" err="1" smtClean="0">
              <a:solidFill>
                <a:srgbClr val="0070C0"/>
              </a:solidFill>
            </a:rPr>
            <a:t>программы</a:t>
          </a:r>
          <a:endParaRPr lang="ru-RU" sz="2300" b="1" kern="1200" dirty="0">
            <a:solidFill>
              <a:srgbClr val="0070C0"/>
            </a:solidFill>
          </a:endParaRPr>
        </a:p>
      </dsp:txBody>
      <dsp:txXfrm>
        <a:off x="1942846" y="2467399"/>
        <a:ext cx="7093649" cy="1147627"/>
      </dsp:txXfrm>
    </dsp:sp>
    <dsp:sp modelId="{C1E4A469-BC00-4C1E-BAE7-1871AE764467}">
      <dsp:nvSpPr>
        <dsp:cNvPr id="0" name=""/>
        <dsp:cNvSpPr/>
      </dsp:nvSpPr>
      <dsp:spPr>
        <a:xfrm>
          <a:off x="1807299" y="3615026"/>
          <a:ext cx="72291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A09565-58BB-412F-9908-415D677AE27F}">
      <dsp:nvSpPr>
        <dsp:cNvPr id="0" name=""/>
        <dsp:cNvSpPr/>
      </dsp:nvSpPr>
      <dsp:spPr>
        <a:xfrm>
          <a:off x="1990719" y="2237288"/>
          <a:ext cx="1587996" cy="1363111"/>
        </a:xfrm>
        <a:prstGeom prst="hexagon">
          <a:avLst>
            <a:gd name="adj" fmla="val 25000"/>
            <a:gd name="vf" fmla="val 115470"/>
          </a:avLst>
        </a:prstGeom>
        <a:solidFill>
          <a:srgbClr val="C00000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Клуб</a:t>
          </a:r>
          <a:r>
            <a:rPr lang="en-US" sz="2100" kern="1200" dirty="0" smtClean="0"/>
            <a:t> “</a:t>
          </a:r>
          <a:r>
            <a:rPr lang="en-US" sz="2100" kern="1200" dirty="0" err="1" smtClean="0"/>
            <a:t>Учитель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года</a:t>
          </a:r>
          <a:r>
            <a:rPr lang="en-US" sz="2100" kern="1200" dirty="0" smtClean="0"/>
            <a:t>”</a:t>
          </a:r>
          <a:endParaRPr lang="ru-RU" sz="2100" kern="1200" dirty="0"/>
        </a:p>
      </dsp:txBody>
      <dsp:txXfrm>
        <a:off x="2236645" y="2448387"/>
        <a:ext cx="1096144" cy="940913"/>
      </dsp:txXfrm>
    </dsp:sp>
    <dsp:sp modelId="{ECCCE8B8-B0CA-42B2-9336-D9A9DFD7088B}">
      <dsp:nvSpPr>
        <dsp:cNvPr id="0" name=""/>
        <dsp:cNvSpPr/>
      </dsp:nvSpPr>
      <dsp:spPr>
        <a:xfrm>
          <a:off x="2040387" y="2839635"/>
          <a:ext cx="185382" cy="1598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C352B4-C422-43A7-8EDC-7B6FC8C2ABC1}">
      <dsp:nvSpPr>
        <dsp:cNvPr id="0" name=""/>
        <dsp:cNvSpPr/>
      </dsp:nvSpPr>
      <dsp:spPr>
        <a:xfrm>
          <a:off x="642671" y="1496326"/>
          <a:ext cx="1587996" cy="136311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A77A62-EA29-41E2-8A8F-D3B8E0CE8123}">
      <dsp:nvSpPr>
        <dsp:cNvPr id="0" name=""/>
        <dsp:cNvSpPr/>
      </dsp:nvSpPr>
      <dsp:spPr>
        <a:xfrm>
          <a:off x="1717891" y="2670416"/>
          <a:ext cx="185382" cy="1598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2DC74E-0815-44C3-8D6E-A0BF4D7974E1}">
      <dsp:nvSpPr>
        <dsp:cNvPr id="0" name=""/>
        <dsp:cNvSpPr/>
      </dsp:nvSpPr>
      <dsp:spPr>
        <a:xfrm>
          <a:off x="3337367" y="1485885"/>
          <a:ext cx="1587996" cy="1363111"/>
        </a:xfrm>
        <a:prstGeom prst="hexagon">
          <a:avLst>
            <a:gd name="adj" fmla="val 25000"/>
            <a:gd name="vf" fmla="val 115470"/>
          </a:avLst>
        </a:prstGeom>
        <a:solidFill>
          <a:srgbClr val="00B050"/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ИРО РТ</a:t>
          </a:r>
          <a:endParaRPr lang="ru-RU" sz="2100" kern="1200" dirty="0"/>
        </a:p>
      </dsp:txBody>
      <dsp:txXfrm>
        <a:off x="3583293" y="1696984"/>
        <a:ext cx="1096144" cy="940913"/>
      </dsp:txXfrm>
    </dsp:sp>
    <dsp:sp modelId="{0203E157-94FD-46EB-8E74-877740CC1379}">
      <dsp:nvSpPr>
        <dsp:cNvPr id="0" name=""/>
        <dsp:cNvSpPr/>
      </dsp:nvSpPr>
      <dsp:spPr>
        <a:xfrm>
          <a:off x="4425179" y="2658535"/>
          <a:ext cx="185382" cy="1598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365570-1204-48E7-910E-372352FE8DC3}">
      <dsp:nvSpPr>
        <dsp:cNvPr id="0" name=""/>
        <dsp:cNvSpPr/>
      </dsp:nvSpPr>
      <dsp:spPr>
        <a:xfrm>
          <a:off x="4691011" y="2235128"/>
          <a:ext cx="1587996" cy="136311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C0601F-3AC8-4D89-A416-062D2995A3ED}">
      <dsp:nvSpPr>
        <dsp:cNvPr id="0" name=""/>
        <dsp:cNvSpPr/>
      </dsp:nvSpPr>
      <dsp:spPr>
        <a:xfrm>
          <a:off x="4727388" y="2845756"/>
          <a:ext cx="185382" cy="1598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09152D-CFEE-47AB-A927-F582A5E1E70C}">
      <dsp:nvSpPr>
        <dsp:cNvPr id="0" name=""/>
        <dsp:cNvSpPr/>
      </dsp:nvSpPr>
      <dsp:spPr>
        <a:xfrm>
          <a:off x="1990719" y="751403"/>
          <a:ext cx="1587996" cy="1363111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ММС</a:t>
          </a:r>
          <a:endParaRPr lang="ru-RU" sz="3600" b="1" kern="1200" dirty="0"/>
        </a:p>
      </dsp:txBody>
      <dsp:txXfrm>
        <a:off x="2236645" y="962502"/>
        <a:ext cx="1096144" cy="940913"/>
      </dsp:txXfrm>
    </dsp:sp>
    <dsp:sp modelId="{39BDE492-0B6F-4F58-8171-1FF7BFB25D67}">
      <dsp:nvSpPr>
        <dsp:cNvPr id="0" name=""/>
        <dsp:cNvSpPr/>
      </dsp:nvSpPr>
      <dsp:spPr>
        <a:xfrm>
          <a:off x="3071535" y="779486"/>
          <a:ext cx="185382" cy="1598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6E3A69-98B9-40E3-B401-80121ECBFB34}">
      <dsp:nvSpPr>
        <dsp:cNvPr id="0" name=""/>
        <dsp:cNvSpPr/>
      </dsp:nvSpPr>
      <dsp:spPr>
        <a:xfrm>
          <a:off x="3337367" y="0"/>
          <a:ext cx="1587996" cy="136311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BA7E55-3A3B-4565-B0C8-589C4A7F3DB5}">
      <dsp:nvSpPr>
        <dsp:cNvPr id="0" name=""/>
        <dsp:cNvSpPr/>
      </dsp:nvSpPr>
      <dsp:spPr>
        <a:xfrm>
          <a:off x="3373744" y="604147"/>
          <a:ext cx="185382" cy="1598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3CF393-C19C-4C85-AB44-D6587285D139}">
      <dsp:nvSpPr>
        <dsp:cNvPr id="0" name=""/>
        <dsp:cNvSpPr/>
      </dsp:nvSpPr>
      <dsp:spPr>
        <a:xfrm>
          <a:off x="4691011" y="749243"/>
          <a:ext cx="1587996" cy="136311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МОиН РТ</a:t>
          </a:r>
          <a:endParaRPr lang="ru-RU" sz="2100" kern="1200" dirty="0"/>
        </a:p>
      </dsp:txBody>
      <dsp:txXfrm>
        <a:off x="4936937" y="960342"/>
        <a:ext cx="1096144" cy="940913"/>
      </dsp:txXfrm>
    </dsp:sp>
    <dsp:sp modelId="{96A72EF9-AE90-428E-AA6F-5EAF50A68BE1}">
      <dsp:nvSpPr>
        <dsp:cNvPr id="0" name=""/>
        <dsp:cNvSpPr/>
      </dsp:nvSpPr>
      <dsp:spPr>
        <a:xfrm>
          <a:off x="6056548" y="1350870"/>
          <a:ext cx="185382" cy="1598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ADC8D6-E0E6-4A4A-8826-EEEAC709CF52}">
      <dsp:nvSpPr>
        <dsp:cNvPr id="0" name=""/>
        <dsp:cNvSpPr/>
      </dsp:nvSpPr>
      <dsp:spPr>
        <a:xfrm>
          <a:off x="6050252" y="1498486"/>
          <a:ext cx="1587996" cy="136311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5564FB-CF9D-47D3-B3FC-70E8B9C81F19}">
      <dsp:nvSpPr>
        <dsp:cNvPr id="0" name=""/>
        <dsp:cNvSpPr/>
      </dsp:nvSpPr>
      <dsp:spPr>
        <a:xfrm>
          <a:off x="6370650" y="1522609"/>
          <a:ext cx="185382" cy="1598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02E274-F88F-4E92-801A-12DE0D8ED7F3}">
      <dsp:nvSpPr>
        <dsp:cNvPr id="0" name=""/>
        <dsp:cNvSpPr/>
      </dsp:nvSpPr>
      <dsp:spPr>
        <a:xfrm>
          <a:off x="2391065" y="1422348"/>
          <a:ext cx="2411030" cy="2411049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rPr>
            <a:t>КОНКУРС</a:t>
          </a:r>
        </a:p>
      </dsp:txBody>
      <dsp:txXfrm>
        <a:off x="2744152" y="1775438"/>
        <a:ext cx="1704856" cy="1704869"/>
      </dsp:txXfrm>
    </dsp:sp>
    <dsp:sp modelId="{8C502538-3A49-4072-ACEE-0719863937F3}">
      <dsp:nvSpPr>
        <dsp:cNvPr id="0" name=""/>
        <dsp:cNvSpPr/>
      </dsp:nvSpPr>
      <dsp:spPr>
        <a:xfrm rot="18497696">
          <a:off x="1139588" y="2239905"/>
          <a:ext cx="1098397" cy="1829006"/>
        </a:xfrm>
        <a:prstGeom prst="curvedRightArrow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B5B61-355D-4946-AEBD-B8A550026F8A}">
      <dsp:nvSpPr>
        <dsp:cNvPr id="0" name=""/>
        <dsp:cNvSpPr/>
      </dsp:nvSpPr>
      <dsp:spPr>
        <a:xfrm>
          <a:off x="342892" y="1522721"/>
          <a:ext cx="1830771" cy="1464617"/>
        </a:xfrm>
        <a:prstGeom prst="rect">
          <a:avLst/>
        </a:prstGeom>
        <a:solidFill>
          <a:srgbClr val="1F4C8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ФГОС общего образования</a:t>
          </a:r>
          <a:endParaRPr lang="ru-RU" sz="2000" b="1" kern="1200" dirty="0"/>
        </a:p>
      </dsp:txBody>
      <dsp:txXfrm>
        <a:off x="342892" y="1522721"/>
        <a:ext cx="1830771" cy="1464617"/>
      </dsp:txXfrm>
    </dsp:sp>
    <dsp:sp modelId="{42098C2E-9977-48AF-B1EE-6CDB7C1BE246}">
      <dsp:nvSpPr>
        <dsp:cNvPr id="0" name=""/>
        <dsp:cNvSpPr/>
      </dsp:nvSpPr>
      <dsp:spPr>
        <a:xfrm rot="1060437">
          <a:off x="1916237" y="-234877"/>
          <a:ext cx="1461035" cy="1643965"/>
        </a:xfrm>
        <a:prstGeom prst="curvedDownArrow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E6D870-D720-40F9-B65E-21144F07A7D3}">
      <dsp:nvSpPr>
        <dsp:cNvPr id="0" name=""/>
        <dsp:cNvSpPr/>
      </dsp:nvSpPr>
      <dsp:spPr>
        <a:xfrm>
          <a:off x="716929" y="-116402"/>
          <a:ext cx="2005244" cy="1464617"/>
        </a:xfrm>
        <a:prstGeom prst="rect">
          <a:avLst/>
        </a:prstGeom>
        <a:solidFill>
          <a:srgbClr val="1F4C8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rPr>
            <a:t>Профессиональный стандарт педагога</a:t>
          </a:r>
        </a:p>
      </dsp:txBody>
      <dsp:txXfrm>
        <a:off x="716929" y="-116402"/>
        <a:ext cx="2005244" cy="1464617"/>
      </dsp:txXfrm>
    </dsp:sp>
    <dsp:sp modelId="{F9D2E7A4-B726-40D5-99AB-287BC0225447}">
      <dsp:nvSpPr>
        <dsp:cNvPr id="0" name=""/>
        <dsp:cNvSpPr/>
      </dsp:nvSpPr>
      <dsp:spPr>
        <a:xfrm rot="9805323">
          <a:off x="3741473" y="-190561"/>
          <a:ext cx="1430099" cy="1598829"/>
        </a:xfrm>
        <a:prstGeom prst="curvedUpArrow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67116B-70FF-4DD7-82C9-65053DB35725}">
      <dsp:nvSpPr>
        <dsp:cNvPr id="0" name=""/>
        <dsp:cNvSpPr/>
      </dsp:nvSpPr>
      <dsp:spPr>
        <a:xfrm>
          <a:off x="4422111" y="-96590"/>
          <a:ext cx="2007221" cy="1464617"/>
        </a:xfrm>
        <a:prstGeom prst="rect">
          <a:avLst/>
        </a:prstGeom>
        <a:solidFill>
          <a:srgbClr val="1F4C8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НСУР</a:t>
          </a:r>
          <a:endParaRPr lang="ru-RU" sz="2000" b="1" kern="1200" dirty="0"/>
        </a:p>
      </dsp:txBody>
      <dsp:txXfrm>
        <a:off x="4422111" y="-96590"/>
        <a:ext cx="2007221" cy="1464617"/>
      </dsp:txXfrm>
    </dsp:sp>
    <dsp:sp modelId="{789C14E7-9714-4017-935F-D1C66F83AC61}">
      <dsp:nvSpPr>
        <dsp:cNvPr id="0" name=""/>
        <dsp:cNvSpPr/>
      </dsp:nvSpPr>
      <dsp:spPr>
        <a:xfrm rot="3033319">
          <a:off x="4971331" y="2120819"/>
          <a:ext cx="1178579" cy="1982885"/>
        </a:xfrm>
        <a:prstGeom prst="curvedLeftArrow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8A523B-FB70-42D1-B397-091035B4EDDE}">
      <dsp:nvSpPr>
        <dsp:cNvPr id="0" name=""/>
        <dsp:cNvSpPr/>
      </dsp:nvSpPr>
      <dsp:spPr>
        <a:xfrm>
          <a:off x="5096345" y="1468092"/>
          <a:ext cx="1830771" cy="1464617"/>
        </a:xfrm>
        <a:prstGeom prst="rect">
          <a:avLst/>
        </a:prstGeom>
        <a:solidFill>
          <a:srgbClr val="1F4C8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Национальный проект «Образование»</a:t>
          </a:r>
          <a:endParaRPr lang="ru-RU" sz="2000" b="1" kern="1200" dirty="0"/>
        </a:p>
      </dsp:txBody>
      <dsp:txXfrm>
        <a:off x="5096345" y="1468092"/>
        <a:ext cx="1830771" cy="14646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1C0CE-6229-4641-9651-32552702D416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78034-5B72-4882-A703-0DC4626EF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20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5EE0C-71F2-46A0-BE2B-C12E7C54924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701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339" y="2"/>
            <a:ext cx="9175750" cy="5237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" name="Picture 18" descr="http://abali.ru/wp-content/uploads/2011/09/Coat_of_Arms_of_Tatarstan_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6" y="123480"/>
            <a:ext cx="1076328" cy="106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301191"/>
            <a:ext cx="8280920" cy="1384958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Развитие </a:t>
            </a:r>
            <a:r>
              <a:rPr lang="ru-RU" sz="2800" b="1" dirty="0">
                <a:solidFill>
                  <a:srgbClr val="002060"/>
                </a:solidFill>
              </a:rPr>
              <a:t>системы конкурсного движения в профессиональном педагогическом сообществе Республики Татарстан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198421" y="3291904"/>
            <a:ext cx="3550043" cy="151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4" tIns="45702" rIns="91404" bIns="45702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r>
              <a:rPr lang="en-US" sz="1800" b="1" i="1" dirty="0" err="1" smtClean="0">
                <a:solidFill>
                  <a:srgbClr val="0070C0"/>
                </a:solidFill>
              </a:rPr>
              <a:t>Федорова</a:t>
            </a:r>
            <a:r>
              <a:rPr lang="en-US" sz="1800" b="1" i="1" dirty="0" smtClean="0">
                <a:solidFill>
                  <a:srgbClr val="0070C0"/>
                </a:solidFill>
              </a:rPr>
              <a:t> Тамара Трофимовна, </a:t>
            </a:r>
            <a:r>
              <a:rPr lang="en-US" sz="1800" b="1" i="1" dirty="0" err="1" smtClean="0">
                <a:solidFill>
                  <a:srgbClr val="0070C0"/>
                </a:solidFill>
              </a:rPr>
              <a:t>начальник</a:t>
            </a:r>
            <a:r>
              <a:rPr lang="en-US" sz="1800" b="1" i="1" dirty="0" smtClean="0">
                <a:solidFill>
                  <a:srgbClr val="0070C0"/>
                </a:solidFill>
              </a:rPr>
              <a:t> </a:t>
            </a:r>
            <a:r>
              <a:rPr lang="en-US" sz="1800" b="1" i="1" dirty="0" err="1" smtClean="0">
                <a:solidFill>
                  <a:srgbClr val="0070C0"/>
                </a:solidFill>
              </a:rPr>
              <a:t>управления</a:t>
            </a:r>
            <a:r>
              <a:rPr lang="en-US" sz="1800" b="1" i="1" dirty="0" smtClean="0">
                <a:solidFill>
                  <a:srgbClr val="0070C0"/>
                </a:solidFill>
              </a:rPr>
              <a:t> </a:t>
            </a:r>
            <a:r>
              <a:rPr lang="en-US" sz="1800" b="1" i="1" dirty="0" err="1" smtClean="0">
                <a:solidFill>
                  <a:srgbClr val="0070C0"/>
                </a:solidFill>
              </a:rPr>
              <a:t>общего</a:t>
            </a:r>
            <a:r>
              <a:rPr lang="en-US" sz="1800" b="1" i="1" dirty="0" smtClean="0">
                <a:solidFill>
                  <a:srgbClr val="0070C0"/>
                </a:solidFill>
              </a:rPr>
              <a:t> образования </a:t>
            </a:r>
            <a:r>
              <a:rPr lang="en-US" sz="1800" b="1" i="1" dirty="0" err="1" smtClean="0">
                <a:solidFill>
                  <a:srgbClr val="0070C0"/>
                </a:solidFill>
              </a:rPr>
              <a:t>Министерства</a:t>
            </a:r>
            <a:r>
              <a:rPr lang="en-US" sz="1800" b="1" i="1" dirty="0" smtClean="0">
                <a:solidFill>
                  <a:srgbClr val="0070C0"/>
                </a:solidFill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</a:rPr>
              <a:t>образования </a:t>
            </a:r>
            <a:r>
              <a:rPr lang="ru-RU" sz="1800" b="1" i="1" dirty="0">
                <a:solidFill>
                  <a:srgbClr val="0070C0"/>
                </a:solidFill>
              </a:rPr>
              <a:t>и </a:t>
            </a:r>
            <a:r>
              <a:rPr lang="ru-RU" sz="1800" b="1" i="1" dirty="0" smtClean="0">
                <a:solidFill>
                  <a:srgbClr val="0070C0"/>
                </a:solidFill>
              </a:rPr>
              <a:t>науки</a:t>
            </a:r>
          </a:p>
          <a:p>
            <a:pPr algn="l">
              <a:spcBef>
                <a:spcPts val="0"/>
              </a:spcBef>
              <a:defRPr/>
            </a:pPr>
            <a:r>
              <a:rPr lang="ru-RU" sz="1800" b="1" i="1" dirty="0" smtClean="0">
                <a:solidFill>
                  <a:srgbClr val="0070C0"/>
                </a:solidFill>
              </a:rPr>
              <a:t>Республики </a:t>
            </a:r>
            <a:r>
              <a:rPr lang="ru-RU" sz="1800" b="1" i="1" dirty="0">
                <a:solidFill>
                  <a:srgbClr val="0070C0"/>
                </a:solidFill>
              </a:rPr>
              <a:t>Татарстан </a:t>
            </a:r>
          </a:p>
        </p:txBody>
      </p:sp>
    </p:spTree>
    <p:extLst>
      <p:ext uri="{BB962C8B-B14F-4D97-AF65-F5344CB8AC3E}">
        <p14:creationId xmlns:p14="http://schemas.microsoft.com/office/powerpoint/2010/main" val="6598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азвание 1"/>
          <p:cNvSpPr txBox="1">
            <a:spLocks/>
          </p:cNvSpPr>
          <p:nvPr/>
        </p:nvSpPr>
        <p:spPr>
          <a:xfrm>
            <a:off x="3599892" y="33468"/>
            <a:ext cx="3834426" cy="519522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Организация  проведения 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федерального этапа Конкурса</a:t>
            </a:r>
          </a:p>
        </p:txBody>
      </p:sp>
      <p:sp>
        <p:nvSpPr>
          <p:cNvPr id="28" name="Название 1"/>
          <p:cNvSpPr txBox="1">
            <a:spLocks/>
          </p:cNvSpPr>
          <p:nvPr/>
        </p:nvSpPr>
        <p:spPr>
          <a:xfrm>
            <a:off x="1655676" y="70740"/>
            <a:ext cx="2833889" cy="410168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 lnSpcReduction="10000"/>
          </a:bodyPr>
          <a:lstStyle/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ЦЕНТР РЕАЛИЗАЦИИ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ГОСУДАРСТВЕННОЙ ОБРАЗОВАТЕЛЬНОЙ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ПОЛИТИКИ  И ИНФОРМАЦИОННЫХ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ТЕХНОЛОГИЙ</a:t>
            </a:r>
          </a:p>
        </p:txBody>
      </p:sp>
      <p:sp>
        <p:nvSpPr>
          <p:cNvPr id="30" name="Название 1"/>
          <p:cNvSpPr txBox="1">
            <a:spLocks/>
          </p:cNvSpPr>
          <p:nvPr/>
        </p:nvSpPr>
        <p:spPr>
          <a:xfrm>
            <a:off x="857250" y="87474"/>
            <a:ext cx="7429500" cy="339428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/>
          <a:p>
            <a:pPr algn="ctr">
              <a:defRPr/>
            </a:pPr>
            <a:r>
              <a:rPr lang="ru-RU" sz="1500" b="1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ЭВОЛЮЦИЯ КОНКУРСА «УЧИТЕЛЬ ГОДА»</a:t>
            </a:r>
          </a:p>
        </p:txBody>
      </p:sp>
      <p:pic>
        <p:nvPicPr>
          <p:cNvPr id="49" name="Picture 2" descr="C:\Users\girenko\Downloads\Победители_карта 2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046" y="0"/>
            <a:ext cx="7583584" cy="4803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34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азвание 1"/>
          <p:cNvSpPr txBox="1">
            <a:spLocks/>
          </p:cNvSpPr>
          <p:nvPr/>
        </p:nvSpPr>
        <p:spPr>
          <a:xfrm>
            <a:off x="3599892" y="33468"/>
            <a:ext cx="3834426" cy="519522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Организация  проведения 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федерального этапа Конкурса</a:t>
            </a:r>
          </a:p>
        </p:txBody>
      </p:sp>
      <p:sp>
        <p:nvSpPr>
          <p:cNvPr id="28" name="Название 1"/>
          <p:cNvSpPr txBox="1">
            <a:spLocks/>
          </p:cNvSpPr>
          <p:nvPr/>
        </p:nvSpPr>
        <p:spPr>
          <a:xfrm>
            <a:off x="1655676" y="70740"/>
            <a:ext cx="2833889" cy="410168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 lnSpcReduction="10000"/>
          </a:bodyPr>
          <a:lstStyle/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ЦЕНТР РЕАЛИЗАЦИИ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ГОСУДАРСТВЕННОЙ ОБРАЗОВАТЕЛЬНОЙ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ПОЛИТИКИ  И ИНФОРМАЦИОННЫХ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ТЕХНОЛОГИЙ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-36512" y="-12344"/>
            <a:ext cx="9180512" cy="642715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30" name="Название 1"/>
          <p:cNvSpPr txBox="1">
            <a:spLocks/>
          </p:cNvSpPr>
          <p:nvPr/>
        </p:nvSpPr>
        <p:spPr>
          <a:xfrm>
            <a:off x="-36512" y="181965"/>
            <a:ext cx="9180512" cy="324036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КОНКУРС В КОНТЕКСТЕ ГОСУДАРСТВЕННОЙ ОБРАЗОВАТЕЛЬНОЙ ПОЛИТИКИ</a:t>
            </a:r>
          </a:p>
        </p:txBody>
      </p:sp>
      <p:graphicFrame>
        <p:nvGraphicFramePr>
          <p:cNvPr id="49" name="Схема 48"/>
          <p:cNvGraphicFramePr/>
          <p:nvPr>
            <p:extLst>
              <p:ext uri="{D42A27DB-BD31-4B8C-83A1-F6EECF244321}">
                <p14:modId xmlns:p14="http://schemas.microsoft.com/office/powerpoint/2010/main" val="3940689478"/>
              </p:ext>
            </p:extLst>
          </p:nvPr>
        </p:nvGraphicFramePr>
        <p:xfrm>
          <a:off x="971600" y="930166"/>
          <a:ext cx="7200800" cy="3945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004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азвание 1"/>
          <p:cNvSpPr txBox="1">
            <a:spLocks/>
          </p:cNvSpPr>
          <p:nvPr/>
        </p:nvSpPr>
        <p:spPr>
          <a:xfrm>
            <a:off x="3599892" y="33468"/>
            <a:ext cx="3834426" cy="519522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Организация  проведения 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федерального этапа Конкурса</a:t>
            </a:r>
          </a:p>
        </p:txBody>
      </p:sp>
      <p:sp>
        <p:nvSpPr>
          <p:cNvPr id="28" name="Название 1"/>
          <p:cNvSpPr txBox="1">
            <a:spLocks/>
          </p:cNvSpPr>
          <p:nvPr/>
        </p:nvSpPr>
        <p:spPr>
          <a:xfrm>
            <a:off x="1655676" y="70740"/>
            <a:ext cx="2833889" cy="410168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 lnSpcReduction="10000"/>
          </a:bodyPr>
          <a:lstStyle/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ЦЕНТР РЕАЛИЗАЦИИ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ГОСУДАРСТВЕННОЙ ОБРАЗОВАТЕЛЬНОЙ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ПОЛИТИКИ  И ИНФОРМАЦИОННЫХ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ТЕХНОЛОГИЙ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57250" y="-12344"/>
            <a:ext cx="7441164" cy="642715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30" name="Название 1"/>
          <p:cNvSpPr txBox="1">
            <a:spLocks/>
          </p:cNvSpPr>
          <p:nvPr/>
        </p:nvSpPr>
        <p:spPr>
          <a:xfrm>
            <a:off x="857250" y="141480"/>
            <a:ext cx="7429500" cy="339428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/>
          <a:p>
            <a:pPr algn="ctr">
              <a:defRPr/>
            </a:pPr>
            <a:r>
              <a:rPr lang="ru-RU" sz="1500" b="1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СТРУКТУРА  ПРОВЕДЕНИЯ </a:t>
            </a:r>
            <a:r>
              <a:rPr lang="en-US" sz="1500" b="1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</a:t>
            </a:r>
            <a:r>
              <a:rPr lang="ru-RU" sz="1500" b="1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ФЕДЕРАЛЬНОГО ЭТАПА</a:t>
            </a:r>
          </a:p>
        </p:txBody>
      </p:sp>
      <p:sp>
        <p:nvSpPr>
          <p:cNvPr id="6" name="Shape 8"/>
          <p:cNvSpPr/>
          <p:nvPr/>
        </p:nvSpPr>
        <p:spPr>
          <a:xfrm>
            <a:off x="1160478" y="3057804"/>
            <a:ext cx="1791342" cy="500999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 algn="ctr">
              <a:defRPr sz="1800" cap="none">
                <a:solidFill>
                  <a:srgbClr val="000000"/>
                </a:solidFill>
              </a:defRPr>
            </a:pPr>
            <a:r>
              <a:rPr lang="ru-RU" sz="1800" b="1" dirty="0">
                <a:solidFill>
                  <a:schemeClr val="bg1"/>
                </a:solidFill>
              </a:rPr>
              <a:t>Очный </a:t>
            </a:r>
            <a:r>
              <a:rPr lang="ru-RU" sz="1800" b="1" cap="none" dirty="0">
                <a:solidFill>
                  <a:schemeClr val="bg1"/>
                </a:solidFill>
              </a:rPr>
              <a:t>ТУР</a:t>
            </a:r>
            <a:endParaRPr sz="1800" b="1" dirty="0">
              <a:solidFill>
                <a:schemeClr val="bg1"/>
              </a:solidFill>
            </a:endParaRPr>
          </a:p>
        </p:txBody>
      </p:sp>
      <p:sp>
        <p:nvSpPr>
          <p:cNvPr id="12" name="Shape 7"/>
          <p:cNvSpPr/>
          <p:nvPr/>
        </p:nvSpPr>
        <p:spPr>
          <a:xfrm>
            <a:off x="5146770" y="843558"/>
            <a:ext cx="2800756" cy="953369"/>
          </a:xfrm>
          <a:prstGeom prst="roundRect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u="sng" dirty="0">
                <a:solidFill>
                  <a:schemeClr val="bg1"/>
                </a:solidFill>
                <a:latin typeface="PT Sans" panose="020B0503020203020204" pitchFamily="34" charset="-52"/>
                <a:cs typeface="Arial" pitchFamily="34" charset="0"/>
              </a:rPr>
              <a:t>«Интернет-ресурс»</a:t>
            </a:r>
            <a:endParaRPr lang="en-US" sz="1050" b="1" u="sng" dirty="0">
              <a:solidFill>
                <a:schemeClr val="bg1"/>
              </a:solidFill>
              <a:latin typeface="PT Sans" panose="020B0503020203020204" pitchFamily="34" charset="-52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50" b="1" u="sng" dirty="0">
              <a:solidFill>
                <a:schemeClr val="bg1"/>
              </a:solidFill>
              <a:latin typeface="PT Sans" panose="020B0503020203020204" pitchFamily="34" charset="-52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u="sng" dirty="0">
                <a:solidFill>
                  <a:schemeClr val="bg1"/>
                </a:solidFill>
                <a:latin typeface="PT Sans" panose="020B0503020203020204" pitchFamily="34" charset="-52"/>
                <a:cs typeface="Arial" pitchFamily="34" charset="0"/>
              </a:rPr>
              <a:t>«Я – учитель»</a:t>
            </a:r>
          </a:p>
        </p:txBody>
      </p:sp>
      <p:sp>
        <p:nvSpPr>
          <p:cNvPr id="36" name="Shape 7"/>
          <p:cNvSpPr/>
          <p:nvPr/>
        </p:nvSpPr>
        <p:spPr>
          <a:xfrm>
            <a:off x="5166066" y="1884652"/>
            <a:ext cx="2776683" cy="864494"/>
          </a:xfrm>
          <a:prstGeom prst="roundRect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u="sng" cap="none" dirty="0">
                <a:solidFill>
                  <a:schemeClr val="bg1"/>
                </a:solidFill>
                <a:latin typeface="PT Sans" panose="020B0503020203020204" pitchFamily="34" charset="-52"/>
                <a:cs typeface="Arial" pitchFamily="34" charset="0"/>
              </a:rPr>
              <a:t>«МЕТОДИЧЕСКИЙ СЕМИНАР»</a:t>
            </a:r>
            <a:endParaRPr lang="en-US" sz="1050" b="1" u="sng" cap="none" dirty="0">
              <a:solidFill>
                <a:schemeClr val="bg1"/>
              </a:solidFill>
              <a:latin typeface="PT Sans" panose="020B0503020203020204" pitchFamily="34" charset="-52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50" b="1" u="sng" dirty="0">
              <a:latin typeface="PT Sans" panose="020B0503020203020204" pitchFamily="34" charset="-52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u="sng" dirty="0">
                <a:latin typeface="PT Sans" panose="020B0503020203020204" pitchFamily="34" charset="-52"/>
                <a:cs typeface="Arial" pitchFamily="34" charset="0"/>
              </a:rPr>
              <a:t>«Урок»</a:t>
            </a:r>
            <a:endParaRPr lang="ru-RU" sz="1050" b="1" u="sng" cap="none" dirty="0">
              <a:solidFill>
                <a:schemeClr val="bg1"/>
              </a:solidFill>
              <a:latin typeface="PT Sans" panose="020B0503020203020204" pitchFamily="34" charset="-52"/>
              <a:cs typeface="Arial" pitchFamily="34" charset="0"/>
            </a:endParaRPr>
          </a:p>
        </p:txBody>
      </p:sp>
      <p:sp>
        <p:nvSpPr>
          <p:cNvPr id="38" name="Shape 7"/>
          <p:cNvSpPr/>
          <p:nvPr/>
        </p:nvSpPr>
        <p:spPr>
          <a:xfrm>
            <a:off x="5170844" y="2836872"/>
            <a:ext cx="2776683" cy="1356605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u="sng" dirty="0">
                <a:latin typeface="PT Sans" panose="020B0503020203020204" pitchFamily="34" charset="-52"/>
                <a:cs typeface="Arial" pitchFamily="34" charset="0"/>
              </a:rPr>
              <a:t>«Мастер-класс»</a:t>
            </a:r>
            <a:endParaRPr lang="en-US" sz="1050" b="1" u="sng" dirty="0">
              <a:latin typeface="PT Sans" panose="020B0503020203020204" pitchFamily="34" charset="-52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50" b="1" u="sng" dirty="0">
              <a:latin typeface="PT Sans" panose="020B0503020203020204" pitchFamily="34" charset="-52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u="sng" dirty="0">
                <a:latin typeface="PT Sans" panose="020B0503020203020204" pitchFamily="34" charset="-52"/>
                <a:cs typeface="Arial" pitchFamily="34" charset="0"/>
              </a:rPr>
              <a:t>«Классный час»</a:t>
            </a:r>
            <a:endParaRPr lang="en-US" sz="1050" b="1" u="sng" dirty="0">
              <a:latin typeface="PT Sans" panose="020B0503020203020204" pitchFamily="34" charset="-52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50" b="1" u="sng" dirty="0">
              <a:latin typeface="PT Sans" panose="020B0503020203020204" pitchFamily="34" charset="-52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u="sng" dirty="0">
                <a:latin typeface="PT Sans" panose="020B0503020203020204" pitchFamily="34" charset="-52"/>
                <a:cs typeface="Arial" pitchFamily="34" charset="0"/>
              </a:rPr>
              <a:t>«Образовательный проект»</a:t>
            </a:r>
          </a:p>
        </p:txBody>
      </p:sp>
      <p:sp>
        <p:nvSpPr>
          <p:cNvPr id="41" name="Shape 7"/>
          <p:cNvSpPr/>
          <p:nvPr/>
        </p:nvSpPr>
        <p:spPr>
          <a:xfrm>
            <a:off x="5169192" y="4281203"/>
            <a:ext cx="2801557" cy="537652"/>
          </a:xfrm>
          <a:prstGeom prst="roundRect">
            <a:avLst>
              <a:gd name="adj" fmla="val 0"/>
            </a:avLst>
          </a:prstGeom>
          <a:solidFill>
            <a:schemeClr val="tx2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u="sng" dirty="0">
                <a:latin typeface="PT Sans" panose="020B0503020203020204" pitchFamily="34" charset="-52"/>
                <a:cs typeface="Arial" pitchFamily="34" charset="0"/>
              </a:rPr>
              <a:t>«Разговор с Министром»</a:t>
            </a:r>
          </a:p>
        </p:txBody>
      </p:sp>
      <p:cxnSp>
        <p:nvCxnSpPr>
          <p:cNvPr id="62" name="Соединительная линия уступом 61"/>
          <p:cNvCxnSpPr/>
          <p:nvPr/>
        </p:nvCxnSpPr>
        <p:spPr>
          <a:xfrm flipV="1">
            <a:off x="2960964" y="2316899"/>
            <a:ext cx="2185806" cy="991404"/>
          </a:xfrm>
          <a:prstGeom prst="bentConnector3">
            <a:avLst>
              <a:gd name="adj1" fmla="val 18882"/>
            </a:avLst>
          </a:prstGeom>
          <a:ln w="12700">
            <a:solidFill>
              <a:srgbClr val="015A8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Соединительная линия уступом 76"/>
          <p:cNvCxnSpPr/>
          <p:nvPr/>
        </p:nvCxnSpPr>
        <p:spPr>
          <a:xfrm>
            <a:off x="2960964" y="3308304"/>
            <a:ext cx="2151096" cy="1261669"/>
          </a:xfrm>
          <a:prstGeom prst="bentConnector3">
            <a:avLst>
              <a:gd name="adj1" fmla="val 19164"/>
            </a:avLst>
          </a:prstGeom>
          <a:ln w="12700">
            <a:solidFill>
              <a:srgbClr val="015A8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3875055" y="1698583"/>
            <a:ext cx="7020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28FCE"/>
                </a:solidFill>
                <a:latin typeface="PT Sans" panose="020B0503020203020204" pitchFamily="34" charset="-52"/>
              </a:rPr>
              <a:t>I</a:t>
            </a:r>
            <a:r>
              <a:rPr lang="ru-RU" b="1" dirty="0">
                <a:solidFill>
                  <a:srgbClr val="028FCE"/>
                </a:solidFill>
                <a:latin typeface="PT Sans" panose="020B0503020203020204" pitchFamily="34" charset="-52"/>
              </a:rPr>
              <a:t> тур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3868798" y="2742439"/>
            <a:ext cx="7930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28FCE"/>
                </a:solidFill>
                <a:latin typeface="PT Sans" panose="020B0503020203020204" pitchFamily="34" charset="-52"/>
              </a:rPr>
              <a:t>II</a:t>
            </a:r>
            <a:r>
              <a:rPr lang="ru-RU" b="1" dirty="0">
                <a:solidFill>
                  <a:srgbClr val="028FCE"/>
                </a:solidFill>
                <a:latin typeface="PT Sans" panose="020B0503020203020204" pitchFamily="34" charset="-52"/>
              </a:rPr>
              <a:t> тур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3750903" y="4026063"/>
            <a:ext cx="9849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28FCE"/>
                </a:solidFill>
                <a:latin typeface="PT Sans" panose="020B0503020203020204" pitchFamily="34" charset="-52"/>
              </a:rPr>
              <a:t>III</a:t>
            </a:r>
            <a:r>
              <a:rPr lang="ru-RU" b="1" dirty="0">
                <a:solidFill>
                  <a:srgbClr val="028FCE"/>
                </a:solidFill>
                <a:latin typeface="PT Sans" panose="020B0503020203020204" pitchFamily="34" charset="-52"/>
              </a:rPr>
              <a:t> тур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3329862" y="1087239"/>
            <a:ext cx="1827060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25" b="1" dirty="0">
                <a:solidFill>
                  <a:srgbClr val="015175"/>
                </a:solidFill>
                <a:latin typeface="PT Sans" panose="020B0503020203020204" pitchFamily="34" charset="-52"/>
              </a:rPr>
              <a:t>85 УЧАСТНИКОВ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383868" y="2113353"/>
            <a:ext cx="1762902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25" b="1" dirty="0">
                <a:solidFill>
                  <a:srgbClr val="015175"/>
                </a:solidFill>
                <a:latin typeface="PT Sans" panose="020B0503020203020204" pitchFamily="34" charset="-52"/>
              </a:rPr>
              <a:t>85 УЧАСТНИКОВ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3354356" y="3069708"/>
            <a:ext cx="1728192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25" b="1" dirty="0">
                <a:solidFill>
                  <a:srgbClr val="015175"/>
                </a:solidFill>
                <a:latin typeface="PT Sans" panose="020B0503020203020204" pitchFamily="34" charset="-52"/>
              </a:rPr>
              <a:t>15 УЧАСТНИКОВ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3383868" y="4327599"/>
            <a:ext cx="1674186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25" b="1" dirty="0">
                <a:solidFill>
                  <a:srgbClr val="015175"/>
                </a:solidFill>
                <a:latin typeface="PT Sans" panose="020B0503020203020204" pitchFamily="34" charset="-52"/>
              </a:rPr>
              <a:t>5</a:t>
            </a:r>
            <a:r>
              <a:rPr lang="en-US" sz="1125" b="1" dirty="0">
                <a:solidFill>
                  <a:srgbClr val="015175"/>
                </a:solidFill>
                <a:latin typeface="PT Sans" panose="020B0503020203020204" pitchFamily="34" charset="-52"/>
              </a:rPr>
              <a:t> </a:t>
            </a:r>
            <a:r>
              <a:rPr lang="ru-RU" sz="1125" b="1" dirty="0">
                <a:solidFill>
                  <a:srgbClr val="015175"/>
                </a:solidFill>
                <a:latin typeface="PT Sans" panose="020B0503020203020204" pitchFamily="34" charset="-52"/>
              </a:rPr>
              <a:t>УЧАСТНИКОВ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3329862" y="3307556"/>
            <a:ext cx="1787747" cy="748"/>
          </a:xfrm>
          <a:prstGeom prst="straightConnector1">
            <a:avLst/>
          </a:prstGeom>
          <a:ln w="12700">
            <a:solidFill>
              <a:srgbClr val="015A8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960964" y="1329612"/>
            <a:ext cx="2185806" cy="0"/>
          </a:xfrm>
          <a:prstGeom prst="straightConnector1">
            <a:avLst/>
          </a:prstGeom>
          <a:ln w="12700">
            <a:solidFill>
              <a:srgbClr val="01517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Shape 8"/>
          <p:cNvSpPr/>
          <p:nvPr/>
        </p:nvSpPr>
        <p:spPr>
          <a:xfrm>
            <a:off x="1169622" y="1069743"/>
            <a:ext cx="1791342" cy="500999"/>
          </a:xfrm>
          <a:prstGeom prst="roundRect">
            <a:avLst>
              <a:gd name="adj" fmla="val 0"/>
            </a:avLst>
          </a:prstGeom>
          <a:solidFill>
            <a:srgbClr val="265C9E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 algn="ctr">
              <a:defRPr sz="1800" cap="none">
                <a:solidFill>
                  <a:srgbClr val="000000"/>
                </a:solidFill>
              </a:defRPr>
            </a:pPr>
            <a:r>
              <a:rPr lang="ru-RU" sz="1600" b="1" cap="none" dirty="0">
                <a:solidFill>
                  <a:schemeClr val="bg1"/>
                </a:solidFill>
              </a:rPr>
              <a:t>ЗАОЧНЫЙ</a:t>
            </a:r>
            <a:r>
              <a:rPr lang="ru-RU" sz="1600" b="1" dirty="0">
                <a:solidFill>
                  <a:schemeClr val="bg1"/>
                </a:solidFill>
              </a:rPr>
              <a:t> ТУР</a:t>
            </a:r>
            <a:endParaRPr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95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азвание 1"/>
          <p:cNvSpPr txBox="1">
            <a:spLocks/>
          </p:cNvSpPr>
          <p:nvPr/>
        </p:nvSpPr>
        <p:spPr>
          <a:xfrm>
            <a:off x="3599892" y="33468"/>
            <a:ext cx="3834426" cy="519522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Организация  проведения 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федерального этапа Конкурса</a:t>
            </a:r>
          </a:p>
        </p:txBody>
      </p:sp>
      <p:sp>
        <p:nvSpPr>
          <p:cNvPr id="28" name="Название 1"/>
          <p:cNvSpPr txBox="1">
            <a:spLocks/>
          </p:cNvSpPr>
          <p:nvPr/>
        </p:nvSpPr>
        <p:spPr>
          <a:xfrm>
            <a:off x="1655676" y="70740"/>
            <a:ext cx="2833889" cy="410168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 lnSpcReduction="10000"/>
          </a:bodyPr>
          <a:lstStyle/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ЦЕНТР РЕАЛИЗАЦИИ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ГОСУДАРСТВЕННОЙ ОБРАЗОВАТЕЛЬНОЙ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ПОЛИТИКИ  И ИНФОРМАЦИОННЫХ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ТЕХНОЛОГИЙ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971600" y="70740"/>
            <a:ext cx="7441164" cy="642715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30" name="Название 1"/>
          <p:cNvSpPr txBox="1">
            <a:spLocks/>
          </p:cNvSpPr>
          <p:nvPr/>
        </p:nvSpPr>
        <p:spPr>
          <a:xfrm>
            <a:off x="857250" y="141480"/>
            <a:ext cx="7429500" cy="339428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/>
          <a:p>
            <a:pPr algn="ctr">
              <a:defRPr/>
            </a:pPr>
            <a:r>
              <a:rPr lang="ru-RU" sz="1500" b="1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РЕЗУЛЬТАТЫ ОПРОСА УЧАСТНИКОВ И ЖЮРИ </a:t>
            </a:r>
          </a:p>
          <a:p>
            <a:pPr algn="ctr">
              <a:defRPr/>
            </a:pPr>
            <a:r>
              <a:rPr lang="ru-RU" sz="1500" b="1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ФЕДЕРАЛЬНОГО ЭТАПА ВСЕРОССИЙСКОГО КОНКУРСА «УЧИТЕЛЬ ГОДА»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1520" y="1203598"/>
            <a:ext cx="280831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1600" b="1" dirty="0">
                <a:solidFill>
                  <a:srgbClr val="C00000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ВОПРОС </a:t>
            </a:r>
            <a:endParaRPr lang="en-US" sz="1600" b="1" dirty="0" smtClean="0">
              <a:solidFill>
                <a:srgbClr val="C00000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pPr algn="just">
              <a:defRPr/>
            </a:pPr>
            <a:endParaRPr lang="ru-RU" sz="1600" b="1" dirty="0">
              <a:solidFill>
                <a:srgbClr val="C00000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pPr algn="just">
              <a:defRPr/>
            </a:pPr>
            <a:r>
              <a:rPr lang="ru-RU" sz="1600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Согласны ли Вы с мнением, что содержание конкурсных испытаний на всех этапах проведения Всероссийского конкурса «Учитель года России» (муниципальном, региональном, федеральном) должно быть единообразно?</a:t>
            </a: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47785325"/>
              </p:ext>
            </p:extLst>
          </p:nvPr>
        </p:nvGraphicFramePr>
        <p:xfrm>
          <a:off x="3203848" y="1203597"/>
          <a:ext cx="5892042" cy="3293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605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азвание 1"/>
          <p:cNvSpPr txBox="1">
            <a:spLocks/>
          </p:cNvSpPr>
          <p:nvPr/>
        </p:nvSpPr>
        <p:spPr>
          <a:xfrm>
            <a:off x="3599892" y="33468"/>
            <a:ext cx="3834426" cy="519522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Организация  проведения 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федерального этапа Конкурса</a:t>
            </a:r>
          </a:p>
        </p:txBody>
      </p:sp>
      <p:sp>
        <p:nvSpPr>
          <p:cNvPr id="28" name="Название 1"/>
          <p:cNvSpPr txBox="1">
            <a:spLocks/>
          </p:cNvSpPr>
          <p:nvPr/>
        </p:nvSpPr>
        <p:spPr>
          <a:xfrm>
            <a:off x="1655676" y="70740"/>
            <a:ext cx="2833889" cy="410168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 lnSpcReduction="10000"/>
          </a:bodyPr>
          <a:lstStyle/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ЦЕНТР РЕАЛИЗАЦИИ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ГОСУДАРСТВЕННОЙ ОБРАЗОВАТЕЛЬНОЙ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ПОЛИТИКИ  И ИНФОРМАЦИОННЫХ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ТЕХНОЛОГИЙ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57250" y="-12344"/>
            <a:ext cx="7441164" cy="642715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30" name="Название 1"/>
          <p:cNvSpPr txBox="1">
            <a:spLocks/>
          </p:cNvSpPr>
          <p:nvPr/>
        </p:nvSpPr>
        <p:spPr>
          <a:xfrm>
            <a:off x="857250" y="195961"/>
            <a:ext cx="7429500" cy="339428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РАЗВИТИЕ </a:t>
            </a: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КОМПЕТЕНЦИЙ УЧИТЕЛЯ. Ответы </a:t>
            </a:r>
            <a:r>
              <a:rPr lang="ru-RU" sz="2000" b="1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учителей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504" y="915566"/>
            <a:ext cx="25202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ВОПРОС</a:t>
            </a:r>
            <a:endParaRPr lang="en-US" sz="1600" b="1" dirty="0" smtClean="0">
              <a:solidFill>
                <a:srgbClr val="C00000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pPr algn="just">
              <a:defRPr/>
            </a:pPr>
            <a:endParaRPr lang="ru-RU" sz="1600" b="1" dirty="0">
              <a:solidFill>
                <a:srgbClr val="17375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pPr algn="just">
              <a:defRPr/>
            </a:pPr>
            <a:r>
              <a:rPr lang="ru-RU" sz="1600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Укажите, на какие из нижеперечисленных профессиональных компетенций следует обратить особе внимание при разработке содержания конкурсных испытаний будущего конкурса «Учитель года России</a:t>
            </a:r>
            <a:r>
              <a:rPr lang="ru-RU" sz="1600" b="1" dirty="0" smtClean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</a:t>
            </a:r>
            <a:endParaRPr lang="ru-RU" sz="1600" b="1" dirty="0">
              <a:solidFill>
                <a:srgbClr val="17375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309028033"/>
              </p:ext>
            </p:extLst>
          </p:nvPr>
        </p:nvGraphicFramePr>
        <p:xfrm>
          <a:off x="2922056" y="838676"/>
          <a:ext cx="6210690" cy="3893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115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азвание 1"/>
          <p:cNvSpPr txBox="1">
            <a:spLocks/>
          </p:cNvSpPr>
          <p:nvPr/>
        </p:nvSpPr>
        <p:spPr>
          <a:xfrm>
            <a:off x="3599892" y="33468"/>
            <a:ext cx="3834426" cy="519522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Организация  проведения 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федерального этапа Конкурса</a:t>
            </a:r>
          </a:p>
        </p:txBody>
      </p:sp>
      <p:sp>
        <p:nvSpPr>
          <p:cNvPr id="28" name="Название 1"/>
          <p:cNvSpPr txBox="1">
            <a:spLocks/>
          </p:cNvSpPr>
          <p:nvPr/>
        </p:nvSpPr>
        <p:spPr>
          <a:xfrm>
            <a:off x="1655676" y="70740"/>
            <a:ext cx="2833889" cy="410168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 lnSpcReduction="10000"/>
          </a:bodyPr>
          <a:lstStyle/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ЦЕНТР РЕАЛИЗАЦИИ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ГОСУДАРСТВЕННОЙ ОБРАЗОВАТЕЛЬНОЙ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ПОЛИТИКИ  И ИНФОРМАЦИОННЫХ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ТЕХНОЛОГИЙ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57250" y="339644"/>
            <a:ext cx="7441164" cy="642715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30" name="Название 1"/>
          <p:cNvSpPr txBox="1">
            <a:spLocks/>
          </p:cNvSpPr>
          <p:nvPr/>
        </p:nvSpPr>
        <p:spPr>
          <a:xfrm>
            <a:off x="863082" y="519738"/>
            <a:ext cx="7429500" cy="339428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ОСНОВНЫЕ НАПРАВЛЕНИЯ РАЗВИТИЯ КОНКУРСА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1520" y="1563638"/>
            <a:ext cx="87129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обеспечение равных возможностей  всем учителям для участия в конкурсе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формирование и развитие федерально-регионального экспертного сообщества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ориентированность конкурсных процедур на приоритеты в развитии общего образования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совершенствование процедур и инструментов оценки профессиональной компетентности </a:t>
            </a:r>
            <a:r>
              <a:rPr lang="ru-RU" b="1" dirty="0" smtClean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учителей</a:t>
            </a:r>
            <a:endParaRPr lang="ru-RU" b="1" dirty="0">
              <a:solidFill>
                <a:srgbClr val="17375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0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AutoShape 3030"/>
          <p:cNvSpPr>
            <a:spLocks noChangeArrowheads="1"/>
          </p:cNvSpPr>
          <p:nvPr/>
        </p:nvSpPr>
        <p:spPr bwMode="auto">
          <a:xfrm>
            <a:off x="1169622" y="3975906"/>
            <a:ext cx="2367484" cy="472400"/>
          </a:xfrm>
          <a:prstGeom prst="cube">
            <a:avLst>
              <a:gd name="adj" fmla="val 32713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5" name="Название 1"/>
          <p:cNvSpPr txBox="1">
            <a:spLocks/>
          </p:cNvSpPr>
          <p:nvPr/>
        </p:nvSpPr>
        <p:spPr>
          <a:xfrm>
            <a:off x="3599892" y="33468"/>
            <a:ext cx="3834426" cy="519522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Организация  проведения 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федерального этапа Конкурса</a:t>
            </a:r>
          </a:p>
        </p:txBody>
      </p:sp>
      <p:sp>
        <p:nvSpPr>
          <p:cNvPr id="28" name="Название 1"/>
          <p:cNvSpPr txBox="1">
            <a:spLocks/>
          </p:cNvSpPr>
          <p:nvPr/>
        </p:nvSpPr>
        <p:spPr>
          <a:xfrm>
            <a:off x="1655676" y="70740"/>
            <a:ext cx="2833889" cy="410168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 lnSpcReduction="10000"/>
          </a:bodyPr>
          <a:lstStyle/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ЦЕНТР РЕАЛИЗАЦИИ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ГОСУДАРСТВЕННОЙ ОБРАЗОВАТЕЛЬНОЙ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ПОЛИТИКИ  И ИНФОРМАЦИОННЫХ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ТЕХНОЛОГИЙ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95535" y="-12344"/>
            <a:ext cx="8428485" cy="64271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30" name="Название 1"/>
          <p:cNvSpPr txBox="1">
            <a:spLocks/>
          </p:cNvSpPr>
          <p:nvPr/>
        </p:nvSpPr>
        <p:spPr>
          <a:xfrm>
            <a:off x="314527" y="33468"/>
            <a:ext cx="8568952" cy="573323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/>
          <a:p>
            <a:pPr algn="ctr">
              <a:defRPr/>
            </a:pPr>
            <a:r>
              <a:rPr lang="ru-RU" sz="15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ПРЕДЛАГАЕМАЯ СТРУКТУРА </a:t>
            </a:r>
            <a:r>
              <a:rPr lang="ru-RU" sz="1500" b="1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КОНКУРСНЫХ </a:t>
            </a:r>
            <a:r>
              <a:rPr lang="ru-RU" sz="15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ИСПЫТАНИЙ </a:t>
            </a:r>
            <a:r>
              <a:rPr lang="ru-RU" sz="1500" b="1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ФЕДЕРАЛЬНОГО ЭТАПА ВСЕРОССИЙСКОГО КОНКУРСА «УЧИТЕЛЬ ГОДА</a:t>
            </a:r>
            <a:r>
              <a:rPr lang="ru-RU" sz="15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 - 2019</a:t>
            </a:r>
            <a:endParaRPr lang="ru-RU" sz="15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endParaRPr lang="ru-RU" sz="15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52" name="Line 1557"/>
          <p:cNvSpPr>
            <a:spLocks noChangeShapeType="1"/>
          </p:cNvSpPr>
          <p:nvPr/>
        </p:nvSpPr>
        <p:spPr bwMode="auto">
          <a:xfrm>
            <a:off x="3135995" y="4478629"/>
            <a:ext cx="1191" cy="1191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53" name="Line 1558"/>
          <p:cNvSpPr>
            <a:spLocks noChangeShapeType="1"/>
          </p:cNvSpPr>
          <p:nvPr/>
        </p:nvSpPr>
        <p:spPr bwMode="auto">
          <a:xfrm>
            <a:off x="3135995" y="4478629"/>
            <a:ext cx="1191" cy="1191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54" name="Line 1561"/>
          <p:cNvSpPr>
            <a:spLocks noChangeShapeType="1"/>
          </p:cNvSpPr>
          <p:nvPr/>
        </p:nvSpPr>
        <p:spPr bwMode="auto">
          <a:xfrm>
            <a:off x="2976451" y="4600073"/>
            <a:ext cx="1191" cy="1191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55" name="Line 1562"/>
          <p:cNvSpPr>
            <a:spLocks noChangeShapeType="1"/>
          </p:cNvSpPr>
          <p:nvPr/>
        </p:nvSpPr>
        <p:spPr bwMode="auto">
          <a:xfrm>
            <a:off x="2976451" y="4600073"/>
            <a:ext cx="1191" cy="1191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56" name="Line 1574"/>
          <p:cNvSpPr>
            <a:spLocks noChangeShapeType="1"/>
          </p:cNvSpPr>
          <p:nvPr/>
        </p:nvSpPr>
        <p:spPr bwMode="auto">
          <a:xfrm>
            <a:off x="2966926" y="4490535"/>
            <a:ext cx="1191" cy="1191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57" name="Line 1575"/>
          <p:cNvSpPr>
            <a:spLocks noChangeShapeType="1"/>
          </p:cNvSpPr>
          <p:nvPr/>
        </p:nvSpPr>
        <p:spPr bwMode="auto">
          <a:xfrm>
            <a:off x="2966926" y="4490535"/>
            <a:ext cx="1191" cy="1191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58" name="Line 1598"/>
          <p:cNvSpPr>
            <a:spLocks noChangeShapeType="1"/>
          </p:cNvSpPr>
          <p:nvPr/>
        </p:nvSpPr>
        <p:spPr bwMode="auto">
          <a:xfrm>
            <a:off x="5352938" y="4654841"/>
            <a:ext cx="1191" cy="1191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59" name="Line 1599"/>
          <p:cNvSpPr>
            <a:spLocks noChangeShapeType="1"/>
          </p:cNvSpPr>
          <p:nvPr/>
        </p:nvSpPr>
        <p:spPr bwMode="auto">
          <a:xfrm>
            <a:off x="5352938" y="4654841"/>
            <a:ext cx="1191" cy="1191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0" name="Line 1602"/>
          <p:cNvSpPr>
            <a:spLocks noChangeShapeType="1"/>
          </p:cNvSpPr>
          <p:nvPr/>
        </p:nvSpPr>
        <p:spPr bwMode="auto">
          <a:xfrm>
            <a:off x="5333888" y="4540541"/>
            <a:ext cx="1191" cy="1191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1" name="Line 1603"/>
          <p:cNvSpPr>
            <a:spLocks noChangeShapeType="1"/>
          </p:cNvSpPr>
          <p:nvPr/>
        </p:nvSpPr>
        <p:spPr bwMode="auto">
          <a:xfrm>
            <a:off x="5333888" y="4540541"/>
            <a:ext cx="1191" cy="1191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3" name="AutoShape 3030"/>
          <p:cNvSpPr>
            <a:spLocks noChangeArrowheads="1"/>
          </p:cNvSpPr>
          <p:nvPr/>
        </p:nvSpPr>
        <p:spPr bwMode="auto">
          <a:xfrm>
            <a:off x="2352564" y="3488029"/>
            <a:ext cx="2151460" cy="958454"/>
          </a:xfrm>
          <a:prstGeom prst="cube">
            <a:avLst>
              <a:gd name="adj" fmla="val 32713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4" name="AutoShape 3031"/>
          <p:cNvSpPr>
            <a:spLocks noChangeArrowheads="1"/>
          </p:cNvSpPr>
          <p:nvPr/>
        </p:nvSpPr>
        <p:spPr bwMode="auto">
          <a:xfrm>
            <a:off x="3470561" y="2992729"/>
            <a:ext cx="2151459" cy="1453754"/>
          </a:xfrm>
          <a:prstGeom prst="cube">
            <a:avLst>
              <a:gd name="adj" fmla="val 32713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5" name="AutoShape 3032"/>
          <p:cNvSpPr>
            <a:spLocks noChangeArrowheads="1"/>
          </p:cNvSpPr>
          <p:nvPr/>
        </p:nvSpPr>
        <p:spPr bwMode="auto">
          <a:xfrm>
            <a:off x="4517995" y="2463738"/>
            <a:ext cx="2153840" cy="1987154"/>
          </a:xfrm>
          <a:prstGeom prst="cube">
            <a:avLst>
              <a:gd name="adj" fmla="val 32713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grpSp>
        <p:nvGrpSpPr>
          <p:cNvPr id="66" name="Group 3073"/>
          <p:cNvGrpSpPr>
            <a:grpSpLocks/>
          </p:cNvGrpSpPr>
          <p:nvPr/>
        </p:nvGrpSpPr>
        <p:grpSpPr bwMode="auto">
          <a:xfrm>
            <a:off x="2460911" y="2374795"/>
            <a:ext cx="1133475" cy="1316831"/>
            <a:chOff x="656" y="1998"/>
            <a:chExt cx="952" cy="1106"/>
          </a:xfrm>
        </p:grpSpPr>
        <p:sp>
          <p:nvSpPr>
            <p:cNvPr id="110" name="Oval 3055"/>
            <p:cNvSpPr>
              <a:spLocks noChangeArrowheads="1"/>
            </p:cNvSpPr>
            <p:nvPr/>
          </p:nvSpPr>
          <p:spPr bwMode="auto">
            <a:xfrm rot="-2771362">
              <a:off x="656" y="1998"/>
              <a:ext cx="952" cy="952"/>
            </a:xfrm>
            <a:prstGeom prst="ellipse">
              <a:avLst/>
            </a:prstGeom>
            <a:gradFill rotWithShape="1">
              <a:gsLst>
                <a:gs pos="0">
                  <a:srgbClr val="003760"/>
                </a:gs>
                <a:gs pos="100000">
                  <a:srgbClr val="6666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rnd" algn="ctr">
                  <a:solidFill>
                    <a:srgbClr val="333333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grpSp>
          <p:nvGrpSpPr>
            <p:cNvPr id="111" name="Group 3056"/>
            <p:cNvGrpSpPr>
              <a:grpSpLocks/>
            </p:cNvGrpSpPr>
            <p:nvPr/>
          </p:nvGrpSpPr>
          <p:grpSpPr bwMode="auto">
            <a:xfrm>
              <a:off x="930" y="2977"/>
              <a:ext cx="403" cy="127"/>
              <a:chOff x="3839" y="1842"/>
              <a:chExt cx="576" cy="181"/>
            </a:xfrm>
          </p:grpSpPr>
          <p:sp>
            <p:nvSpPr>
              <p:cNvPr id="112" name="Oval 3057"/>
              <p:cNvSpPr>
                <a:spLocks noChangeArrowheads="1"/>
              </p:cNvSpPr>
              <p:nvPr/>
            </p:nvSpPr>
            <p:spPr bwMode="auto">
              <a:xfrm>
                <a:off x="3839" y="1842"/>
                <a:ext cx="576" cy="18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  <a:alpha val="6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13" name="Oval 3058"/>
              <p:cNvSpPr>
                <a:spLocks noChangeArrowheads="1"/>
              </p:cNvSpPr>
              <p:nvPr/>
            </p:nvSpPr>
            <p:spPr bwMode="auto">
              <a:xfrm>
                <a:off x="3944" y="1875"/>
                <a:ext cx="366" cy="115"/>
              </a:xfrm>
              <a:prstGeom prst="ellipse">
                <a:avLst/>
              </a:prstGeom>
              <a:solidFill>
                <a:schemeClr val="accent1">
                  <a:lumMod val="75000"/>
                  <a:alpha val="6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</p:grpSp>
      <p:sp>
        <p:nvSpPr>
          <p:cNvPr id="69" name="Line 3063"/>
          <p:cNvSpPr>
            <a:spLocks noChangeShapeType="1"/>
          </p:cNvSpPr>
          <p:nvPr/>
        </p:nvSpPr>
        <p:spPr bwMode="auto">
          <a:xfrm>
            <a:off x="5712507" y="3108220"/>
            <a:ext cx="0" cy="1350169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72" name="AutoShape 3033"/>
          <p:cNvSpPr>
            <a:spLocks noChangeArrowheads="1"/>
          </p:cNvSpPr>
          <p:nvPr/>
        </p:nvSpPr>
        <p:spPr bwMode="auto">
          <a:xfrm>
            <a:off x="5711317" y="1973554"/>
            <a:ext cx="2151459" cy="2472929"/>
          </a:xfrm>
          <a:prstGeom prst="cube">
            <a:avLst>
              <a:gd name="adj" fmla="val 32713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9" name="Rectangle 3086"/>
          <p:cNvSpPr>
            <a:spLocks noChangeArrowheads="1"/>
          </p:cNvSpPr>
          <p:nvPr/>
        </p:nvSpPr>
        <p:spPr bwMode="auto">
          <a:xfrm>
            <a:off x="2303748" y="3856353"/>
            <a:ext cx="1184672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ko-KR" sz="1350" dirty="0">
                <a:latin typeface="돋움" pitchFamily="50" charset="-127"/>
                <a:ea typeface="돋움" pitchFamily="50" charset="-127"/>
              </a:rPr>
              <a:t> </a:t>
            </a:r>
          </a:p>
        </p:txBody>
      </p:sp>
      <p:sp>
        <p:nvSpPr>
          <p:cNvPr id="82" name="Rectangle 3090"/>
          <p:cNvSpPr>
            <a:spLocks noChangeArrowheads="1"/>
          </p:cNvSpPr>
          <p:nvPr/>
        </p:nvSpPr>
        <p:spPr bwMode="auto">
          <a:xfrm>
            <a:off x="5667264" y="3171888"/>
            <a:ext cx="1169194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ko-KR" sz="1350" dirty="0">
                <a:latin typeface="돋움" pitchFamily="50" charset="-127"/>
                <a:ea typeface="돋움" pitchFamily="50" charset="-127"/>
                <a:cs typeface="Times New Roman" pitchFamily="18" charset="0"/>
              </a:rPr>
              <a:t> </a:t>
            </a:r>
          </a:p>
        </p:txBody>
      </p:sp>
      <p:sp>
        <p:nvSpPr>
          <p:cNvPr id="91" name="Text Box 3101"/>
          <p:cNvSpPr txBox="1">
            <a:spLocks noChangeArrowheads="1"/>
          </p:cNvSpPr>
          <p:nvPr/>
        </p:nvSpPr>
        <p:spPr bwMode="auto">
          <a:xfrm>
            <a:off x="1751056" y="4563742"/>
            <a:ext cx="130925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ko-KR" sz="1200" b="1" dirty="0" smtClean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Я-УЧИТЕЛЬ</a:t>
            </a:r>
            <a:endParaRPr lang="en-US" altLang="ko-KR" sz="1200" b="1" dirty="0">
              <a:solidFill>
                <a:srgbClr val="17375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92" name="Text Box 3102"/>
          <p:cNvSpPr txBox="1">
            <a:spLocks noChangeArrowheads="1"/>
          </p:cNvSpPr>
          <p:nvPr/>
        </p:nvSpPr>
        <p:spPr bwMode="auto">
          <a:xfrm>
            <a:off x="3497272" y="4461960"/>
            <a:ext cx="10422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ko-KR" sz="1200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УЧИТЕЛЬ –</a:t>
            </a:r>
          </a:p>
          <a:p>
            <a:pPr algn="ctr"/>
            <a:r>
              <a:rPr lang="ru-RU" altLang="ko-KR" sz="1200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ПРОФИ</a:t>
            </a:r>
            <a:endParaRPr lang="en-US" altLang="ko-KR" sz="1200" b="1" dirty="0">
              <a:solidFill>
                <a:srgbClr val="17375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93" name="Text Box 3103"/>
          <p:cNvSpPr txBox="1">
            <a:spLocks noChangeArrowheads="1"/>
          </p:cNvSpPr>
          <p:nvPr/>
        </p:nvSpPr>
        <p:spPr bwMode="auto">
          <a:xfrm>
            <a:off x="4688236" y="4461960"/>
            <a:ext cx="1085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ko-KR" sz="1200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УЧИТЕЛЬ – </a:t>
            </a:r>
          </a:p>
          <a:p>
            <a:pPr algn="ctr"/>
            <a:r>
              <a:rPr lang="ru-RU" altLang="ko-KR" sz="1200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МАСТЕР</a:t>
            </a:r>
            <a:endParaRPr lang="en-US" altLang="ko-KR" sz="1200" b="1" dirty="0">
              <a:solidFill>
                <a:srgbClr val="17375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94" name="Text Box 3104"/>
          <p:cNvSpPr txBox="1">
            <a:spLocks noChangeArrowheads="1"/>
          </p:cNvSpPr>
          <p:nvPr/>
        </p:nvSpPr>
        <p:spPr bwMode="auto">
          <a:xfrm>
            <a:off x="7230445" y="4461963"/>
            <a:ext cx="18473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ko-KR" sz="1500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95" name="Line 3106"/>
          <p:cNvSpPr>
            <a:spLocks noChangeShapeType="1"/>
          </p:cNvSpPr>
          <p:nvPr/>
        </p:nvSpPr>
        <p:spPr bwMode="auto">
          <a:xfrm flipV="1">
            <a:off x="4409982" y="4677985"/>
            <a:ext cx="378042" cy="13097"/>
          </a:xfrm>
          <a:prstGeom prst="line">
            <a:avLst/>
          </a:prstGeom>
          <a:noFill/>
          <a:ln w="19050" cap="rnd">
            <a:solidFill>
              <a:srgbClr val="333333"/>
            </a:solidFill>
            <a:prstDash val="sysDot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grpSp>
        <p:nvGrpSpPr>
          <p:cNvPr id="116" name="Группа 115"/>
          <p:cNvGrpSpPr/>
          <p:nvPr/>
        </p:nvGrpSpPr>
        <p:grpSpPr>
          <a:xfrm>
            <a:off x="1193734" y="2787774"/>
            <a:ext cx="1220206" cy="1320403"/>
            <a:chOff x="7187879" y="1340768"/>
            <a:chExt cx="1626941" cy="1760537"/>
          </a:xfrm>
        </p:grpSpPr>
        <p:grpSp>
          <p:nvGrpSpPr>
            <p:cNvPr id="117" name="Group 3076"/>
            <p:cNvGrpSpPr>
              <a:grpSpLocks/>
            </p:cNvGrpSpPr>
            <p:nvPr/>
          </p:nvGrpSpPr>
          <p:grpSpPr bwMode="auto">
            <a:xfrm>
              <a:off x="7227739" y="1340768"/>
              <a:ext cx="1511300" cy="1760537"/>
              <a:chOff x="3862" y="848"/>
              <a:chExt cx="952" cy="1109"/>
            </a:xfrm>
          </p:grpSpPr>
          <p:sp>
            <p:nvSpPr>
              <p:cNvPr id="120" name="Oval 3035"/>
              <p:cNvSpPr>
                <a:spLocks noChangeArrowheads="1"/>
              </p:cNvSpPr>
              <p:nvPr/>
            </p:nvSpPr>
            <p:spPr bwMode="auto">
              <a:xfrm rot="-2771362">
                <a:off x="3862" y="848"/>
                <a:ext cx="952" cy="952"/>
              </a:xfrm>
              <a:prstGeom prst="ellipse">
                <a:avLst/>
              </a:prstGeom>
              <a:gradFill rotWithShape="1">
                <a:gsLst>
                  <a:gs pos="0">
                    <a:srgbClr val="17375E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grpSp>
            <p:nvGrpSpPr>
              <p:cNvPr id="121" name="Group 3070"/>
              <p:cNvGrpSpPr>
                <a:grpSpLocks/>
              </p:cNvGrpSpPr>
              <p:nvPr/>
            </p:nvGrpSpPr>
            <p:grpSpPr bwMode="auto">
              <a:xfrm>
                <a:off x="4136" y="1830"/>
                <a:ext cx="403" cy="127"/>
                <a:chOff x="3839" y="1842"/>
                <a:chExt cx="576" cy="181"/>
              </a:xfrm>
            </p:grpSpPr>
            <p:sp>
              <p:nvSpPr>
                <p:cNvPr id="122" name="Oval 3071"/>
                <p:cNvSpPr>
                  <a:spLocks noChangeArrowheads="1"/>
                </p:cNvSpPr>
                <p:nvPr/>
              </p:nvSpPr>
              <p:spPr bwMode="auto">
                <a:xfrm>
                  <a:off x="3839" y="1842"/>
                  <a:ext cx="576" cy="181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  <a:alpha val="6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9050" cap="rnd" algn="ctr">
                      <a:solidFill>
                        <a:srgbClr val="333333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23" name="Oval 3072"/>
                <p:cNvSpPr>
                  <a:spLocks noChangeArrowheads="1"/>
                </p:cNvSpPr>
                <p:nvPr/>
              </p:nvSpPr>
              <p:spPr bwMode="auto">
                <a:xfrm>
                  <a:off x="3944" y="1875"/>
                  <a:ext cx="366" cy="115"/>
                </a:xfrm>
                <a:prstGeom prst="ellipse">
                  <a:avLst/>
                </a:prstGeom>
                <a:solidFill>
                  <a:schemeClr val="accent1">
                    <a:lumMod val="75000"/>
                    <a:alpha val="6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9050" cap="rnd" algn="ctr">
                      <a:solidFill>
                        <a:srgbClr val="333333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</p:grpSp>
        </p:grpSp>
        <p:sp>
          <p:nvSpPr>
            <p:cNvPr id="118" name="Rectangle 3081"/>
            <p:cNvSpPr>
              <a:spLocks noChangeArrowheads="1"/>
            </p:cNvSpPr>
            <p:nvPr/>
          </p:nvSpPr>
          <p:spPr bwMode="auto">
            <a:xfrm>
              <a:off x="7187879" y="1685420"/>
              <a:ext cx="1626941" cy="6309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rnd" algn="ctr">
                  <a:solidFill>
                    <a:srgbClr val="333333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ru-RU" altLang="ko-KR" sz="825" b="1" dirty="0">
                  <a:solidFill>
                    <a:schemeClr val="bg1"/>
                  </a:solidFill>
                  <a:latin typeface="돋움" pitchFamily="50" charset="-127"/>
                  <a:ea typeface="돋움" pitchFamily="50" charset="-127"/>
                  <a:cs typeface="Arial" charset="0"/>
                </a:rPr>
                <a:t>Дистанционная</a:t>
              </a:r>
            </a:p>
            <a:p>
              <a:pPr algn="ctr"/>
              <a:r>
                <a:rPr lang="ru-RU" altLang="ko-KR" sz="825" b="1" dirty="0">
                  <a:solidFill>
                    <a:schemeClr val="bg1"/>
                  </a:solidFill>
                  <a:latin typeface="돋움" pitchFamily="50" charset="-127"/>
                  <a:ea typeface="돋움" pitchFamily="50" charset="-127"/>
                  <a:cs typeface="Arial" charset="0"/>
                </a:rPr>
                <a:t>профессиональная</a:t>
              </a:r>
            </a:p>
            <a:p>
              <a:pPr algn="ctr"/>
              <a:r>
                <a:rPr lang="ru-RU" altLang="ko-KR" sz="825" b="1" dirty="0">
                  <a:solidFill>
                    <a:schemeClr val="bg1"/>
                  </a:solidFill>
                  <a:latin typeface="돋움" pitchFamily="50" charset="-127"/>
                  <a:ea typeface="돋움" pitchFamily="50" charset="-127"/>
                  <a:cs typeface="Arial" charset="0"/>
                </a:rPr>
                <a:t>олимпиада </a:t>
              </a:r>
              <a:endParaRPr lang="en-US" altLang="ko-KR" sz="825" b="1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  <a:cs typeface="Arial" charset="0"/>
              </a:endParaRPr>
            </a:p>
          </p:txBody>
        </p:sp>
      </p:grpSp>
      <p:sp>
        <p:nvSpPr>
          <p:cNvPr id="130" name="Text Box 3103"/>
          <p:cNvSpPr txBox="1">
            <a:spLocks noChangeArrowheads="1"/>
          </p:cNvSpPr>
          <p:nvPr/>
        </p:nvSpPr>
        <p:spPr bwMode="auto">
          <a:xfrm>
            <a:off x="5930374" y="4461961"/>
            <a:ext cx="165923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ko-KR" sz="1200" b="1" dirty="0" smtClean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УЧИТЕЛЬ–ЛИДЕР</a:t>
            </a:r>
            <a:endParaRPr lang="en-US" altLang="ko-KR" sz="1200" b="1" dirty="0">
              <a:solidFill>
                <a:srgbClr val="17375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1" name="Line 3106"/>
          <p:cNvSpPr>
            <a:spLocks noChangeShapeType="1"/>
          </p:cNvSpPr>
          <p:nvPr/>
        </p:nvSpPr>
        <p:spPr bwMode="auto">
          <a:xfrm flipV="1">
            <a:off x="3005826" y="4677984"/>
            <a:ext cx="378042" cy="13097"/>
          </a:xfrm>
          <a:prstGeom prst="line">
            <a:avLst/>
          </a:prstGeom>
          <a:noFill/>
          <a:ln w="19050" cap="rnd">
            <a:solidFill>
              <a:srgbClr val="333333"/>
            </a:solidFill>
            <a:prstDash val="sysDot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42" name="Line 3106"/>
          <p:cNvSpPr>
            <a:spLocks noChangeShapeType="1"/>
          </p:cNvSpPr>
          <p:nvPr/>
        </p:nvSpPr>
        <p:spPr bwMode="auto">
          <a:xfrm flipV="1">
            <a:off x="5652120" y="4677985"/>
            <a:ext cx="378042" cy="13097"/>
          </a:xfrm>
          <a:prstGeom prst="line">
            <a:avLst/>
          </a:prstGeom>
          <a:noFill/>
          <a:ln w="19050" cap="rnd">
            <a:solidFill>
              <a:srgbClr val="333333"/>
            </a:solidFill>
            <a:prstDash val="sysDot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pic>
        <p:nvPicPr>
          <p:cNvPr id="144" name="Picture 3" descr="C:\Users\mokrushina\Downloads\guarante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670" y="3543858"/>
            <a:ext cx="378042" cy="378042"/>
          </a:xfrm>
          <a:prstGeom prst="rect">
            <a:avLst/>
          </a:prstGeom>
          <a:noFill/>
        </p:spPr>
      </p:pic>
      <p:sp>
        <p:nvSpPr>
          <p:cNvPr id="145" name="Rectangle 3081"/>
          <p:cNvSpPr>
            <a:spLocks noChangeArrowheads="1"/>
          </p:cNvSpPr>
          <p:nvPr/>
        </p:nvSpPr>
        <p:spPr bwMode="auto">
          <a:xfrm>
            <a:off x="2482863" y="2668221"/>
            <a:ext cx="1088760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altLang="ko-KR" sz="825" b="1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  <a:cs typeface="Arial" charset="0"/>
              </a:rPr>
              <a:t>ОЧНО-ЗАОЧНЫЙ</a:t>
            </a:r>
          </a:p>
          <a:p>
            <a:pPr algn="ctr"/>
            <a:r>
              <a:rPr lang="ru-RU" altLang="ko-KR" sz="825" b="1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  <a:cs typeface="Arial" charset="0"/>
              </a:rPr>
              <a:t>ЭТАП</a:t>
            </a:r>
            <a:endParaRPr lang="en-US" altLang="ko-KR" sz="825" b="1" dirty="0">
              <a:solidFill>
                <a:schemeClr val="bg1"/>
              </a:solidFill>
              <a:latin typeface="돋움" pitchFamily="50" charset="-127"/>
              <a:ea typeface="돋움" pitchFamily="50" charset="-127"/>
              <a:cs typeface="Arial" charset="0"/>
            </a:endParaRPr>
          </a:p>
        </p:txBody>
      </p:sp>
      <p:pic>
        <p:nvPicPr>
          <p:cNvPr id="146" name="Picture 3" descr="C:\Users\mokrushina\Downloads\guarante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111810"/>
            <a:ext cx="378042" cy="378042"/>
          </a:xfrm>
          <a:prstGeom prst="rect">
            <a:avLst/>
          </a:prstGeom>
          <a:noFill/>
        </p:spPr>
      </p:pic>
      <p:grpSp>
        <p:nvGrpSpPr>
          <p:cNvPr id="152" name="Группа 151"/>
          <p:cNvGrpSpPr/>
          <p:nvPr/>
        </p:nvGrpSpPr>
        <p:grpSpPr>
          <a:xfrm>
            <a:off x="3653898" y="1923679"/>
            <a:ext cx="1133475" cy="1316831"/>
            <a:chOff x="3833664" y="2590130"/>
            <a:chExt cx="1511300" cy="1755775"/>
          </a:xfrm>
        </p:grpSpPr>
        <p:grpSp>
          <p:nvGrpSpPr>
            <p:cNvPr id="70" name="Group 3074"/>
            <p:cNvGrpSpPr>
              <a:grpSpLocks/>
            </p:cNvGrpSpPr>
            <p:nvPr/>
          </p:nvGrpSpPr>
          <p:grpSpPr bwMode="auto">
            <a:xfrm>
              <a:off x="3833664" y="2590130"/>
              <a:ext cx="1511300" cy="1755775"/>
              <a:chOff x="1724" y="1635"/>
              <a:chExt cx="952" cy="1106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06" name="Oval 3050"/>
              <p:cNvSpPr>
                <a:spLocks noChangeArrowheads="1"/>
              </p:cNvSpPr>
              <p:nvPr/>
            </p:nvSpPr>
            <p:spPr bwMode="auto">
              <a:xfrm rot="-2771362">
                <a:off x="1724" y="1635"/>
                <a:ext cx="952" cy="952"/>
              </a:xfrm>
              <a:prstGeom prst="ellipse">
                <a:avLst/>
              </a:prstGeom>
              <a:gradFill rotWithShape="1">
                <a:gsLst>
                  <a:gs pos="0">
                    <a:srgbClr val="0067B4"/>
                  </a:gs>
                  <a:gs pos="100000">
                    <a:srgbClr val="FF0066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grpSp>
            <p:nvGrpSpPr>
              <p:cNvPr id="107" name="Group 3064"/>
              <p:cNvGrpSpPr>
                <a:grpSpLocks/>
              </p:cNvGrpSpPr>
              <p:nvPr/>
            </p:nvGrpSpPr>
            <p:grpSpPr bwMode="auto">
              <a:xfrm>
                <a:off x="1998" y="2614"/>
                <a:ext cx="403" cy="127"/>
                <a:chOff x="3839" y="1842"/>
                <a:chExt cx="576" cy="181"/>
              </a:xfrm>
            </p:grpSpPr>
            <p:sp>
              <p:nvSpPr>
                <p:cNvPr id="108" name="Oval 3065"/>
                <p:cNvSpPr>
                  <a:spLocks noChangeArrowheads="1"/>
                </p:cNvSpPr>
                <p:nvPr/>
              </p:nvSpPr>
              <p:spPr bwMode="auto">
                <a:xfrm>
                  <a:off x="3839" y="1842"/>
                  <a:ext cx="576" cy="181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  <a:alpha val="6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9050" cap="rnd" algn="ctr">
                      <a:solidFill>
                        <a:srgbClr val="333333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09" name="Oval 3066"/>
                <p:cNvSpPr>
                  <a:spLocks noChangeArrowheads="1"/>
                </p:cNvSpPr>
                <p:nvPr/>
              </p:nvSpPr>
              <p:spPr bwMode="auto">
                <a:xfrm>
                  <a:off x="3944" y="1875"/>
                  <a:ext cx="366" cy="115"/>
                </a:xfrm>
                <a:prstGeom prst="ellipse">
                  <a:avLst/>
                </a:prstGeom>
                <a:solidFill>
                  <a:schemeClr val="accent1">
                    <a:lumMod val="75000"/>
                    <a:alpha val="6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9050" cap="rnd" algn="ctr">
                      <a:solidFill>
                        <a:srgbClr val="333333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</p:grpSp>
        </p:grpSp>
        <p:sp>
          <p:nvSpPr>
            <p:cNvPr id="75" name="Rectangle 3078"/>
            <p:cNvSpPr>
              <a:spLocks noChangeArrowheads="1"/>
            </p:cNvSpPr>
            <p:nvPr/>
          </p:nvSpPr>
          <p:spPr bwMode="auto">
            <a:xfrm>
              <a:off x="4148499" y="2934781"/>
              <a:ext cx="977192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rnd" algn="ctr">
                  <a:solidFill>
                    <a:srgbClr val="333333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latin typeface="돋움" pitchFamily="50" charset="-127"/>
                  <a:ea typeface="돋움" pitchFamily="50" charset="-127"/>
                  <a:cs typeface="Arial" charset="0"/>
                </a:rPr>
                <a:t>I </a:t>
              </a:r>
              <a:r>
                <a:rPr lang="ru-RU" altLang="ko-KR" sz="900" b="1" dirty="0">
                  <a:solidFill>
                    <a:schemeClr val="bg1"/>
                  </a:solidFill>
                  <a:latin typeface="돋움" pitchFamily="50" charset="-127"/>
                  <a:ea typeface="돋움" pitchFamily="50" charset="-127"/>
                  <a:cs typeface="Arial" charset="0"/>
                </a:rPr>
                <a:t>ОЧНЫЙ </a:t>
              </a:r>
            </a:p>
            <a:p>
              <a:pPr algn="ctr"/>
              <a:r>
                <a:rPr lang="ru-RU" altLang="ko-KR" sz="900" b="1" dirty="0">
                  <a:solidFill>
                    <a:schemeClr val="bg1"/>
                  </a:solidFill>
                  <a:latin typeface="돋움" pitchFamily="50" charset="-127"/>
                  <a:ea typeface="돋움" pitchFamily="50" charset="-127"/>
                  <a:cs typeface="Arial" charset="0"/>
                </a:rPr>
                <a:t>ЭТАП</a:t>
              </a:r>
              <a:endParaRPr lang="en-US" altLang="ko-KR" sz="900" b="1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  <a:cs typeface="Arial" charset="0"/>
              </a:endParaRPr>
            </a:p>
          </p:txBody>
        </p:sp>
        <p:pic>
          <p:nvPicPr>
            <p:cNvPr id="147" name="Picture 2" descr="C:\Users\mokrushina\Downloads\mortarboard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76936" y="3501008"/>
              <a:ext cx="504056" cy="504056"/>
            </a:xfrm>
            <a:prstGeom prst="rect">
              <a:avLst/>
            </a:prstGeom>
            <a:noFill/>
          </p:spPr>
        </p:pic>
      </p:grpSp>
      <p:grpSp>
        <p:nvGrpSpPr>
          <p:cNvPr id="153" name="Группа 152"/>
          <p:cNvGrpSpPr/>
          <p:nvPr/>
        </p:nvGrpSpPr>
        <p:grpSpPr>
          <a:xfrm>
            <a:off x="4842030" y="1491631"/>
            <a:ext cx="1133475" cy="1316831"/>
            <a:chOff x="5523210" y="1845171"/>
            <a:chExt cx="1511300" cy="1755775"/>
          </a:xfrm>
        </p:grpSpPr>
        <p:grpSp>
          <p:nvGrpSpPr>
            <p:cNvPr id="71" name="Group 3075"/>
            <p:cNvGrpSpPr>
              <a:grpSpLocks/>
            </p:cNvGrpSpPr>
            <p:nvPr/>
          </p:nvGrpSpPr>
          <p:grpSpPr bwMode="auto">
            <a:xfrm>
              <a:off x="5523210" y="1845171"/>
              <a:ext cx="1511300" cy="1755775"/>
              <a:chOff x="2793" y="1272"/>
              <a:chExt cx="952" cy="1106"/>
            </a:xfrm>
          </p:grpSpPr>
          <p:sp>
            <p:nvSpPr>
              <p:cNvPr id="102" name="Oval 3043"/>
              <p:cNvSpPr>
                <a:spLocks noChangeArrowheads="1"/>
              </p:cNvSpPr>
              <p:nvPr/>
            </p:nvSpPr>
            <p:spPr bwMode="auto">
              <a:xfrm rot="-2771362">
                <a:off x="2793" y="1272"/>
                <a:ext cx="952" cy="952"/>
              </a:xfrm>
              <a:prstGeom prst="ellipse">
                <a:avLst/>
              </a:prstGeom>
              <a:gradFill flip="none" rotWithShape="1">
                <a:gsLst>
                  <a:gs pos="0">
                    <a:srgbClr val="008DF6"/>
                  </a:gs>
                  <a:gs pos="100000">
                    <a:srgbClr val="FFCC00">
                      <a:gamma/>
                      <a:shade val="46275"/>
                      <a:invGamma/>
                    </a:srgbClr>
                  </a:gs>
                </a:gsLst>
                <a:lin ang="5400000" scaled="0"/>
                <a:tileRect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grpSp>
            <p:nvGrpSpPr>
              <p:cNvPr id="103" name="Group 3067"/>
              <p:cNvGrpSpPr>
                <a:grpSpLocks/>
              </p:cNvGrpSpPr>
              <p:nvPr/>
            </p:nvGrpSpPr>
            <p:grpSpPr bwMode="auto">
              <a:xfrm>
                <a:off x="3067" y="2251"/>
                <a:ext cx="403" cy="127"/>
                <a:chOff x="3839" y="1842"/>
                <a:chExt cx="576" cy="181"/>
              </a:xfrm>
            </p:grpSpPr>
            <p:sp>
              <p:nvSpPr>
                <p:cNvPr id="104" name="Oval 3068"/>
                <p:cNvSpPr>
                  <a:spLocks noChangeArrowheads="1"/>
                </p:cNvSpPr>
                <p:nvPr/>
              </p:nvSpPr>
              <p:spPr bwMode="auto">
                <a:xfrm>
                  <a:off x="3839" y="1842"/>
                  <a:ext cx="576" cy="181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  <a:alpha val="6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9050" cap="rnd" algn="ctr">
                      <a:solidFill>
                        <a:srgbClr val="333333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05" name="Oval 3069"/>
                <p:cNvSpPr>
                  <a:spLocks noChangeArrowheads="1"/>
                </p:cNvSpPr>
                <p:nvPr/>
              </p:nvSpPr>
              <p:spPr bwMode="auto">
                <a:xfrm>
                  <a:off x="3944" y="1875"/>
                  <a:ext cx="366" cy="115"/>
                </a:xfrm>
                <a:prstGeom prst="ellipse">
                  <a:avLst/>
                </a:prstGeom>
                <a:solidFill>
                  <a:schemeClr val="accent1">
                    <a:lumMod val="75000"/>
                    <a:alpha val="6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9050" cap="rnd" algn="ctr">
                      <a:solidFill>
                        <a:srgbClr val="333333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</p:grpSp>
        </p:grpSp>
        <p:sp>
          <p:nvSpPr>
            <p:cNvPr id="148" name="Rectangle 3078"/>
            <p:cNvSpPr>
              <a:spLocks noChangeArrowheads="1"/>
            </p:cNvSpPr>
            <p:nvPr/>
          </p:nvSpPr>
          <p:spPr bwMode="auto">
            <a:xfrm>
              <a:off x="5762297" y="2189822"/>
              <a:ext cx="1019937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rnd" algn="ctr">
                  <a:solidFill>
                    <a:srgbClr val="333333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latin typeface="돋움" pitchFamily="50" charset="-127"/>
                  <a:ea typeface="돋움" pitchFamily="50" charset="-127"/>
                  <a:cs typeface="Arial" charset="0"/>
                </a:rPr>
                <a:t>II </a:t>
              </a:r>
              <a:r>
                <a:rPr lang="ru-RU" altLang="ko-KR" sz="900" b="1" dirty="0">
                  <a:solidFill>
                    <a:schemeClr val="bg1"/>
                  </a:solidFill>
                  <a:latin typeface="돋움" pitchFamily="50" charset="-127"/>
                  <a:ea typeface="돋움" pitchFamily="50" charset="-127"/>
                  <a:cs typeface="Arial" charset="0"/>
                </a:rPr>
                <a:t>ОЧНЫЙ </a:t>
              </a:r>
            </a:p>
            <a:p>
              <a:pPr algn="ctr"/>
              <a:r>
                <a:rPr lang="ru-RU" altLang="ko-KR" sz="900" b="1" dirty="0">
                  <a:solidFill>
                    <a:schemeClr val="bg1"/>
                  </a:solidFill>
                  <a:latin typeface="돋움" pitchFamily="50" charset="-127"/>
                  <a:ea typeface="돋움" pitchFamily="50" charset="-127"/>
                  <a:cs typeface="Arial" charset="0"/>
                </a:rPr>
                <a:t>ЭТАП</a:t>
              </a:r>
              <a:endParaRPr lang="en-US" altLang="ko-KR" sz="900" b="1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  <a:cs typeface="Arial" charset="0"/>
              </a:endParaRPr>
            </a:p>
          </p:txBody>
        </p:sp>
        <p:pic>
          <p:nvPicPr>
            <p:cNvPr id="149" name="Picture 2" descr="C:\Users\mokrushina\Downloads\whiteboard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33120" y="2780928"/>
              <a:ext cx="576064" cy="576064"/>
            </a:xfrm>
            <a:prstGeom prst="rect">
              <a:avLst/>
            </a:prstGeom>
            <a:noFill/>
          </p:spPr>
        </p:pic>
      </p:grpSp>
      <p:grpSp>
        <p:nvGrpSpPr>
          <p:cNvPr id="154" name="Группа 153"/>
          <p:cNvGrpSpPr/>
          <p:nvPr/>
        </p:nvGrpSpPr>
        <p:grpSpPr>
          <a:xfrm>
            <a:off x="6192180" y="1059582"/>
            <a:ext cx="1133475" cy="1320403"/>
            <a:chOff x="7227739" y="1340768"/>
            <a:chExt cx="1511300" cy="1760537"/>
          </a:xfrm>
        </p:grpSpPr>
        <p:grpSp>
          <p:nvGrpSpPr>
            <p:cNvPr id="73" name="Group 3076"/>
            <p:cNvGrpSpPr>
              <a:grpSpLocks/>
            </p:cNvGrpSpPr>
            <p:nvPr/>
          </p:nvGrpSpPr>
          <p:grpSpPr bwMode="auto">
            <a:xfrm>
              <a:off x="7227739" y="1340768"/>
              <a:ext cx="1511300" cy="1760537"/>
              <a:chOff x="3862" y="848"/>
              <a:chExt cx="952" cy="1109"/>
            </a:xfrm>
          </p:grpSpPr>
          <p:sp>
            <p:nvSpPr>
              <p:cNvPr id="98" name="Oval 3035"/>
              <p:cNvSpPr>
                <a:spLocks noChangeArrowheads="1"/>
              </p:cNvSpPr>
              <p:nvPr/>
            </p:nvSpPr>
            <p:spPr bwMode="auto">
              <a:xfrm rot="-2771362">
                <a:off x="3862" y="848"/>
                <a:ext cx="952" cy="952"/>
              </a:xfrm>
              <a:prstGeom prst="ellipse">
                <a:avLst/>
              </a:prstGeom>
              <a:gradFill rotWithShape="1">
                <a:gsLst>
                  <a:gs pos="0">
                    <a:srgbClr val="2DA5FF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grpSp>
            <p:nvGrpSpPr>
              <p:cNvPr id="99" name="Group 3070"/>
              <p:cNvGrpSpPr>
                <a:grpSpLocks/>
              </p:cNvGrpSpPr>
              <p:nvPr/>
            </p:nvGrpSpPr>
            <p:grpSpPr bwMode="auto">
              <a:xfrm>
                <a:off x="4136" y="1830"/>
                <a:ext cx="403" cy="127"/>
                <a:chOff x="3839" y="1842"/>
                <a:chExt cx="576" cy="181"/>
              </a:xfrm>
            </p:grpSpPr>
            <p:sp>
              <p:nvSpPr>
                <p:cNvPr id="100" name="Oval 3071"/>
                <p:cNvSpPr>
                  <a:spLocks noChangeArrowheads="1"/>
                </p:cNvSpPr>
                <p:nvPr/>
              </p:nvSpPr>
              <p:spPr bwMode="auto">
                <a:xfrm>
                  <a:off x="3839" y="1842"/>
                  <a:ext cx="576" cy="181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  <a:alpha val="6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9050" cap="rnd" algn="ctr">
                      <a:solidFill>
                        <a:srgbClr val="333333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01" name="Oval 3072"/>
                <p:cNvSpPr>
                  <a:spLocks noChangeArrowheads="1"/>
                </p:cNvSpPr>
                <p:nvPr/>
              </p:nvSpPr>
              <p:spPr bwMode="auto">
                <a:xfrm>
                  <a:off x="3944" y="1875"/>
                  <a:ext cx="366" cy="115"/>
                </a:xfrm>
                <a:prstGeom prst="ellipse">
                  <a:avLst/>
                </a:prstGeom>
                <a:solidFill>
                  <a:schemeClr val="accent1">
                    <a:lumMod val="75000"/>
                    <a:alpha val="6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9050" cap="rnd" algn="ctr">
                      <a:solidFill>
                        <a:srgbClr val="333333"/>
                      </a:solidFill>
                      <a:prstDash val="sysDot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</p:grpSp>
        </p:grpSp>
        <p:sp>
          <p:nvSpPr>
            <p:cNvPr id="150" name="Rectangle 3078"/>
            <p:cNvSpPr>
              <a:spLocks noChangeArrowheads="1"/>
            </p:cNvSpPr>
            <p:nvPr/>
          </p:nvSpPr>
          <p:spPr bwMode="auto">
            <a:xfrm>
              <a:off x="7466292" y="1685420"/>
              <a:ext cx="1062684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rnd" algn="ctr">
                  <a:solidFill>
                    <a:srgbClr val="333333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latin typeface="돋움" pitchFamily="50" charset="-127"/>
                  <a:ea typeface="돋움" pitchFamily="50" charset="-127"/>
                  <a:cs typeface="Arial" charset="0"/>
                </a:rPr>
                <a:t>III </a:t>
              </a:r>
              <a:r>
                <a:rPr lang="ru-RU" altLang="ko-KR" sz="900" b="1" dirty="0">
                  <a:solidFill>
                    <a:schemeClr val="bg1"/>
                  </a:solidFill>
                  <a:latin typeface="돋움" pitchFamily="50" charset="-127"/>
                  <a:ea typeface="돋움" pitchFamily="50" charset="-127"/>
                  <a:cs typeface="Arial" charset="0"/>
                </a:rPr>
                <a:t>ОЧНЫЙ </a:t>
              </a:r>
            </a:p>
            <a:p>
              <a:pPr algn="ctr"/>
              <a:r>
                <a:rPr lang="ru-RU" altLang="ko-KR" sz="900" b="1" dirty="0">
                  <a:solidFill>
                    <a:schemeClr val="bg1"/>
                  </a:solidFill>
                  <a:latin typeface="돋움" pitchFamily="50" charset="-127"/>
                  <a:ea typeface="돋움" pitchFamily="50" charset="-127"/>
                  <a:cs typeface="Arial" charset="0"/>
                </a:rPr>
                <a:t>ЭТАП</a:t>
              </a:r>
              <a:endParaRPr lang="en-US" altLang="ko-KR" sz="900" b="1" dirty="0">
                <a:solidFill>
                  <a:schemeClr val="bg1"/>
                </a:solidFill>
                <a:latin typeface="돋움" pitchFamily="50" charset="-127"/>
                <a:ea typeface="돋움" pitchFamily="50" charset="-127"/>
                <a:cs typeface="Arial" charset="0"/>
              </a:endParaRPr>
            </a:p>
          </p:txBody>
        </p:sp>
        <p:pic>
          <p:nvPicPr>
            <p:cNvPr id="151" name="Изображение 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1312" y="2276872"/>
              <a:ext cx="432048" cy="5040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964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азвание 1"/>
          <p:cNvSpPr txBox="1">
            <a:spLocks/>
          </p:cNvSpPr>
          <p:nvPr/>
        </p:nvSpPr>
        <p:spPr>
          <a:xfrm>
            <a:off x="3599892" y="33468"/>
            <a:ext cx="3834426" cy="519522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Организация  проведения 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федерального этапа Конкурса</a:t>
            </a:r>
          </a:p>
        </p:txBody>
      </p:sp>
      <p:sp>
        <p:nvSpPr>
          <p:cNvPr id="28" name="Название 1"/>
          <p:cNvSpPr txBox="1">
            <a:spLocks/>
          </p:cNvSpPr>
          <p:nvPr/>
        </p:nvSpPr>
        <p:spPr>
          <a:xfrm>
            <a:off x="1655676" y="70740"/>
            <a:ext cx="2833889" cy="410168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 lnSpcReduction="10000"/>
          </a:bodyPr>
          <a:lstStyle/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ЦЕНТР РЕАЛИЗАЦИИ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ГОСУДАРСТВЕННОЙ ОБРАЗОВАТЕЛЬНОЙ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ПОЛИТИКИ  И ИНФОРМАЦИОННЫХ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ТЕХНОЛОГИЙ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51520" y="-12344"/>
            <a:ext cx="8640960" cy="64271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12" name="Shape 7"/>
          <p:cNvSpPr/>
          <p:nvPr/>
        </p:nvSpPr>
        <p:spPr>
          <a:xfrm>
            <a:off x="3492903" y="890344"/>
            <a:ext cx="2784515" cy="953369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u="sng" dirty="0">
                <a:solidFill>
                  <a:schemeClr val="bg1"/>
                </a:solidFill>
                <a:latin typeface="PT Sans" panose="020B0503020203020204" pitchFamily="34" charset="-52"/>
                <a:cs typeface="Arial" pitchFamily="34" charset="0"/>
              </a:rPr>
              <a:t>«ЦИФРОВОЙ ОБРАЗОВАТЕЛЬНЫЙ РЕСУРС</a:t>
            </a:r>
            <a:r>
              <a:rPr lang="ru-RU" sz="1200" b="1" u="sng" dirty="0" smtClean="0">
                <a:solidFill>
                  <a:schemeClr val="bg1"/>
                </a:solidFill>
                <a:latin typeface="PT Sans" panose="020B0503020203020204" pitchFamily="34" charset="-52"/>
                <a:cs typeface="Arial" pitchFamily="34" charset="0"/>
              </a:rPr>
              <a:t>»</a:t>
            </a:r>
            <a:endParaRPr lang="en-US" sz="1200" b="1" u="sng" dirty="0">
              <a:solidFill>
                <a:schemeClr val="bg1"/>
              </a:solidFill>
              <a:latin typeface="PT Sans" panose="020B0503020203020204" pitchFamily="34" charset="-52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b="1" u="sng" dirty="0">
              <a:solidFill>
                <a:schemeClr val="bg1"/>
              </a:solidFill>
              <a:latin typeface="PT Sans" panose="020B0503020203020204" pitchFamily="34" charset="-52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u="sng" dirty="0">
                <a:solidFill>
                  <a:schemeClr val="bg1"/>
                </a:solidFill>
                <a:latin typeface="PT Sans" panose="020B0503020203020204" pitchFamily="34" charset="-52"/>
                <a:cs typeface="Arial" pitchFamily="34" charset="0"/>
              </a:rPr>
              <a:t>«СОЧИНЕНИЕ – РАССУЖДЕНИЕ»</a:t>
            </a:r>
          </a:p>
        </p:txBody>
      </p:sp>
      <p:sp>
        <p:nvSpPr>
          <p:cNvPr id="36" name="Shape 7"/>
          <p:cNvSpPr/>
          <p:nvPr/>
        </p:nvSpPr>
        <p:spPr>
          <a:xfrm>
            <a:off x="3492903" y="2009661"/>
            <a:ext cx="2776683" cy="864494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u="sng" dirty="0">
                <a:latin typeface="PT Sans" panose="020B0503020203020204" pitchFamily="34" charset="-52"/>
                <a:cs typeface="Arial" pitchFamily="34" charset="0"/>
              </a:rPr>
              <a:t>«Урок»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 b="1" u="sng" cap="none" dirty="0">
              <a:solidFill>
                <a:schemeClr val="bg1"/>
              </a:solidFill>
              <a:latin typeface="PT Sans" panose="020B0503020203020204" pitchFamily="34" charset="-52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u="sng" cap="none" dirty="0">
                <a:solidFill>
                  <a:schemeClr val="bg1"/>
                </a:solidFill>
                <a:latin typeface="PT Sans" panose="020B0503020203020204" pitchFamily="34" charset="-52"/>
                <a:cs typeface="Arial" pitchFamily="34" charset="0"/>
              </a:rPr>
              <a:t>«ВНЕУРОЧНОЕ  МЕРОПРИЯТИЕ</a:t>
            </a:r>
            <a:r>
              <a:rPr lang="ru-RU" sz="1200" b="1" u="sng" cap="none" dirty="0" smtClean="0">
                <a:solidFill>
                  <a:schemeClr val="bg1"/>
                </a:solidFill>
                <a:latin typeface="PT Sans" panose="020B0503020203020204" pitchFamily="34" charset="-52"/>
                <a:cs typeface="Arial" pitchFamily="34" charset="0"/>
              </a:rPr>
              <a:t>»</a:t>
            </a:r>
            <a:endParaRPr lang="en-US" sz="1200" b="1" u="sng" dirty="0">
              <a:latin typeface="PT Sans" panose="020B0503020203020204" pitchFamily="34" charset="-52"/>
              <a:cs typeface="Arial" pitchFamily="34" charset="0"/>
            </a:endParaRPr>
          </a:p>
        </p:txBody>
      </p:sp>
      <p:sp>
        <p:nvSpPr>
          <p:cNvPr id="38" name="Shape 7"/>
          <p:cNvSpPr/>
          <p:nvPr/>
        </p:nvSpPr>
        <p:spPr>
          <a:xfrm>
            <a:off x="3500735" y="3040103"/>
            <a:ext cx="2776683" cy="977016"/>
          </a:xfrm>
          <a:prstGeom prst="roundRect">
            <a:avLst>
              <a:gd name="adj" fmla="val 0"/>
            </a:avLst>
          </a:prstGeom>
          <a:solidFill>
            <a:srgbClr val="5081BC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u="sng" dirty="0">
                <a:latin typeface="PT Sans" panose="020B0503020203020204" pitchFamily="34" charset="-52"/>
                <a:cs typeface="Arial" pitchFamily="34" charset="0"/>
              </a:rPr>
              <a:t>«Мастер-класс»</a:t>
            </a:r>
            <a:endParaRPr lang="en-US" sz="1400" b="1" u="sng" dirty="0">
              <a:latin typeface="PT Sans" panose="020B0503020203020204" pitchFamily="34" charset="-52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u="sng" dirty="0">
              <a:latin typeface="PT Sans" panose="020B0503020203020204" pitchFamily="34" charset="-52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u="sng" dirty="0">
                <a:latin typeface="PT Sans" panose="020B0503020203020204" pitchFamily="34" charset="-52"/>
                <a:cs typeface="Arial" pitchFamily="34" charset="0"/>
              </a:rPr>
              <a:t>«Образовательный проект</a:t>
            </a:r>
            <a:r>
              <a:rPr lang="ru-RU" sz="1400" b="1" u="sng" dirty="0" smtClean="0">
                <a:latin typeface="PT Sans" panose="020B0503020203020204" pitchFamily="34" charset="-52"/>
                <a:cs typeface="Arial" pitchFamily="34" charset="0"/>
              </a:rPr>
              <a:t>»</a:t>
            </a:r>
            <a:endParaRPr lang="ru-RU" sz="1400" b="1" u="sng" dirty="0">
              <a:latin typeface="PT Sans" panose="020B0503020203020204" pitchFamily="34" charset="-52"/>
              <a:cs typeface="Arial" pitchFamily="34" charset="0"/>
            </a:endParaRPr>
          </a:p>
        </p:txBody>
      </p:sp>
      <p:sp>
        <p:nvSpPr>
          <p:cNvPr id="41" name="Shape 7"/>
          <p:cNvSpPr/>
          <p:nvPr/>
        </p:nvSpPr>
        <p:spPr>
          <a:xfrm>
            <a:off x="3507784" y="4228593"/>
            <a:ext cx="2801557" cy="537652"/>
          </a:xfrm>
          <a:prstGeom prst="roundRect">
            <a:avLst>
              <a:gd name="adj" fmla="val 0"/>
            </a:avLst>
          </a:prstGeom>
          <a:solidFill>
            <a:srgbClr val="6893C6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u="sng" dirty="0">
                <a:latin typeface="PT Sans" panose="020B0503020203020204" pitchFamily="34" charset="-52"/>
                <a:cs typeface="Arial" pitchFamily="34" charset="0"/>
              </a:rPr>
              <a:t>«Разговор с Министром»</a:t>
            </a:r>
          </a:p>
        </p:txBody>
      </p:sp>
      <p:cxnSp>
        <p:nvCxnSpPr>
          <p:cNvPr id="62" name="Соединительная линия уступом 61"/>
          <p:cNvCxnSpPr/>
          <p:nvPr/>
        </p:nvCxnSpPr>
        <p:spPr>
          <a:xfrm flipV="1">
            <a:off x="1666855" y="2653027"/>
            <a:ext cx="1850498" cy="1000930"/>
          </a:xfrm>
          <a:prstGeom prst="bentConnector3">
            <a:avLst>
              <a:gd name="adj1" fmla="val 23163"/>
            </a:avLst>
          </a:prstGeom>
          <a:ln w="12700">
            <a:solidFill>
              <a:srgbClr val="015A8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Соединительная линия уступом 76"/>
          <p:cNvCxnSpPr/>
          <p:nvPr/>
        </p:nvCxnSpPr>
        <p:spPr>
          <a:xfrm>
            <a:off x="1005889" y="3670957"/>
            <a:ext cx="2494715" cy="826462"/>
          </a:xfrm>
          <a:prstGeom prst="bentConnector3">
            <a:avLst>
              <a:gd name="adj1" fmla="val 43364"/>
            </a:avLst>
          </a:prstGeom>
          <a:ln w="12700">
            <a:solidFill>
              <a:srgbClr val="015A8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2380778" y="2151967"/>
            <a:ext cx="869229" cy="7848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28FCE"/>
                </a:solidFill>
                <a:latin typeface="PT Sans" panose="020B0503020203020204" pitchFamily="34" charset="-52"/>
              </a:rPr>
              <a:t>I</a:t>
            </a:r>
            <a:r>
              <a:rPr lang="ru-RU" b="1" dirty="0">
                <a:solidFill>
                  <a:srgbClr val="028FCE"/>
                </a:solidFill>
                <a:latin typeface="PT Sans" panose="020B0503020203020204" pitchFamily="34" charset="-52"/>
              </a:rPr>
              <a:t> этап </a:t>
            </a:r>
            <a:r>
              <a:rPr lang="ru-RU" sz="900" b="1" dirty="0">
                <a:solidFill>
                  <a:srgbClr val="028FCE"/>
                </a:solidFill>
                <a:latin typeface="PT Sans" panose="020B0503020203020204" pitchFamily="34" charset="-52"/>
              </a:rPr>
              <a:t>«учитель-профессионал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275332" y="3993434"/>
            <a:ext cx="108011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28FCE"/>
                </a:solidFill>
                <a:latin typeface="PT Sans" panose="020B0503020203020204" pitchFamily="34" charset="-52"/>
              </a:rPr>
              <a:t>III</a:t>
            </a:r>
            <a:r>
              <a:rPr lang="ru-RU" b="1" dirty="0">
                <a:solidFill>
                  <a:srgbClr val="028FCE"/>
                </a:solidFill>
                <a:latin typeface="PT Sans" panose="020B0503020203020204" pitchFamily="34" charset="-52"/>
              </a:rPr>
              <a:t> этап </a:t>
            </a:r>
            <a:r>
              <a:rPr lang="ru-RU" sz="900" b="1" dirty="0">
                <a:solidFill>
                  <a:srgbClr val="028FCE"/>
                </a:solidFill>
                <a:latin typeface="PT Sans" panose="020B0503020203020204" pitchFamily="34" charset="-52"/>
              </a:rPr>
              <a:t>«учитель-лидер»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2083038" y="3437857"/>
            <a:ext cx="1424746" cy="14650"/>
          </a:xfrm>
          <a:prstGeom prst="straightConnector1">
            <a:avLst/>
          </a:prstGeom>
          <a:ln w="12700">
            <a:solidFill>
              <a:srgbClr val="015A8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955842" y="1323032"/>
            <a:ext cx="1544762" cy="0"/>
          </a:xfrm>
          <a:prstGeom prst="straightConnector1">
            <a:avLst/>
          </a:prstGeom>
          <a:ln w="12700">
            <a:solidFill>
              <a:srgbClr val="01517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Shape 8"/>
          <p:cNvSpPr/>
          <p:nvPr/>
        </p:nvSpPr>
        <p:spPr>
          <a:xfrm>
            <a:off x="164500" y="928405"/>
            <a:ext cx="1791342" cy="915308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 algn="ctr">
              <a:defRPr sz="1800" cap="none">
                <a:solidFill>
                  <a:srgbClr val="000000"/>
                </a:solidFill>
              </a:defRPr>
            </a:pPr>
            <a:r>
              <a:rPr lang="ru-RU" sz="1800" b="1" cap="none" dirty="0">
                <a:solidFill>
                  <a:schemeClr val="bg1"/>
                </a:solidFill>
              </a:rPr>
              <a:t>ОЧНО - ЗАОЧНЫЙ</a:t>
            </a:r>
            <a:r>
              <a:rPr lang="ru-RU" sz="1800" b="1" dirty="0">
                <a:solidFill>
                  <a:schemeClr val="bg1"/>
                </a:solidFill>
              </a:rPr>
              <a:t> ТУР</a:t>
            </a:r>
            <a:endParaRPr sz="1800" b="1" dirty="0">
              <a:solidFill>
                <a:schemeClr val="bg1"/>
              </a:solidFill>
            </a:endParaRPr>
          </a:p>
        </p:txBody>
      </p:sp>
      <p:sp>
        <p:nvSpPr>
          <p:cNvPr id="6" name="Shape 8"/>
          <p:cNvSpPr/>
          <p:nvPr/>
        </p:nvSpPr>
        <p:spPr>
          <a:xfrm>
            <a:off x="175320" y="3293047"/>
            <a:ext cx="1791342" cy="500999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 algn="ctr">
              <a:defRPr sz="1800" cap="none">
                <a:solidFill>
                  <a:srgbClr val="000000"/>
                </a:solidFill>
              </a:defRPr>
            </a:pPr>
            <a:r>
              <a:rPr lang="ru-RU" sz="1800" b="1" dirty="0">
                <a:solidFill>
                  <a:schemeClr val="bg1"/>
                </a:solidFill>
              </a:rPr>
              <a:t>Очный </a:t>
            </a:r>
            <a:r>
              <a:rPr lang="ru-RU" sz="1800" b="1" cap="none" dirty="0">
                <a:solidFill>
                  <a:schemeClr val="bg1"/>
                </a:solidFill>
              </a:rPr>
              <a:t>ТУР</a:t>
            </a:r>
            <a:endParaRPr sz="1800" b="1" dirty="0">
              <a:solidFill>
                <a:schemeClr val="bg1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2335522" y="3098380"/>
            <a:ext cx="92341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28FCE"/>
                </a:solidFill>
                <a:latin typeface="PT Sans" panose="020B0503020203020204" pitchFamily="34" charset="-52"/>
              </a:rPr>
              <a:t>II</a:t>
            </a:r>
            <a:r>
              <a:rPr lang="ru-RU" b="1" dirty="0">
                <a:solidFill>
                  <a:srgbClr val="028FCE"/>
                </a:solidFill>
                <a:latin typeface="PT Sans" panose="020B0503020203020204" pitchFamily="34" charset="-52"/>
              </a:rPr>
              <a:t> этап </a:t>
            </a:r>
            <a:r>
              <a:rPr lang="ru-RU" sz="900" b="1" dirty="0">
                <a:solidFill>
                  <a:srgbClr val="028FCE"/>
                </a:solidFill>
                <a:latin typeface="PT Sans" panose="020B0503020203020204" pitchFamily="34" charset="-52"/>
              </a:rPr>
              <a:t>«учитель-мастер»</a:t>
            </a:r>
          </a:p>
        </p:txBody>
      </p:sp>
      <p:sp>
        <p:nvSpPr>
          <p:cNvPr id="20" name="Название 1"/>
          <p:cNvSpPr txBox="1">
            <a:spLocks/>
          </p:cNvSpPr>
          <p:nvPr/>
        </p:nvSpPr>
        <p:spPr>
          <a:xfrm>
            <a:off x="205089" y="25984"/>
            <a:ext cx="8568952" cy="573323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/>
          <a:p>
            <a:pPr algn="ctr">
              <a:defRPr/>
            </a:pPr>
            <a:r>
              <a:rPr lang="ru-RU" sz="15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ПРЕДЛАГАЕМАЯ СТРУКТУРА </a:t>
            </a:r>
            <a:r>
              <a:rPr lang="ru-RU" sz="1500" b="1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КОНКУРСНЫХ </a:t>
            </a:r>
            <a:r>
              <a:rPr lang="ru-RU" sz="15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ИСПЫТАНИЙ </a:t>
            </a:r>
            <a:r>
              <a:rPr lang="ru-RU" sz="1500" b="1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ФЕДЕРАЛЬНОГО ЭТАПА ВСЕРОССИЙСКОГО КОНКУРСА «УЧИТЕЛЬ ГОДА</a:t>
            </a:r>
            <a:r>
              <a:rPr lang="ru-RU" sz="15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 - 2019</a:t>
            </a:r>
            <a:endParaRPr lang="ru-RU" sz="15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endParaRPr lang="ru-RU" sz="15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Shape 7"/>
          <p:cNvSpPr/>
          <p:nvPr/>
        </p:nvSpPr>
        <p:spPr>
          <a:xfrm>
            <a:off x="6516216" y="881867"/>
            <a:ext cx="2627784" cy="953369"/>
          </a:xfrm>
          <a:prstGeom prst="roundRect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u="sng" dirty="0">
                <a:solidFill>
                  <a:srgbClr val="C00000"/>
                </a:solidFill>
                <a:latin typeface="PT Sans" panose="020B0503020203020204" pitchFamily="34" charset="-52"/>
                <a:cs typeface="Arial" pitchFamily="34" charset="0"/>
              </a:rPr>
              <a:t>«Интернет-ресурс»</a:t>
            </a:r>
            <a:endParaRPr lang="en-US" sz="1200" b="1" u="sng" dirty="0">
              <a:solidFill>
                <a:srgbClr val="C00000"/>
              </a:solidFill>
              <a:latin typeface="PT Sans" panose="020B0503020203020204" pitchFamily="34" charset="-52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b="1" u="sng" dirty="0">
              <a:solidFill>
                <a:schemeClr val="bg1"/>
              </a:solidFill>
              <a:latin typeface="PT Sans" panose="020B0503020203020204" pitchFamily="34" charset="-52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u="sng" dirty="0" smtClean="0">
                <a:solidFill>
                  <a:srgbClr val="C00000"/>
                </a:solidFill>
                <a:latin typeface="PT Sans" panose="020B0503020203020204" pitchFamily="34" charset="-52"/>
                <a:cs typeface="Arial" pitchFamily="34" charset="0"/>
              </a:rPr>
              <a:t>ЭССЕ</a:t>
            </a:r>
            <a:r>
              <a:rPr lang="ru-RU" sz="1200" b="1" u="sng" dirty="0" smtClean="0">
                <a:solidFill>
                  <a:schemeClr val="bg1"/>
                </a:solidFill>
                <a:latin typeface="PT Sans" panose="020B0503020203020204" pitchFamily="34" charset="-52"/>
                <a:cs typeface="Arial" pitchFamily="34" charset="0"/>
              </a:rPr>
              <a:t> «Я </a:t>
            </a:r>
            <a:r>
              <a:rPr lang="ru-RU" sz="1200" b="1" u="sng" dirty="0">
                <a:solidFill>
                  <a:schemeClr val="bg1"/>
                </a:solidFill>
                <a:latin typeface="PT Sans" panose="020B0503020203020204" pitchFamily="34" charset="-52"/>
                <a:cs typeface="Arial" pitchFamily="34" charset="0"/>
              </a:rPr>
              <a:t>– учитель»</a:t>
            </a:r>
          </a:p>
        </p:txBody>
      </p:sp>
      <p:sp>
        <p:nvSpPr>
          <p:cNvPr id="33" name="Shape 7"/>
          <p:cNvSpPr/>
          <p:nvPr/>
        </p:nvSpPr>
        <p:spPr>
          <a:xfrm>
            <a:off x="6521793" y="2009661"/>
            <a:ext cx="2622208" cy="864494"/>
          </a:xfrm>
          <a:prstGeom prst="roundRect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u="sng" cap="none" dirty="0">
                <a:solidFill>
                  <a:srgbClr val="C00000"/>
                </a:solidFill>
                <a:latin typeface="PT Sans" panose="020B0503020203020204" pitchFamily="34" charset="-52"/>
                <a:cs typeface="Arial" pitchFamily="34" charset="0"/>
              </a:rPr>
              <a:t>«МЕТОДИЧЕСКИЙ СЕМИНАР»</a:t>
            </a:r>
            <a:endParaRPr lang="en-US" sz="1200" b="1" u="sng" cap="none" dirty="0">
              <a:solidFill>
                <a:srgbClr val="C00000"/>
              </a:solidFill>
              <a:latin typeface="PT Sans" panose="020B0503020203020204" pitchFamily="34" charset="-52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b="1" u="sng" dirty="0">
              <a:latin typeface="PT Sans" panose="020B0503020203020204" pitchFamily="34" charset="-52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u="sng" dirty="0">
                <a:latin typeface="PT Sans" panose="020B0503020203020204" pitchFamily="34" charset="-52"/>
                <a:cs typeface="Arial" pitchFamily="34" charset="0"/>
              </a:rPr>
              <a:t>«Урок»</a:t>
            </a:r>
            <a:endParaRPr lang="ru-RU" sz="1200" b="1" u="sng" cap="none" dirty="0">
              <a:solidFill>
                <a:schemeClr val="bg1"/>
              </a:solidFill>
              <a:latin typeface="PT Sans" panose="020B0503020203020204" pitchFamily="34" charset="-52"/>
              <a:cs typeface="Arial" pitchFamily="34" charset="0"/>
            </a:endParaRPr>
          </a:p>
        </p:txBody>
      </p:sp>
      <p:sp>
        <p:nvSpPr>
          <p:cNvPr id="34" name="Shape 7"/>
          <p:cNvSpPr/>
          <p:nvPr/>
        </p:nvSpPr>
        <p:spPr>
          <a:xfrm>
            <a:off x="6500815" y="3040104"/>
            <a:ext cx="2643185" cy="977016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u="sng" dirty="0">
                <a:solidFill>
                  <a:schemeClr val="bg1"/>
                </a:solidFill>
                <a:latin typeface="PT Sans" panose="020B0503020203020204" pitchFamily="34" charset="-52"/>
                <a:cs typeface="Arial" pitchFamily="34" charset="0"/>
              </a:rPr>
              <a:t>«Мастер-класс»</a:t>
            </a:r>
            <a:endParaRPr lang="en-US" sz="1200" b="1" u="sng" dirty="0">
              <a:solidFill>
                <a:schemeClr val="bg1"/>
              </a:solidFill>
              <a:latin typeface="PT Sans" panose="020B0503020203020204" pitchFamily="34" charset="-52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800" b="1" u="sng" dirty="0">
              <a:latin typeface="PT Sans" panose="020B0503020203020204" pitchFamily="34" charset="-52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u="sng" dirty="0">
                <a:solidFill>
                  <a:srgbClr val="C00000"/>
                </a:solidFill>
                <a:latin typeface="PT Sans" panose="020B0503020203020204" pitchFamily="34" charset="-52"/>
                <a:cs typeface="Arial" pitchFamily="34" charset="0"/>
              </a:rPr>
              <a:t>«Классный час»</a:t>
            </a:r>
            <a:endParaRPr lang="en-US" sz="1200" b="1" u="sng" dirty="0">
              <a:solidFill>
                <a:srgbClr val="C00000"/>
              </a:solidFill>
              <a:latin typeface="PT Sans" panose="020B0503020203020204" pitchFamily="34" charset="-52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800" b="1" u="sng" dirty="0">
              <a:latin typeface="PT Sans" panose="020B0503020203020204" pitchFamily="34" charset="-52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u="sng" dirty="0">
                <a:latin typeface="PT Sans" panose="020B0503020203020204" pitchFamily="34" charset="-52"/>
                <a:cs typeface="Arial" pitchFamily="34" charset="0"/>
              </a:rPr>
              <a:t>«Образовательный проект»</a:t>
            </a:r>
          </a:p>
        </p:txBody>
      </p:sp>
      <p:sp>
        <p:nvSpPr>
          <p:cNvPr id="35" name="Shape 7"/>
          <p:cNvSpPr/>
          <p:nvPr/>
        </p:nvSpPr>
        <p:spPr>
          <a:xfrm>
            <a:off x="6516217" y="4228593"/>
            <a:ext cx="2627784" cy="537652"/>
          </a:xfrm>
          <a:prstGeom prst="roundRect">
            <a:avLst>
              <a:gd name="adj" fmla="val 0"/>
            </a:avLst>
          </a:prstGeom>
          <a:solidFill>
            <a:schemeClr val="tx2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u="sng" dirty="0">
                <a:latin typeface="PT Sans" panose="020B0503020203020204" pitchFamily="34" charset="-52"/>
                <a:cs typeface="Arial" pitchFamily="34" charset="0"/>
              </a:rPr>
              <a:t>«Разговор с Министром»</a:t>
            </a:r>
          </a:p>
        </p:txBody>
      </p:sp>
    </p:spTree>
    <p:extLst>
      <p:ext uri="{BB962C8B-B14F-4D97-AF65-F5344CB8AC3E}">
        <p14:creationId xmlns:p14="http://schemas.microsoft.com/office/powerpoint/2010/main" val="294416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857250" y="1851670"/>
            <a:ext cx="7429500" cy="2895786"/>
          </a:xfrm>
          <a:prstGeom prst="rect">
            <a:avLst/>
          </a:prstGeom>
          <a:solidFill>
            <a:schemeClr val="tx2">
              <a:lumMod val="60000"/>
              <a:lumOff val="4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Цель</a:t>
            </a:r>
            <a:r>
              <a:rPr lang="ru-RU" sz="2400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– оценка  общепрофессиональной и инфокоммуникационной компетентностей</a:t>
            </a:r>
          </a:p>
        </p:txBody>
      </p:sp>
      <p:grpSp>
        <p:nvGrpSpPr>
          <p:cNvPr id="2" name="Group 20"/>
          <p:cNvGrpSpPr/>
          <p:nvPr/>
        </p:nvGrpSpPr>
        <p:grpSpPr>
          <a:xfrm>
            <a:off x="857250" y="1113588"/>
            <a:ext cx="7429500" cy="1868656"/>
            <a:chOff x="-1580491" y="2145595"/>
            <a:chExt cx="15773701" cy="3967374"/>
          </a:xfrm>
        </p:grpSpPr>
        <p:sp>
          <p:nvSpPr>
            <p:cNvPr id="18" name="Shape 7"/>
            <p:cNvSpPr/>
            <p:nvPr/>
          </p:nvSpPr>
          <p:spPr>
            <a:xfrm>
              <a:off x="1269999" y="5673606"/>
              <a:ext cx="10464803" cy="439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>
                <a:lnSpc>
                  <a:spcPct val="100000"/>
                </a:lnSpc>
                <a:defRPr sz="2500">
                  <a:solidFill>
                    <a:srgbClr val="3483C9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endParaRPr sz="1875" dirty="0"/>
            </a:p>
          </p:txBody>
        </p:sp>
        <p:grpSp>
          <p:nvGrpSpPr>
            <p:cNvPr id="3" name="Group 19"/>
            <p:cNvGrpSpPr/>
            <p:nvPr/>
          </p:nvGrpSpPr>
          <p:grpSpPr>
            <a:xfrm>
              <a:off x="-1580491" y="2145595"/>
              <a:ext cx="15773701" cy="2540003"/>
              <a:chOff x="-1580491" y="320433"/>
              <a:chExt cx="15773701" cy="2540001"/>
            </a:xfrm>
          </p:grpSpPr>
          <p:grpSp>
            <p:nvGrpSpPr>
              <p:cNvPr id="4" name="Group 14"/>
              <p:cNvGrpSpPr/>
              <p:nvPr/>
            </p:nvGrpSpPr>
            <p:grpSpPr>
              <a:xfrm>
                <a:off x="-1580491" y="320433"/>
                <a:ext cx="15773701" cy="2540001"/>
                <a:chOff x="-1580491" y="0"/>
                <a:chExt cx="15773701" cy="2540000"/>
              </a:xfrm>
            </p:grpSpPr>
            <p:sp>
              <p:nvSpPr>
                <p:cNvPr id="13" name="Shape 12"/>
                <p:cNvSpPr/>
                <p:nvPr/>
              </p:nvSpPr>
              <p:spPr>
                <a:xfrm>
                  <a:off x="6502400" y="0"/>
                  <a:ext cx="7690810" cy="2540000"/>
                </a:xfrm>
                <a:prstGeom prst="rect">
                  <a:avLst/>
                </a:prstGeom>
                <a:solidFill>
                  <a:srgbClr val="2D4E7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 sz="1350"/>
                </a:p>
              </p:txBody>
            </p:sp>
            <p:sp>
              <p:nvSpPr>
                <p:cNvPr id="14" name="Shape 13"/>
                <p:cNvSpPr/>
                <p:nvPr/>
              </p:nvSpPr>
              <p:spPr>
                <a:xfrm>
                  <a:off x="-1580491" y="0"/>
                  <a:ext cx="8082891" cy="2540000"/>
                </a:xfrm>
                <a:prstGeom prst="rect">
                  <a:avLst/>
                </a:prstGeom>
                <a:solidFill>
                  <a:srgbClr val="2D4E7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 sz="1350"/>
                </a:p>
              </p:txBody>
            </p:sp>
          </p:grpSp>
          <p:grpSp>
            <p:nvGrpSpPr>
              <p:cNvPr id="5" name="Group 18"/>
              <p:cNvGrpSpPr/>
              <p:nvPr/>
            </p:nvGrpSpPr>
            <p:grpSpPr>
              <a:xfrm>
                <a:off x="1206045" y="1016543"/>
                <a:ext cx="10528755" cy="1147781"/>
                <a:chOff x="0" y="0"/>
                <a:chExt cx="10528754" cy="1147780"/>
              </a:xfrm>
            </p:grpSpPr>
            <p:sp>
              <p:nvSpPr>
                <p:cNvPr id="11" name="Shape 16"/>
                <p:cNvSpPr/>
                <p:nvPr/>
              </p:nvSpPr>
              <p:spPr>
                <a:xfrm>
                  <a:off x="0" y="0"/>
                  <a:ext cx="3180783" cy="114778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>
                  <a:lvl1pPr algn="l">
                    <a:lnSpc>
                      <a:spcPct val="100000"/>
                    </a:lnSpc>
                    <a:defRPr sz="2500">
                      <a:solidFill>
                        <a:srgbClr val="FFFFFF"/>
                      </a:solidFill>
                      <a:latin typeface="Helvetica Neue Light"/>
                      <a:ea typeface="Helvetica Neue Light"/>
                      <a:cs typeface="Helvetica Neue Light"/>
                      <a:sym typeface="Helvetica Neue Light"/>
                    </a:defRPr>
                  </a:lvl1pPr>
                </a:lstStyle>
                <a:p>
                  <a:pPr lvl="0">
                    <a:defRPr sz="1800">
                      <a:solidFill>
                        <a:srgbClr val="000000"/>
                      </a:solidFill>
                    </a:defRPr>
                  </a:pPr>
                  <a:endParaRPr sz="1875" dirty="0"/>
                </a:p>
              </p:txBody>
            </p:sp>
            <p:sp>
              <p:nvSpPr>
                <p:cNvPr id="12" name="Shape 17"/>
                <p:cNvSpPr/>
                <p:nvPr/>
              </p:nvSpPr>
              <p:spPr>
                <a:xfrm>
                  <a:off x="7347972" y="0"/>
                  <a:ext cx="3180783" cy="114778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>
                  <a:lvl1pPr algn="r">
                    <a:lnSpc>
                      <a:spcPct val="100000"/>
                    </a:lnSpc>
                    <a:defRPr sz="2500">
                      <a:solidFill>
                        <a:srgbClr val="FFFFFF"/>
                      </a:solidFill>
                      <a:latin typeface="Helvetica Neue Light"/>
                      <a:ea typeface="Helvetica Neue Light"/>
                      <a:cs typeface="Helvetica Neue Light"/>
                      <a:sym typeface="Helvetica Neue Light"/>
                    </a:defRPr>
                  </a:lvl1pPr>
                </a:lstStyle>
                <a:p>
                  <a:pPr lvl="0">
                    <a:defRPr sz="1800">
                      <a:solidFill>
                        <a:srgbClr val="000000"/>
                      </a:solidFill>
                    </a:defRPr>
                  </a:pPr>
                  <a:endParaRPr sz="1875" dirty="0"/>
                </a:p>
              </p:txBody>
            </p:sp>
          </p:grpSp>
        </p:grpSp>
      </p:grpSp>
      <p:sp>
        <p:nvSpPr>
          <p:cNvPr id="20" name="Прямоугольник 19"/>
          <p:cNvSpPr/>
          <p:nvPr/>
        </p:nvSpPr>
        <p:spPr>
          <a:xfrm>
            <a:off x="4566883" y="1329612"/>
            <a:ext cx="371986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dirty="0">
                <a:solidFill>
                  <a:schemeClr val="bg1"/>
                </a:solidFill>
                <a:latin typeface="PT Sans" panose="020B0503020203020204" pitchFamily="34" charset="-52"/>
                <a:cs typeface="Arial" pitchFamily="34" charset="0"/>
              </a:rPr>
              <a:t>Конкурсное испытание</a:t>
            </a:r>
          </a:p>
          <a:p>
            <a:pPr lvl="0" algn="ctr">
              <a:defRPr sz="1800" cap="none">
                <a:solidFill>
                  <a:srgbClr val="000000"/>
                </a:solidFill>
              </a:defRPr>
            </a:pPr>
            <a:r>
              <a:rPr lang="ru-RU" sz="1500" b="1" dirty="0">
                <a:solidFill>
                  <a:schemeClr val="bg1"/>
                </a:solidFill>
                <a:latin typeface="PT Sans" panose="020B0503020203020204" pitchFamily="34" charset="-52"/>
                <a:cs typeface="Arial" pitchFamily="34" charset="0"/>
              </a:rPr>
              <a:t>«СОЧИНЕНИЕ – </a:t>
            </a:r>
          </a:p>
          <a:p>
            <a:pPr lvl="0" algn="ctr">
              <a:defRPr sz="1800" cap="none">
                <a:solidFill>
                  <a:srgbClr val="000000"/>
                </a:solidFill>
              </a:defRPr>
            </a:pPr>
            <a:r>
              <a:rPr lang="ru-RU" sz="1500" b="1" dirty="0">
                <a:solidFill>
                  <a:schemeClr val="bg1"/>
                </a:solidFill>
                <a:latin typeface="PT Sans" panose="020B0503020203020204" pitchFamily="34" charset="-52"/>
                <a:cs typeface="Arial" pitchFamily="34" charset="0"/>
              </a:rPr>
              <a:t>РАССУЖДЕНИЕ</a:t>
            </a:r>
            <a:r>
              <a:rPr lang="ru-RU" sz="1500" b="1" dirty="0">
                <a:solidFill>
                  <a:schemeClr val="bg1"/>
                </a:solidFill>
                <a:latin typeface="PT Sans" panose="020B0503020203020204" pitchFamily="34" charset="-52"/>
              </a:rPr>
              <a:t>»</a:t>
            </a:r>
            <a:endParaRPr lang="ru-RU" sz="1500" b="1" cap="all" dirty="0">
              <a:solidFill>
                <a:srgbClr val="FFFFFF"/>
              </a:solidFill>
              <a:latin typeface="PT Sans" panose="020B0503020203020204" pitchFamily="34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57250" y="1221601"/>
            <a:ext cx="37205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dirty="0">
                <a:solidFill>
                  <a:schemeClr val="bg1"/>
                </a:solidFill>
                <a:latin typeface="PT Sans" panose="020B0503020203020204" pitchFamily="34" charset="-52"/>
                <a:cs typeface="Arial" pitchFamily="34" charset="0"/>
              </a:rPr>
              <a:t>Конкурсное испытание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solidFill>
                  <a:schemeClr val="bg1"/>
                </a:solidFill>
                <a:latin typeface="PT Sans" panose="020B0503020203020204" pitchFamily="34" charset="-52"/>
                <a:cs typeface="Arial" pitchFamily="34" charset="0"/>
              </a:rPr>
              <a:t>«ЦИФРОВОЙ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solidFill>
                  <a:schemeClr val="bg1"/>
                </a:solidFill>
                <a:latin typeface="PT Sans" panose="020B0503020203020204" pitchFamily="34" charset="-52"/>
                <a:cs typeface="Arial" pitchFamily="34" charset="0"/>
              </a:rPr>
              <a:t>ОБРАЗОВАТЕЛЬНЫЙ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solidFill>
                  <a:schemeClr val="bg1"/>
                </a:solidFill>
                <a:latin typeface="PT Sans" panose="020B0503020203020204" pitchFamily="34" charset="-52"/>
                <a:cs typeface="Arial" pitchFamily="34" charset="0"/>
              </a:rPr>
              <a:t>РЕСУРС»</a:t>
            </a:r>
          </a:p>
        </p:txBody>
      </p:sp>
      <p:sp>
        <p:nvSpPr>
          <p:cNvPr id="31" name="Название 1"/>
          <p:cNvSpPr txBox="1">
            <a:spLocks/>
          </p:cNvSpPr>
          <p:nvPr/>
        </p:nvSpPr>
        <p:spPr>
          <a:xfrm>
            <a:off x="1655676" y="438513"/>
            <a:ext cx="1740251" cy="297033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/>
          </a:bodyPr>
          <a:lstStyle/>
          <a:p>
            <a:pPr>
              <a:defRPr/>
            </a:pPr>
            <a:r>
              <a:rPr lang="ru-RU" sz="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оператор Всероссийского конкурса "Учитель года России" 2018 года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857251" y="2168097"/>
            <a:ext cx="7429499" cy="457659"/>
          </a:xfrm>
          <a:prstGeom prst="rect">
            <a:avLst/>
          </a:prstGeom>
          <a:solidFill>
            <a:srgbClr val="3E6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4" name="TextBox 23"/>
          <p:cNvSpPr txBox="1"/>
          <p:nvPr/>
        </p:nvSpPr>
        <p:spPr>
          <a:xfrm>
            <a:off x="845586" y="2181632"/>
            <a:ext cx="43204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ru-RU" sz="1350" b="1" dirty="0">
              <a:solidFill>
                <a:srgbClr val="35689B"/>
              </a:solidFill>
              <a:latin typeface="PT Sans" panose="020B0503020203020204" pitchFamily="34" charset="-52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ru-RU" sz="1350" dirty="0">
              <a:solidFill>
                <a:srgbClr val="025378"/>
              </a:solidFill>
              <a:latin typeface="PT Sans" charset="-52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58054" y="2193709"/>
            <a:ext cx="322869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ru-RU" sz="1350" dirty="0">
              <a:solidFill>
                <a:schemeClr val="bg1"/>
              </a:solidFill>
              <a:latin typeface="PT Sans" panose="020B0503020203020204" pitchFamily="34" charset="-52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ru-RU" sz="1350" b="1" dirty="0">
              <a:solidFill>
                <a:srgbClr val="025378"/>
              </a:solidFill>
              <a:latin typeface="PT Sans" charset="-52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45586" y="0"/>
            <a:ext cx="7441164" cy="64271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37" name="Название 1"/>
          <p:cNvSpPr txBox="1">
            <a:spLocks/>
          </p:cNvSpPr>
          <p:nvPr/>
        </p:nvSpPr>
        <p:spPr>
          <a:xfrm>
            <a:off x="857250" y="141480"/>
            <a:ext cx="7429500" cy="339428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/>
          <a:p>
            <a:pPr algn="ctr">
              <a:defRPr/>
            </a:pPr>
            <a:r>
              <a:rPr lang="ru-RU" sz="1500" b="1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ОЧНО - ЗАОЧНЫЙ ТУР  « Я-УЧИТЕЛЬ »</a:t>
            </a:r>
          </a:p>
        </p:txBody>
      </p:sp>
      <p:sp>
        <p:nvSpPr>
          <p:cNvPr id="26" name="Овал 25"/>
          <p:cNvSpPr/>
          <p:nvPr/>
        </p:nvSpPr>
        <p:spPr>
          <a:xfrm>
            <a:off x="3869922" y="1059582"/>
            <a:ext cx="1458162" cy="1458162"/>
          </a:xfrm>
          <a:prstGeom prst="ellipse">
            <a:avLst/>
          </a:prstGeom>
          <a:solidFill>
            <a:srgbClr val="6893C6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350" b="1" dirty="0">
              <a:solidFill>
                <a:srgbClr val="7030A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9" name="Picture 3" descr="C:\Users\mokrushina\Downloads\guarante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3958" y="1383618"/>
            <a:ext cx="864096" cy="86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666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азвание 1"/>
          <p:cNvSpPr txBox="1">
            <a:spLocks/>
          </p:cNvSpPr>
          <p:nvPr/>
        </p:nvSpPr>
        <p:spPr>
          <a:xfrm>
            <a:off x="3599892" y="33468"/>
            <a:ext cx="3834426" cy="519522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Организация  проведения 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федерального этапа Конкурса</a:t>
            </a:r>
          </a:p>
        </p:txBody>
      </p:sp>
      <p:sp>
        <p:nvSpPr>
          <p:cNvPr id="28" name="Название 1"/>
          <p:cNvSpPr txBox="1">
            <a:spLocks/>
          </p:cNvSpPr>
          <p:nvPr/>
        </p:nvSpPr>
        <p:spPr>
          <a:xfrm>
            <a:off x="1655676" y="70740"/>
            <a:ext cx="2833889" cy="410168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 lnSpcReduction="10000"/>
          </a:bodyPr>
          <a:lstStyle/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ЦЕНТР РЕАЛИЗАЦИИ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ГОСУДАРСТВЕННОЙ ОБРАЗОВАТЕЛЬНОЙ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ПОЛИТИКИ  И ИНФОРМАЦИОННЫХ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ТЕХНОЛОГИЙ</a:t>
            </a:r>
          </a:p>
        </p:txBody>
      </p:sp>
      <p:sp>
        <p:nvSpPr>
          <p:cNvPr id="30" name="Название 1"/>
          <p:cNvSpPr txBox="1">
            <a:spLocks/>
          </p:cNvSpPr>
          <p:nvPr/>
        </p:nvSpPr>
        <p:spPr>
          <a:xfrm>
            <a:off x="457117" y="130503"/>
            <a:ext cx="8424936" cy="700810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РЕГЛАМЕНТ ПРОВЕДЕНИЯ КОНКУРСНОГО </a:t>
            </a:r>
            <a:r>
              <a:rPr lang="ru-RU" sz="2000" b="1" dirty="0" smtClean="0">
                <a:solidFill>
                  <a:srgbClr val="C00000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ИСПЫТАНИЯ «Сочинение-рассуждение»</a:t>
            </a:r>
            <a:endParaRPr lang="ru-RU" sz="2000" b="1" dirty="0">
              <a:solidFill>
                <a:srgbClr val="C00000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077" y="1131590"/>
            <a:ext cx="878497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3813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Испытание проводится </a:t>
            </a:r>
            <a:r>
              <a:rPr lang="ru-RU" sz="1400" b="1" dirty="0">
                <a:solidFill>
                  <a:srgbClr val="C00000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во время установочного семинара</a:t>
            </a:r>
            <a:r>
              <a:rPr lang="ru-RU" sz="1400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, работа выполняется конкурсантами в очном режиме в специально отведенной аудитории. </a:t>
            </a:r>
          </a:p>
          <a:p>
            <a:pPr indent="338138" algn="just" fontAlgn="base">
              <a:spcBef>
                <a:spcPct val="0"/>
              </a:spcBef>
              <a:spcAft>
                <a:spcPct val="0"/>
              </a:spcAft>
            </a:pPr>
            <a:endParaRPr lang="ru-RU" sz="800" b="1" dirty="0">
              <a:solidFill>
                <a:srgbClr val="17375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pPr indent="33813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Перед началом конкурсного испытания методом случайной выборки определяется одно из </a:t>
            </a:r>
            <a:r>
              <a:rPr lang="ru-RU" sz="1400" b="1" dirty="0">
                <a:solidFill>
                  <a:srgbClr val="C00000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15 высказываний проблемного характера и объявляется конкурсантам. </a:t>
            </a:r>
            <a:r>
              <a:rPr lang="ru-RU" sz="1400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Список тем (проблемных высказываний) утверждается оргкомитетом Конкурса.</a:t>
            </a:r>
          </a:p>
          <a:p>
            <a:pPr indent="338138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b="1" dirty="0">
              <a:solidFill>
                <a:srgbClr val="17375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pPr indent="338138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b="1" i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Сегодня учитель уже не может быть только предметником: историком, физиком, химиком… (МК, 25.09.2018);</a:t>
            </a:r>
          </a:p>
          <a:p>
            <a:pPr indent="338138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b="1" i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Современная система образования построена преимущественно на том, что учащимся дают готовые ответы на незаданные ими вопросы (А. </a:t>
            </a:r>
            <a:r>
              <a:rPr lang="ru-RU" sz="1400" b="1" i="1" dirty="0" err="1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Гин</a:t>
            </a:r>
            <a:r>
              <a:rPr lang="ru-RU" sz="1400" b="1" i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«Встреча с чудом»);</a:t>
            </a:r>
          </a:p>
          <a:p>
            <a:pPr indent="338138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b="1" i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Хороший класс – это не полк, идущий в ногу, а оркестр, играющий симфонию (Даниэль </a:t>
            </a:r>
            <a:r>
              <a:rPr lang="ru-RU" sz="1400" b="1" i="1" dirty="0" err="1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Пеннак</a:t>
            </a:r>
            <a:r>
              <a:rPr lang="ru-RU" sz="1400" b="1" i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«Школьные страдания»).</a:t>
            </a:r>
          </a:p>
          <a:p>
            <a:pPr indent="338138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b="1" dirty="0">
              <a:solidFill>
                <a:srgbClr val="17375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pPr indent="33813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Сочинение выполняется в рукописном виде, использование технических средств и дополнительных материалов не допускается. </a:t>
            </a:r>
          </a:p>
          <a:p>
            <a:pPr indent="338138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b="1" dirty="0">
              <a:solidFill>
                <a:srgbClr val="17375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pPr indent="33813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C00000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Время написания – 5 часов. Объем конкурсной работы – </a:t>
            </a:r>
            <a:r>
              <a:rPr lang="ru-RU" sz="1400" b="1" dirty="0" smtClean="0">
                <a:solidFill>
                  <a:srgbClr val="C00000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до 7 </a:t>
            </a:r>
            <a:r>
              <a:rPr lang="ru-RU" sz="1400" b="1" dirty="0">
                <a:solidFill>
                  <a:srgbClr val="C00000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страниц</a:t>
            </a:r>
            <a:r>
              <a:rPr lang="ru-RU" sz="1400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49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34" y="408391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Федеральный проект «Учитель будущего» 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627534"/>
            <a:ext cx="5028538" cy="28434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504" y="170820"/>
            <a:ext cx="3600400" cy="4091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 err="1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Основн</a:t>
            </a:r>
            <a:r>
              <a:rPr lang="en-US" sz="2800" b="1" dirty="0" err="1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ая</a:t>
            </a:r>
            <a:r>
              <a:rPr lang="en-US" sz="28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ru-RU" sz="28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dirty="0"/>
              <a:t>Внедрение к 2024 году национальной системы профессионального роста педагогических работников, охватывающей не менее 50 процентов учителей общеобразовательных организаций и обеспечивающей вхождение Российской Федерации в число 10 ведущих стран мира по качеству общего образования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5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азвание 1"/>
          <p:cNvSpPr txBox="1">
            <a:spLocks/>
          </p:cNvSpPr>
          <p:nvPr/>
        </p:nvSpPr>
        <p:spPr>
          <a:xfrm>
            <a:off x="3599892" y="33468"/>
            <a:ext cx="3834426" cy="519522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Организация  проведения 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федерального этапа Конкурса</a:t>
            </a:r>
          </a:p>
        </p:txBody>
      </p:sp>
      <p:sp>
        <p:nvSpPr>
          <p:cNvPr id="28" name="Название 1"/>
          <p:cNvSpPr txBox="1">
            <a:spLocks/>
          </p:cNvSpPr>
          <p:nvPr/>
        </p:nvSpPr>
        <p:spPr>
          <a:xfrm>
            <a:off x="1655676" y="70740"/>
            <a:ext cx="2833889" cy="410168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 lnSpcReduction="10000"/>
          </a:bodyPr>
          <a:lstStyle/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ЦЕНТР РЕАЛИЗАЦИИ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ГОСУДАРСТВЕННОЙ ОБРАЗОВАТЕЛЬНОЙ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ПОЛИТИКИ  И ИНФОРМАЦИОННЫХ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ТЕХНОЛОГИЙ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2833" y="291085"/>
            <a:ext cx="8784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Критерии оценивания конкурсного испытания «Сочинение-рассуждение</a:t>
            </a:r>
            <a:r>
              <a:rPr lang="ru-RU" b="1" dirty="0" smtClean="0">
                <a:solidFill>
                  <a:srgbClr val="C00000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272088"/>
              </p:ext>
            </p:extLst>
          </p:nvPr>
        </p:nvGraphicFramePr>
        <p:xfrm>
          <a:off x="107504" y="843558"/>
          <a:ext cx="8973540" cy="3726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252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608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17375E"/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rgbClr val="17375E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17375E"/>
                          </a:solidFill>
                          <a:latin typeface="PT Sans" charset="-52"/>
                          <a:ea typeface="Verdana" pitchFamily="34" charset="0"/>
                          <a:cs typeface="Verdana" pitchFamily="34" charset="0"/>
                        </a:rPr>
                        <a:t>Содержательность</a:t>
                      </a:r>
                      <a:r>
                        <a:rPr lang="ru-RU" sz="1200" b="1" dirty="0" smtClean="0">
                          <a:solidFill>
                            <a:srgbClr val="17375E"/>
                          </a:solidFill>
                          <a:latin typeface="PT Sans" panose="020B0503020203020204" pitchFamily="34" charset="-52"/>
                          <a:ea typeface="Verdana" pitchFamily="34" charset="0"/>
                          <a:cs typeface="Verdana" pitchFamily="34" charset="0"/>
                        </a:rPr>
                        <a:t> сочинения-рассуждения</a:t>
                      </a:r>
                      <a:endParaRPr lang="ru-RU" sz="1200" dirty="0">
                        <a:solidFill>
                          <a:srgbClr val="17375E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17375E"/>
                          </a:solidFill>
                          <a:latin typeface="PT Sans" charset="-52"/>
                        </a:rPr>
                        <a:t>Показатели по критерию позволяют оценить: насколько понята и соотнесена с личным опытом конкурсанта проблема высказывания, как обоснована ее актуальность; тематическую целостность текста; отражение в тексте ценностных установок автора; наличие, формулировку и обоснование собственного суждения по заявленной проблеме.</a:t>
                      </a:r>
                      <a:endParaRPr lang="ru-RU" sz="1200" dirty="0">
                        <a:solidFill>
                          <a:srgbClr val="17375E"/>
                        </a:solidFill>
                        <a:latin typeface="PT Sans" charset="-52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17375E"/>
                          </a:solidFill>
                        </a:rPr>
                        <a:t>2</a:t>
                      </a:r>
                      <a:endParaRPr lang="ru-RU" sz="1200" dirty="0">
                        <a:solidFill>
                          <a:srgbClr val="17375E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rgbClr val="17375E"/>
                          </a:solidFill>
                          <a:latin typeface="PT Sans" charset="-52"/>
                          <a:ea typeface="+mn-ea"/>
                          <a:cs typeface="+mn-cs"/>
                        </a:rPr>
                        <a:t>Аргументированность позиции автора сочинения-рассуждения</a:t>
                      </a:r>
                      <a:endParaRPr lang="ru-RU" sz="1200" dirty="0">
                        <a:solidFill>
                          <a:srgbClr val="17375E"/>
                        </a:solidFill>
                        <a:latin typeface="PT Sans" charset="-5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17375E"/>
                          </a:solidFill>
                          <a:latin typeface="PT Sans" charset="-52"/>
                        </a:rPr>
                        <a:t>Показатели по критерию позволяют оценить: непротиворечивость, убедительность и обоснованность аргументации; ее соответствие современному научному знанию и приоритетным направлениям государственной образовательной политики. </a:t>
                      </a:r>
                      <a:endParaRPr lang="ru-RU" sz="1200" b="1" dirty="0">
                        <a:solidFill>
                          <a:srgbClr val="17375E"/>
                        </a:solidFill>
                        <a:latin typeface="PT Sans" charset="-52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17375E"/>
                          </a:solidFill>
                          <a:latin typeface="PT Sans" charset="-52"/>
                        </a:rPr>
                        <a:t>3</a:t>
                      </a:r>
                      <a:endParaRPr lang="ru-RU" sz="1200" dirty="0">
                        <a:solidFill>
                          <a:srgbClr val="17375E"/>
                        </a:solidFill>
                        <a:latin typeface="PT Sans" charset="-5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17375E"/>
                          </a:solidFill>
                          <a:latin typeface="PT Sans" charset="-52"/>
                        </a:rPr>
                        <a:t>Композиция сочинения-рассуждения</a:t>
                      </a:r>
                      <a:endParaRPr lang="ru-RU" sz="1200" b="1" dirty="0">
                        <a:solidFill>
                          <a:srgbClr val="17375E"/>
                        </a:solidFill>
                        <a:latin typeface="PT Sans" charset="-5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17375E"/>
                          </a:solidFill>
                          <a:latin typeface="PT Sans" charset="-52"/>
                        </a:rPr>
                        <a:t>Показатели по критерию позволяют оценить: смысловую и композиционную завершенность текста, соразмерность его частей; логику и последовательность изложения мысли. </a:t>
                      </a:r>
                      <a:endParaRPr lang="ru-RU" sz="1200" b="1" dirty="0">
                        <a:solidFill>
                          <a:srgbClr val="17375E"/>
                        </a:solidFill>
                        <a:latin typeface="PT Sans" charset="-52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82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17375E"/>
                          </a:solidFill>
                          <a:latin typeface="PT Sans" charset="-52"/>
                        </a:rPr>
                        <a:t>4</a:t>
                      </a:r>
                      <a:endParaRPr lang="ru-RU" sz="1200" dirty="0">
                        <a:solidFill>
                          <a:srgbClr val="17375E"/>
                        </a:solidFill>
                        <a:latin typeface="PT Sans" charset="-5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rgbClr val="17375E"/>
                          </a:solidFill>
                          <a:latin typeface="PT Sans" charset="-52"/>
                          <a:ea typeface="+mn-ea"/>
                          <a:cs typeface="+mn-cs"/>
                        </a:rPr>
                        <a:t>Оригинальность суждений автора сочинения-рассуждения</a:t>
                      </a:r>
                      <a:endParaRPr lang="ru-RU" sz="1200" dirty="0">
                        <a:solidFill>
                          <a:srgbClr val="17375E"/>
                        </a:solidFill>
                        <a:latin typeface="PT Sans" charset="-5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17375E"/>
                          </a:solidFill>
                          <a:latin typeface="PT Sans" charset="-52"/>
                        </a:rPr>
                        <a:t>Показатели по критерию позволяют оценить оригинальность и самостоятельность авторской интерпретации проблемы и умение конкурсанта сформулировать свою мысль, избегая избыточного цитирования, речевых штампов и клише.   </a:t>
                      </a:r>
                      <a:endParaRPr lang="ru-RU" sz="1200" dirty="0">
                        <a:solidFill>
                          <a:srgbClr val="17375E"/>
                        </a:solidFill>
                        <a:latin typeface="PT Sans" charset="-52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17375E"/>
                          </a:solidFill>
                          <a:latin typeface="PT Sans" charset="-52"/>
                        </a:rPr>
                        <a:t>5</a:t>
                      </a:r>
                      <a:endParaRPr lang="ru-RU" sz="1200" dirty="0">
                        <a:solidFill>
                          <a:srgbClr val="17375E"/>
                        </a:solidFill>
                        <a:latin typeface="PT Sans" charset="-5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rgbClr val="17375E"/>
                          </a:solidFill>
                          <a:latin typeface="PT Sans" charset="-52"/>
                          <a:ea typeface="+mn-ea"/>
                          <a:cs typeface="+mn-cs"/>
                        </a:rPr>
                        <a:t>Грамотность и языковые особенности текста</a:t>
                      </a:r>
                      <a:endParaRPr lang="ru-RU" sz="1200" dirty="0">
                        <a:solidFill>
                          <a:srgbClr val="17375E"/>
                        </a:solidFill>
                        <a:latin typeface="PT Sans" charset="-5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17375E"/>
                          </a:solidFill>
                          <a:latin typeface="PT Sans" charset="-52"/>
                        </a:rPr>
                        <a:t>Показатели по критерию позволяют оценить: умения конкурсанта работать с информацией, владение языковыми средствами, богатство лексики, разнообразие используемых синтаксических конструкций, грамотность.</a:t>
                      </a:r>
                      <a:endParaRPr lang="ru-RU" sz="1200" dirty="0">
                        <a:solidFill>
                          <a:srgbClr val="17375E"/>
                        </a:solidFill>
                        <a:latin typeface="PT Sans" charset="-52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560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азвание 1"/>
          <p:cNvSpPr txBox="1">
            <a:spLocks/>
          </p:cNvSpPr>
          <p:nvPr/>
        </p:nvSpPr>
        <p:spPr>
          <a:xfrm>
            <a:off x="3599892" y="33468"/>
            <a:ext cx="3834426" cy="519522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Организация  проведения 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федерального этапа Конкурса</a:t>
            </a:r>
          </a:p>
        </p:txBody>
      </p:sp>
      <p:sp>
        <p:nvSpPr>
          <p:cNvPr id="28" name="Название 1"/>
          <p:cNvSpPr txBox="1">
            <a:spLocks/>
          </p:cNvSpPr>
          <p:nvPr/>
        </p:nvSpPr>
        <p:spPr>
          <a:xfrm>
            <a:off x="1907704" y="-109479"/>
            <a:ext cx="2833889" cy="410168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 lnSpcReduction="10000"/>
          </a:bodyPr>
          <a:lstStyle/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ЦЕНТР РЕАЛИЗАЦИИ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ГОСУДАРСТВЕННОЙ ОБРАЗОВАТЕЛЬНОЙ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ПОЛИТИКИ  И ИНФОРМАЦИОННЫХ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ТЕХНОЛОГИЙ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341994"/>
            <a:ext cx="64431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Критерии оценивания конкурсного испытания </a:t>
            </a:r>
            <a:endParaRPr lang="ru-RU" sz="2000" b="1" dirty="0" smtClean="0">
              <a:solidFill>
                <a:srgbClr val="C00000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«Цифровой образовательный ресурс»</a:t>
            </a:r>
            <a:endParaRPr lang="ru-RU" sz="2000" dirty="0">
              <a:solidFill>
                <a:srgbClr val="C00000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34154"/>
              </p:ext>
            </p:extLst>
          </p:nvPr>
        </p:nvGraphicFramePr>
        <p:xfrm>
          <a:off x="107504" y="1419622"/>
          <a:ext cx="8891446" cy="3375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3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17375E"/>
                          </a:solidFill>
                        </a:rPr>
                        <a:t>1</a:t>
                      </a:r>
                      <a:endParaRPr lang="ru-RU" sz="1600" dirty="0">
                        <a:solidFill>
                          <a:srgbClr val="17375E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17375E"/>
                          </a:solidFill>
                          <a:latin typeface="PT Sans" charset="-52"/>
                          <a:ea typeface="Verdana" pitchFamily="34" charset="0"/>
                          <a:cs typeface="Verdana" pitchFamily="34" charset="0"/>
                        </a:rPr>
                        <a:t>Разработка и представление цифрового образовательного ресурса</a:t>
                      </a:r>
                      <a:endParaRPr lang="ru-RU" sz="1600" dirty="0">
                        <a:solidFill>
                          <a:srgbClr val="17375E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17375E"/>
                          </a:solidFill>
                          <a:latin typeface="PT Sans" charset="-52"/>
                        </a:rPr>
                        <a:t>Показатели по критерию позволяют оценить: умение проектировать и представить проект</a:t>
                      </a:r>
                      <a:endParaRPr lang="ru-RU" sz="1600" dirty="0">
                        <a:solidFill>
                          <a:srgbClr val="17375E"/>
                        </a:solidFill>
                        <a:latin typeface="PT Sans" charset="-52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17375E"/>
                          </a:solidFill>
                        </a:rPr>
                        <a:t>2</a:t>
                      </a:r>
                      <a:endParaRPr lang="ru-RU" sz="1600" dirty="0">
                        <a:solidFill>
                          <a:srgbClr val="17375E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17375E"/>
                          </a:solidFill>
                          <a:latin typeface="PT Sans" charset="-52"/>
                          <a:ea typeface="+mn-ea"/>
                          <a:cs typeface="+mn-cs"/>
                        </a:rPr>
                        <a:t>Создание цифрового образовательного ресурса</a:t>
                      </a:r>
                      <a:endParaRPr lang="ru-RU" sz="1600" dirty="0">
                        <a:solidFill>
                          <a:srgbClr val="17375E"/>
                        </a:solidFill>
                        <a:latin typeface="PT Sans" charset="-5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17375E"/>
                          </a:solidFill>
                          <a:latin typeface="PT Sans" charset="-52"/>
                        </a:rPr>
                        <a:t>Показатели по критерию позволяют оценить: ИКТ-компетенции, методические компетенции, психолого-педагогические</a:t>
                      </a:r>
                      <a:r>
                        <a:rPr lang="ru-RU" sz="1600" b="1" baseline="0" dirty="0" smtClean="0">
                          <a:solidFill>
                            <a:srgbClr val="17375E"/>
                          </a:solidFill>
                          <a:latin typeface="PT Sans" charset="-52"/>
                        </a:rPr>
                        <a:t> компетенции, коммуникативные компетенции</a:t>
                      </a:r>
                      <a:endParaRPr lang="ru-RU" sz="1600" b="1" dirty="0">
                        <a:solidFill>
                          <a:srgbClr val="17375E"/>
                        </a:solidFill>
                        <a:latin typeface="PT Sans" charset="-52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17375E"/>
                          </a:solidFill>
                          <a:latin typeface="PT Sans" charset="-52"/>
                        </a:rPr>
                        <a:t>3</a:t>
                      </a:r>
                      <a:endParaRPr lang="ru-RU" sz="1600" dirty="0">
                        <a:solidFill>
                          <a:srgbClr val="17375E"/>
                        </a:solidFill>
                        <a:latin typeface="PT Sans" charset="-5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17375E"/>
                          </a:solidFill>
                          <a:latin typeface="PT Sans" charset="-52"/>
                        </a:rPr>
                        <a:t>Анализ созданного цифрового образовательного ресурса</a:t>
                      </a:r>
                      <a:endParaRPr lang="ru-RU" sz="1600" b="1" dirty="0">
                        <a:solidFill>
                          <a:srgbClr val="17375E"/>
                        </a:solidFill>
                        <a:latin typeface="PT Sans" charset="-5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17375E"/>
                          </a:solidFill>
                          <a:latin typeface="PT Sans" charset="-52"/>
                        </a:rPr>
                        <a:t>Показатели по критерию позволяют оценить: осуществление анализа собственной деятельности по итогам создания</a:t>
                      </a:r>
                      <a:r>
                        <a:rPr lang="ru-RU" sz="1600" b="1" baseline="0" dirty="0" smtClean="0">
                          <a:solidFill>
                            <a:srgbClr val="17375E"/>
                          </a:solidFill>
                          <a:latin typeface="PT Sans" charset="-52"/>
                        </a:rPr>
                        <a:t> цифрового образовательного ресурса</a:t>
                      </a:r>
                      <a:endParaRPr lang="ru-RU" sz="1600" b="1" dirty="0">
                        <a:solidFill>
                          <a:srgbClr val="17375E"/>
                        </a:solidFill>
                        <a:latin typeface="PT Sans" charset="-52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836" y="92454"/>
            <a:ext cx="1283762" cy="126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16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868915" y="1839257"/>
            <a:ext cx="7429499" cy="2895786"/>
          </a:xfrm>
          <a:prstGeom prst="rect">
            <a:avLst/>
          </a:prstGeom>
          <a:solidFill>
            <a:schemeClr val="tx2">
              <a:lumMod val="60000"/>
              <a:lumOff val="4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400" b="1" dirty="0" smtClean="0">
              <a:solidFill>
                <a:srgbClr val="17375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pPr lvl="0" algn="ctr"/>
            <a:r>
              <a:rPr lang="ru-RU" sz="2400" b="1" dirty="0" smtClean="0">
                <a:solidFill>
                  <a:srgbClr val="C00000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Цель</a:t>
            </a:r>
            <a:r>
              <a:rPr lang="ru-RU" sz="2400" b="1" dirty="0" smtClean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</a:t>
            </a:r>
            <a:r>
              <a:rPr lang="ru-RU" sz="2400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– оценка профессиональной деятельности по обучению и воспитанию в соответствии</a:t>
            </a:r>
          </a:p>
          <a:p>
            <a:pPr lvl="0" algn="ctr"/>
            <a:r>
              <a:rPr lang="ru-RU" sz="2400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с ФГОС</a:t>
            </a:r>
          </a:p>
        </p:txBody>
      </p:sp>
      <p:sp>
        <p:nvSpPr>
          <p:cNvPr id="18" name="Shape 7"/>
          <p:cNvSpPr/>
          <p:nvPr/>
        </p:nvSpPr>
        <p:spPr>
          <a:xfrm>
            <a:off x="2199847" y="2775302"/>
            <a:ext cx="4928980" cy="2069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b">
            <a:noAutofit/>
          </a:bodyPr>
          <a:lstStyle>
            <a:lvl1pPr>
              <a:lnSpc>
                <a:spcPct val="100000"/>
              </a:lnSpc>
              <a:defRPr sz="2500">
                <a:solidFill>
                  <a:srgbClr val="3483C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sz="1875" dirty="0"/>
          </a:p>
        </p:txBody>
      </p:sp>
      <p:sp>
        <p:nvSpPr>
          <p:cNvPr id="14" name="Shape 13"/>
          <p:cNvSpPr/>
          <p:nvPr/>
        </p:nvSpPr>
        <p:spPr>
          <a:xfrm>
            <a:off x="851418" y="971742"/>
            <a:ext cx="7441164" cy="1196356"/>
          </a:xfrm>
          <a:prstGeom prst="rect">
            <a:avLst/>
          </a:prstGeom>
          <a:solidFill>
            <a:srgbClr val="2D4E77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/>
            <a:endParaRPr sz="1350"/>
          </a:p>
        </p:txBody>
      </p:sp>
      <p:grpSp>
        <p:nvGrpSpPr>
          <p:cNvPr id="5" name="Group 18"/>
          <p:cNvGrpSpPr/>
          <p:nvPr/>
        </p:nvGrpSpPr>
        <p:grpSpPr>
          <a:xfrm>
            <a:off x="2169724" y="1441460"/>
            <a:ext cx="4959101" cy="540612"/>
            <a:chOff x="0" y="0"/>
            <a:chExt cx="10528754" cy="1147780"/>
          </a:xfrm>
        </p:grpSpPr>
        <p:sp>
          <p:nvSpPr>
            <p:cNvPr id="11" name="Shape 16"/>
            <p:cNvSpPr/>
            <p:nvPr/>
          </p:nvSpPr>
          <p:spPr>
            <a:xfrm>
              <a:off x="0" y="0"/>
              <a:ext cx="3180783" cy="11477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>
                <a:lnSpc>
                  <a:spcPct val="100000"/>
                </a:lnSpc>
                <a:defRPr sz="25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endParaRPr sz="1875" dirty="0"/>
            </a:p>
          </p:txBody>
        </p:sp>
        <p:sp>
          <p:nvSpPr>
            <p:cNvPr id="12" name="Shape 17"/>
            <p:cNvSpPr/>
            <p:nvPr/>
          </p:nvSpPr>
          <p:spPr>
            <a:xfrm>
              <a:off x="7347972" y="0"/>
              <a:ext cx="3180783" cy="11477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r">
                <a:lnSpc>
                  <a:spcPct val="100000"/>
                </a:lnSpc>
                <a:defRPr sz="25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endParaRPr sz="1875" dirty="0"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4944683" y="1304462"/>
            <a:ext cx="33958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dirty="0">
                <a:solidFill>
                  <a:schemeClr val="bg1"/>
                </a:solidFill>
                <a:latin typeface="PT Sans" panose="020B0503020203020204" pitchFamily="34" charset="-52"/>
                <a:cs typeface="Arial" pitchFamily="34" charset="0"/>
              </a:rPr>
              <a:t>Конкурсное испытание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solidFill>
                  <a:schemeClr val="bg1"/>
                </a:solidFill>
                <a:latin typeface="PT Sans" panose="020B0503020203020204" pitchFamily="34" charset="-52"/>
                <a:cs typeface="Arial" pitchFamily="34" charset="0"/>
              </a:rPr>
              <a:t>«Внеурочное мероприятие»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45586" y="1285259"/>
            <a:ext cx="340237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dirty="0">
                <a:solidFill>
                  <a:schemeClr val="bg1"/>
                </a:solidFill>
                <a:latin typeface="PT Sans" panose="020B0503020203020204" pitchFamily="34" charset="-52"/>
                <a:cs typeface="Arial" pitchFamily="34" charset="0"/>
              </a:rPr>
              <a:t>Конкурсное испытание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solidFill>
                  <a:schemeClr val="bg1"/>
                </a:solidFill>
                <a:latin typeface="PT Sans" panose="020B0503020203020204" pitchFamily="34" charset="-52"/>
                <a:cs typeface="Arial" pitchFamily="34" charset="0"/>
              </a:rPr>
              <a:t>«Урок»</a:t>
            </a:r>
          </a:p>
        </p:txBody>
      </p:sp>
      <p:sp>
        <p:nvSpPr>
          <p:cNvPr id="31" name="Название 1"/>
          <p:cNvSpPr txBox="1">
            <a:spLocks/>
          </p:cNvSpPr>
          <p:nvPr/>
        </p:nvSpPr>
        <p:spPr>
          <a:xfrm>
            <a:off x="1655676" y="438513"/>
            <a:ext cx="1740251" cy="297033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/>
          </a:bodyPr>
          <a:lstStyle/>
          <a:p>
            <a:pPr>
              <a:defRPr/>
            </a:pPr>
            <a:r>
              <a:rPr lang="ru-RU" sz="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оператор Всероссийского конкурса "Учитель года России" 2018 года</a:t>
            </a:r>
          </a:p>
        </p:txBody>
      </p:sp>
      <p:sp>
        <p:nvSpPr>
          <p:cNvPr id="32" name="Название 1"/>
          <p:cNvSpPr txBox="1">
            <a:spLocks/>
          </p:cNvSpPr>
          <p:nvPr/>
        </p:nvSpPr>
        <p:spPr>
          <a:xfrm>
            <a:off x="1655676" y="70740"/>
            <a:ext cx="2833889" cy="410168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 lnSpcReduction="10000"/>
          </a:bodyPr>
          <a:lstStyle/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ЦЕНТР РЕАЛИЗАЦИИ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ГОСУДАРСТВЕННОЙ ОБРАЗОВАТЕЛЬНОЙ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ПОЛИТИКИ  И ИНФОРМАЦИОННЫХ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ТЕХНОЛОГИЙ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857250" y="-12344"/>
            <a:ext cx="7441164" cy="64271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41" name="Название 1"/>
          <p:cNvSpPr txBox="1">
            <a:spLocks/>
          </p:cNvSpPr>
          <p:nvPr/>
        </p:nvSpPr>
        <p:spPr>
          <a:xfrm>
            <a:off x="857250" y="126088"/>
            <a:ext cx="7429500" cy="339428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/>
          <a:p>
            <a:pPr algn="ctr">
              <a:defRPr/>
            </a:pPr>
            <a:r>
              <a:rPr lang="en-US" sz="2250" b="1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I </a:t>
            </a:r>
            <a:r>
              <a:rPr lang="ru-RU" sz="1500" b="1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ОЧНЫЙ ТУР – «УЧИТЕЛЬ – ПРОФЕССИОНАЛ»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857251" y="2168097"/>
            <a:ext cx="7429499" cy="457659"/>
          </a:xfrm>
          <a:prstGeom prst="rect">
            <a:avLst/>
          </a:prstGeom>
          <a:solidFill>
            <a:srgbClr val="3E6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grpSp>
        <p:nvGrpSpPr>
          <p:cNvPr id="22" name="Группа 21"/>
          <p:cNvGrpSpPr/>
          <p:nvPr/>
        </p:nvGrpSpPr>
        <p:grpSpPr>
          <a:xfrm>
            <a:off x="3869922" y="1059582"/>
            <a:ext cx="1458162" cy="1458162"/>
            <a:chOff x="4016896" y="1412776"/>
            <a:chExt cx="1944216" cy="1944216"/>
          </a:xfrm>
        </p:grpSpPr>
        <p:sp>
          <p:nvSpPr>
            <p:cNvPr id="19" name="Овал 18"/>
            <p:cNvSpPr/>
            <p:nvPr/>
          </p:nvSpPr>
          <p:spPr>
            <a:xfrm>
              <a:off x="4016896" y="1412776"/>
              <a:ext cx="1944216" cy="1944216"/>
            </a:xfrm>
            <a:prstGeom prst="ellipse">
              <a:avLst/>
            </a:prstGeom>
            <a:solidFill>
              <a:srgbClr val="6893C6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0" b="1" dirty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pic>
          <p:nvPicPr>
            <p:cNvPr id="2050" name="Picture 2" descr="C:\Users\mokrushina\Downloads\mortarboard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20952" y="1849272"/>
              <a:ext cx="864096" cy="86409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56537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азвание 1"/>
          <p:cNvSpPr txBox="1">
            <a:spLocks/>
          </p:cNvSpPr>
          <p:nvPr/>
        </p:nvSpPr>
        <p:spPr>
          <a:xfrm>
            <a:off x="3599892" y="33468"/>
            <a:ext cx="3834426" cy="519522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Организация  проведения 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федерального этапа Конкурса</a:t>
            </a:r>
          </a:p>
        </p:txBody>
      </p:sp>
      <p:sp>
        <p:nvSpPr>
          <p:cNvPr id="28" name="Название 1"/>
          <p:cNvSpPr txBox="1">
            <a:spLocks/>
          </p:cNvSpPr>
          <p:nvPr/>
        </p:nvSpPr>
        <p:spPr>
          <a:xfrm>
            <a:off x="1655676" y="70740"/>
            <a:ext cx="2833889" cy="410168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 lnSpcReduction="10000"/>
          </a:bodyPr>
          <a:lstStyle/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ЦЕНТР РЕАЛИЗАЦИИ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ГОСУДАРСТВЕННОЙ ОБРАЗОВАТЕЛЬНОЙ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ПОЛИТИКИ  И ИНФОРМАЦИОННЫХ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ТЕХНОЛОГИЙ</a:t>
            </a:r>
          </a:p>
        </p:txBody>
      </p:sp>
      <p:sp>
        <p:nvSpPr>
          <p:cNvPr id="30" name="Название 1"/>
          <p:cNvSpPr txBox="1">
            <a:spLocks/>
          </p:cNvSpPr>
          <p:nvPr/>
        </p:nvSpPr>
        <p:spPr>
          <a:xfrm>
            <a:off x="179512" y="238832"/>
            <a:ext cx="8712967" cy="460710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РЕГЛАМЕНТ ПРОВЕДЕНИЯ КОНКУРСНОГО </a:t>
            </a:r>
            <a:r>
              <a:rPr lang="ru-RU" sz="2000" b="1" dirty="0" smtClean="0">
                <a:solidFill>
                  <a:srgbClr val="C00000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ИСПЫТАНИЯ «Урок</a:t>
            </a:r>
            <a:r>
              <a:rPr lang="ru-RU" sz="2000" b="1" dirty="0">
                <a:solidFill>
                  <a:srgbClr val="C00000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78707" y="1028016"/>
            <a:ext cx="5833453" cy="2285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3813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C00000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Регламент – 70 минут:</a:t>
            </a:r>
          </a:p>
          <a:p>
            <a:pPr indent="338138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17375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pPr indent="338138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представление  проекта урока – </a:t>
            </a:r>
            <a:r>
              <a:rPr lang="ru-RU" b="1" dirty="0">
                <a:solidFill>
                  <a:srgbClr val="C00000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10 </a:t>
            </a:r>
            <a:r>
              <a:rPr lang="ru-RU" b="1" dirty="0" smtClean="0">
                <a:solidFill>
                  <a:srgbClr val="C00000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минут </a:t>
            </a:r>
            <a:r>
              <a:rPr lang="ru-RU" b="1" dirty="0" smtClean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(ранее методический семинар)</a:t>
            </a:r>
            <a:endParaRPr lang="ru-RU" b="1" dirty="0">
              <a:solidFill>
                <a:srgbClr val="17375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pPr indent="338138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проведение урока  – </a:t>
            </a:r>
            <a:r>
              <a:rPr lang="ru-RU" b="1" dirty="0">
                <a:solidFill>
                  <a:srgbClr val="C00000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45 минут</a:t>
            </a:r>
          </a:p>
          <a:p>
            <a:pPr indent="338138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самоанализ урока, вопросы жюри –</a:t>
            </a:r>
            <a:r>
              <a:rPr lang="ru-RU" b="1" dirty="0">
                <a:solidFill>
                  <a:srgbClr val="C00000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15 минут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924" y="1851670"/>
            <a:ext cx="3083911" cy="278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1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азвание 1"/>
          <p:cNvSpPr txBox="1">
            <a:spLocks/>
          </p:cNvSpPr>
          <p:nvPr/>
        </p:nvSpPr>
        <p:spPr>
          <a:xfrm>
            <a:off x="3599892" y="33468"/>
            <a:ext cx="3834426" cy="519522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Организация  проведения 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федерального этапа Конкурса</a:t>
            </a:r>
          </a:p>
        </p:txBody>
      </p:sp>
      <p:sp>
        <p:nvSpPr>
          <p:cNvPr id="28" name="Название 1"/>
          <p:cNvSpPr txBox="1">
            <a:spLocks/>
          </p:cNvSpPr>
          <p:nvPr/>
        </p:nvSpPr>
        <p:spPr>
          <a:xfrm>
            <a:off x="1655676" y="70740"/>
            <a:ext cx="2833889" cy="410168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 lnSpcReduction="10000"/>
          </a:bodyPr>
          <a:lstStyle/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ЦЕНТР РЕАЛИЗАЦИИ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ГОСУДАРСТВЕННОЙ ОБРАЗОВАТЕЛЬНОЙ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ПОЛИТИКИ  И ИНФОРМАЦИОННЫХ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ТЕХНОЛОГИЙ</a:t>
            </a:r>
          </a:p>
        </p:txBody>
      </p:sp>
      <p:sp>
        <p:nvSpPr>
          <p:cNvPr id="30" name="Название 1"/>
          <p:cNvSpPr txBox="1">
            <a:spLocks/>
          </p:cNvSpPr>
          <p:nvPr/>
        </p:nvSpPr>
        <p:spPr>
          <a:xfrm>
            <a:off x="857250" y="141480"/>
            <a:ext cx="7429500" cy="339428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Оценка конкурсного испытания «Урок»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223628" y="585361"/>
            <a:ext cx="6480720" cy="111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ru-RU" sz="1500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Оценивается отдельно каждый блок: </a:t>
            </a:r>
          </a:p>
          <a:p>
            <a:pPr marL="271463" indent="-271463">
              <a:spcBef>
                <a:spcPts val="450"/>
              </a:spcBef>
              <a:buFont typeface="Wingdings" pitchFamily="2" charset="2"/>
              <a:buChar char="ü"/>
            </a:pPr>
            <a:r>
              <a:rPr lang="ru-RU" sz="1350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проектирование урока; </a:t>
            </a:r>
          </a:p>
          <a:p>
            <a:pPr marL="271463" indent="-271463">
              <a:spcBef>
                <a:spcPts val="450"/>
              </a:spcBef>
              <a:buFont typeface="Wingdings" pitchFamily="2" charset="2"/>
              <a:buChar char="ü"/>
            </a:pPr>
            <a:r>
              <a:rPr lang="ru-RU" sz="1350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проведение урока; </a:t>
            </a:r>
          </a:p>
          <a:p>
            <a:pPr marL="271463" indent="-271463">
              <a:spcBef>
                <a:spcPts val="450"/>
              </a:spcBef>
              <a:buFont typeface="Wingdings" pitchFamily="2" charset="2"/>
              <a:buChar char="ü"/>
            </a:pPr>
            <a:r>
              <a:rPr lang="ru-RU" sz="1350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самоанализ проведенного урока.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971213" y="1571839"/>
            <a:ext cx="399327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spcBef>
                <a:spcPct val="20000"/>
              </a:spcBef>
            </a:pPr>
            <a:r>
              <a:rPr lang="ru-RU" sz="1500" b="1" dirty="0" err="1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Критериальная</a:t>
            </a:r>
            <a:r>
              <a:rPr lang="ru-RU" sz="1500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база оценивания</a:t>
            </a: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637559"/>
              </p:ext>
            </p:extLst>
          </p:nvPr>
        </p:nvGraphicFramePr>
        <p:xfrm>
          <a:off x="285618" y="1895004"/>
          <a:ext cx="8712968" cy="32918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42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0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728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Wingdings" pitchFamily="2" charset="2"/>
                        <a:buNone/>
                      </a:pPr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latin typeface="PT Sans" panose="020B0503020203020204" pitchFamily="34" charset="-52"/>
                          <a:ea typeface="Verdana" pitchFamily="34" charset="0"/>
                          <a:cs typeface="Verdana" pitchFamily="34" charset="0"/>
                        </a:rPr>
                        <a:t>Блок 1. </a:t>
                      </a:r>
                    </a:p>
                    <a:p>
                      <a:pPr marL="0" algn="l" defTabSz="914400" rtl="0" eaLnBrk="1" latinLnBrk="0" hangingPunct="1">
                        <a:buFont typeface="Wingdings" pitchFamily="2" charset="2"/>
                        <a:buNone/>
                      </a:pPr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latin typeface="PT Sans" panose="020B0503020203020204" pitchFamily="34" charset="-52"/>
                          <a:ea typeface="Verdana" pitchFamily="34" charset="0"/>
                          <a:cs typeface="Verdana" pitchFamily="34" charset="0"/>
                        </a:rPr>
                        <a:t>Разработка и представление проекта урока: </a:t>
                      </a:r>
                      <a:endParaRPr lang="ru-RU" sz="1400" b="1" kern="1200" dirty="0">
                        <a:solidFill>
                          <a:srgbClr val="17375E"/>
                        </a:solidFill>
                        <a:latin typeface="PT Sans" panose="020B0503020203020204" pitchFamily="34" charset="-52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66700" marR="0" indent="-2667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latin typeface="PT Sans" panose="020B0503020203020204" pitchFamily="34" charset="-52"/>
                          <a:ea typeface="Verdana" pitchFamily="34" charset="0"/>
                          <a:cs typeface="Verdana" pitchFamily="34" charset="0"/>
                        </a:rPr>
                        <a:t>показатели позволяют оценить умения проектировать урок и представлять проект урока по предмету (знания и умения в области педагогического проектирования образовательного процесса)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Wingdings" pitchFamily="2" charset="2"/>
                        <a:buNone/>
                      </a:pPr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latin typeface="PT Sans" panose="020B0503020203020204" pitchFamily="34" charset="-52"/>
                          <a:ea typeface="Verdana" pitchFamily="34" charset="0"/>
                          <a:cs typeface="Verdana" pitchFamily="34" charset="0"/>
                        </a:rPr>
                        <a:t>Блок 2. </a:t>
                      </a:r>
                    </a:p>
                    <a:p>
                      <a:pPr marL="0" algn="l" defTabSz="914400" rtl="0" eaLnBrk="1" latinLnBrk="0" hangingPunct="1">
                        <a:buFont typeface="Wingdings" pitchFamily="2" charset="2"/>
                        <a:buNone/>
                      </a:pPr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latin typeface="PT Sans" panose="020B0503020203020204" pitchFamily="34" charset="-52"/>
                          <a:ea typeface="Verdana" pitchFamily="34" charset="0"/>
                          <a:cs typeface="Verdana" pitchFamily="34" charset="0"/>
                        </a:rPr>
                        <a:t>Проведение урока: </a:t>
                      </a:r>
                      <a:endParaRPr lang="ru-RU" sz="1400" b="1" kern="1200" dirty="0">
                        <a:solidFill>
                          <a:srgbClr val="17375E"/>
                        </a:solidFill>
                        <a:latin typeface="PT Sans" panose="020B0503020203020204" pitchFamily="34" charset="-52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66700" indent="-266700" algn="just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latin typeface="PT Sans" panose="020B0503020203020204" pitchFamily="34" charset="-52"/>
                          <a:ea typeface="Verdana" pitchFamily="34" charset="0"/>
                          <a:cs typeface="Verdana" pitchFamily="34" charset="0"/>
                        </a:rPr>
                        <a:t>показатели позволяют оценить проявление предметной, методической, психолого-педагогической, коммуникативной компетенций конкурсанта при проведении урока по предмету</a:t>
                      </a:r>
                      <a:endParaRPr lang="ru-RU" sz="1400" b="1" kern="1200" dirty="0">
                        <a:solidFill>
                          <a:srgbClr val="17375E"/>
                        </a:solidFill>
                        <a:latin typeface="PT Sans" panose="020B0503020203020204" pitchFamily="34" charset="-52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302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Wingdings" pitchFamily="2" charset="2"/>
                        <a:buNone/>
                      </a:pPr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latin typeface="PT Sans" panose="020B0503020203020204" pitchFamily="34" charset="-52"/>
                          <a:ea typeface="Verdana" pitchFamily="34" charset="0"/>
                          <a:cs typeface="Verdana" pitchFamily="34" charset="0"/>
                        </a:rPr>
                        <a:t>Блок 3. </a:t>
                      </a:r>
                    </a:p>
                    <a:p>
                      <a:pPr marL="0" algn="l" defTabSz="914400" rtl="0" eaLnBrk="1" latinLnBrk="0" hangingPunct="1">
                        <a:buFont typeface="Wingdings" pitchFamily="2" charset="2"/>
                        <a:buNone/>
                      </a:pPr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latin typeface="PT Sans" panose="020B0503020203020204" pitchFamily="34" charset="-52"/>
                          <a:ea typeface="Verdana" pitchFamily="34" charset="0"/>
                          <a:cs typeface="Verdana" pitchFamily="34" charset="0"/>
                        </a:rPr>
                        <a:t>Рефлексивный анализ: </a:t>
                      </a:r>
                      <a:endParaRPr lang="ru-RU" sz="1400" b="1" kern="1200" dirty="0">
                        <a:solidFill>
                          <a:srgbClr val="17375E"/>
                        </a:solidFill>
                        <a:latin typeface="PT Sans" panose="020B0503020203020204" pitchFamily="34" charset="-52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66700" indent="-266700" algn="just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latin typeface="PT Sans" panose="020B0503020203020204" pitchFamily="34" charset="-52"/>
                          <a:ea typeface="Verdana" pitchFamily="34" charset="0"/>
                          <a:cs typeface="Verdana" pitchFamily="34" charset="0"/>
                        </a:rPr>
                        <a:t>показатели позволяют оценить проявление предметной, методической, психолого-педагогической, коммуникативной компетенций конкурсанта при рефлексии собственной деятельности по итогам проведенного урока по предмету</a:t>
                      </a:r>
                      <a:endParaRPr lang="ru-RU" sz="1400" b="1" kern="1200" dirty="0">
                        <a:solidFill>
                          <a:srgbClr val="17375E"/>
                        </a:solidFill>
                        <a:latin typeface="PT Sans" panose="020B0503020203020204" pitchFamily="34" charset="-52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734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Название 1"/>
          <p:cNvSpPr txBox="1">
            <a:spLocks/>
          </p:cNvSpPr>
          <p:nvPr/>
        </p:nvSpPr>
        <p:spPr>
          <a:xfrm>
            <a:off x="1655676" y="70740"/>
            <a:ext cx="2833889" cy="410168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 lnSpcReduction="10000"/>
          </a:bodyPr>
          <a:lstStyle/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ЦЕНТР РЕАЛИЗАЦИИ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ГОСУДАРСТВЕННОЙ ОБРАЗОВАТЕЛЬНОЙ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ПОЛИТИКИ  И ИНФОРМАЦИОННЫХ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ТЕХНОЛОГИЙ</a:t>
            </a:r>
          </a:p>
        </p:txBody>
      </p:sp>
      <p:sp>
        <p:nvSpPr>
          <p:cNvPr id="30" name="Название 1"/>
          <p:cNvSpPr txBox="1">
            <a:spLocks/>
          </p:cNvSpPr>
          <p:nvPr/>
        </p:nvSpPr>
        <p:spPr>
          <a:xfrm>
            <a:off x="140966" y="242563"/>
            <a:ext cx="8784976" cy="476690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Регламент конкурсного испытания «Внеурочное мероприятие»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323528" y="1275606"/>
            <a:ext cx="4824536" cy="31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3813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Регламент </a:t>
            </a:r>
            <a:r>
              <a:rPr lang="ru-RU" b="1" dirty="0">
                <a:solidFill>
                  <a:srgbClr val="C00000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– 50 минут:</a:t>
            </a:r>
          </a:p>
          <a:p>
            <a:pPr indent="338138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17375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pPr indent="338138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представление </a:t>
            </a:r>
            <a:r>
              <a:rPr lang="ru-RU" b="1" dirty="0" smtClean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проекта </a:t>
            </a:r>
            <a:r>
              <a:rPr lang="ru-RU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внеурочного мероприятия – </a:t>
            </a:r>
            <a:r>
              <a:rPr lang="ru-RU" b="1" dirty="0">
                <a:solidFill>
                  <a:srgbClr val="C00000"/>
                </a:solidFill>
              </a:rPr>
              <a:t>10</a:t>
            </a:r>
            <a:r>
              <a:rPr lang="ru-RU" b="1" dirty="0">
                <a:solidFill>
                  <a:srgbClr val="C00000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минут;</a:t>
            </a:r>
          </a:p>
          <a:p>
            <a:pPr indent="338138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проведение внеурочного </a:t>
            </a:r>
            <a:r>
              <a:rPr lang="ru-RU" b="1" dirty="0" smtClean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мероприятия </a:t>
            </a:r>
            <a:r>
              <a:rPr lang="ru-RU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– </a:t>
            </a:r>
            <a:r>
              <a:rPr lang="ru-RU" b="1" dirty="0">
                <a:solidFill>
                  <a:srgbClr val="C00000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30 минут;</a:t>
            </a:r>
          </a:p>
          <a:p>
            <a:pPr indent="338138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самоанализ внеурочного мероприятия, вопросы жюри </a:t>
            </a:r>
            <a:r>
              <a:rPr lang="ru-RU" b="1" dirty="0" smtClean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– </a:t>
            </a:r>
            <a:r>
              <a:rPr lang="ru-RU" b="1" dirty="0" smtClean="0">
                <a:solidFill>
                  <a:srgbClr val="C00000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10 </a:t>
            </a:r>
            <a:r>
              <a:rPr lang="ru-RU" b="1" dirty="0">
                <a:solidFill>
                  <a:srgbClr val="C00000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минут.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816193"/>
            <a:ext cx="3561854" cy="321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55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азвание 1"/>
          <p:cNvSpPr txBox="1">
            <a:spLocks/>
          </p:cNvSpPr>
          <p:nvPr/>
        </p:nvSpPr>
        <p:spPr>
          <a:xfrm>
            <a:off x="3599892" y="33468"/>
            <a:ext cx="3834426" cy="519522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Организация  проведения 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федерального этапа Конкурса</a:t>
            </a:r>
          </a:p>
        </p:txBody>
      </p:sp>
      <p:sp>
        <p:nvSpPr>
          <p:cNvPr id="28" name="Название 1"/>
          <p:cNvSpPr txBox="1">
            <a:spLocks/>
          </p:cNvSpPr>
          <p:nvPr/>
        </p:nvSpPr>
        <p:spPr>
          <a:xfrm>
            <a:off x="1655676" y="70740"/>
            <a:ext cx="2833889" cy="410168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 lnSpcReduction="10000"/>
          </a:bodyPr>
          <a:lstStyle/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ЦЕНТР РЕАЛИЗАЦИИ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ГОСУДАРСТВЕННОЙ ОБРАЗОВАТЕЛЬНОЙ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ПОЛИТИКИ  И ИНФОРМАЦИОННЫХ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ТЕХНОЛОГИЙ</a:t>
            </a:r>
          </a:p>
        </p:txBody>
      </p:sp>
      <p:sp>
        <p:nvSpPr>
          <p:cNvPr id="30" name="Название 1"/>
          <p:cNvSpPr txBox="1">
            <a:spLocks/>
          </p:cNvSpPr>
          <p:nvPr/>
        </p:nvSpPr>
        <p:spPr>
          <a:xfrm>
            <a:off x="107504" y="141480"/>
            <a:ext cx="9001000" cy="339428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Оценка конкурсного испытания «Внеурочное мероприятие»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51520" y="514773"/>
            <a:ext cx="6480720" cy="111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ru-RU" sz="1500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Оценивается отдельно каждый блок: </a:t>
            </a:r>
          </a:p>
          <a:p>
            <a:pPr marL="271463" indent="-271463">
              <a:spcBef>
                <a:spcPts val="450"/>
              </a:spcBef>
              <a:buFont typeface="Wingdings" pitchFamily="2" charset="2"/>
              <a:buChar char="ü"/>
            </a:pPr>
            <a:r>
              <a:rPr lang="ru-RU" sz="1350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проектирование внеурочного мероприятия; </a:t>
            </a:r>
          </a:p>
          <a:p>
            <a:pPr marL="271463" indent="-271463">
              <a:spcBef>
                <a:spcPts val="450"/>
              </a:spcBef>
              <a:buFont typeface="Wingdings" pitchFamily="2" charset="2"/>
              <a:buChar char="ü"/>
            </a:pPr>
            <a:r>
              <a:rPr lang="ru-RU" sz="1350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проведение внеурочного мероприятия; </a:t>
            </a:r>
          </a:p>
          <a:p>
            <a:pPr marL="271463" indent="-271463">
              <a:spcBef>
                <a:spcPts val="450"/>
              </a:spcBef>
              <a:buFont typeface="Wingdings" pitchFamily="2" charset="2"/>
              <a:buChar char="ü"/>
            </a:pPr>
            <a:r>
              <a:rPr lang="ru-RU" sz="1350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самоанализ проведенного внеурочного мероприятия.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399584" y="1522411"/>
            <a:ext cx="374441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spcBef>
                <a:spcPct val="20000"/>
              </a:spcBef>
            </a:pPr>
            <a:r>
              <a:rPr lang="ru-RU" sz="1500" b="1" dirty="0" err="1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Критериальная</a:t>
            </a:r>
            <a:r>
              <a:rPr lang="ru-RU" sz="1500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база оценивания</a:t>
            </a: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796352"/>
              </p:ext>
            </p:extLst>
          </p:nvPr>
        </p:nvGraphicFramePr>
        <p:xfrm>
          <a:off x="7320" y="1851670"/>
          <a:ext cx="9101183" cy="31546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56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5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728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Wingdings" pitchFamily="2" charset="2"/>
                        <a:buNone/>
                      </a:pPr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latin typeface="PT Sans" panose="020B0503020203020204" pitchFamily="34" charset="-52"/>
                          <a:ea typeface="Verdana" pitchFamily="34" charset="0"/>
                          <a:cs typeface="Verdana" pitchFamily="34" charset="0"/>
                        </a:rPr>
                        <a:t>Блок 1. </a:t>
                      </a:r>
                    </a:p>
                    <a:p>
                      <a:pPr marL="0" algn="l" defTabSz="914400" rtl="0" eaLnBrk="1" latinLnBrk="0" hangingPunct="1">
                        <a:buFont typeface="Wingdings" pitchFamily="2" charset="2"/>
                        <a:buNone/>
                      </a:pPr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latin typeface="PT Sans" panose="020B0503020203020204" pitchFamily="34" charset="-52"/>
                          <a:ea typeface="Verdana" pitchFamily="34" charset="0"/>
                          <a:cs typeface="Verdana" pitchFamily="34" charset="0"/>
                        </a:rPr>
                        <a:t>Разработка и представление проекта внеурочного мероприятия: </a:t>
                      </a:r>
                      <a:endParaRPr lang="ru-RU" sz="1400" b="1" kern="1200" dirty="0">
                        <a:solidFill>
                          <a:srgbClr val="17375E"/>
                        </a:solidFill>
                        <a:latin typeface="PT Sans" panose="020B0503020203020204" pitchFamily="34" charset="-52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66700" marR="0" indent="-2667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latin typeface="PT Sans" panose="020B0503020203020204" pitchFamily="34" charset="-52"/>
                          <a:ea typeface="Verdana" pitchFamily="34" charset="0"/>
                          <a:cs typeface="Verdana" pitchFamily="34" charset="0"/>
                        </a:rPr>
                        <a:t>показатели позволяют оценить умения проектировать внеурочное мероприятие и представлять проект внеурочного мероприятия (знания и умения в области педагогического проектирования образовательного процесса).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Wingdings" pitchFamily="2" charset="2"/>
                        <a:buNone/>
                      </a:pPr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latin typeface="PT Sans" panose="020B0503020203020204" pitchFamily="34" charset="-52"/>
                          <a:ea typeface="Verdana" pitchFamily="34" charset="0"/>
                          <a:cs typeface="Verdana" pitchFamily="34" charset="0"/>
                        </a:rPr>
                        <a:t>Блок 2. </a:t>
                      </a:r>
                    </a:p>
                    <a:p>
                      <a:pPr marL="0" algn="l" defTabSz="914400" rtl="0" eaLnBrk="1" latinLnBrk="0" hangingPunct="1">
                        <a:buFont typeface="Wingdings" pitchFamily="2" charset="2"/>
                        <a:buNone/>
                      </a:pPr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latin typeface="PT Sans" panose="020B0503020203020204" pitchFamily="34" charset="-52"/>
                          <a:ea typeface="Verdana" pitchFamily="34" charset="0"/>
                          <a:cs typeface="Verdana" pitchFamily="34" charset="0"/>
                        </a:rPr>
                        <a:t>Проведение внеурочного мероприятия: </a:t>
                      </a:r>
                      <a:endParaRPr lang="ru-RU" sz="1400" b="1" kern="1200" dirty="0">
                        <a:solidFill>
                          <a:srgbClr val="17375E"/>
                        </a:solidFill>
                        <a:latin typeface="PT Sans" panose="020B0503020203020204" pitchFamily="34" charset="-52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66700" indent="-266700" algn="just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latin typeface="PT Sans" panose="020B0503020203020204" pitchFamily="34" charset="-52"/>
                          <a:ea typeface="Verdana" pitchFamily="34" charset="0"/>
                          <a:cs typeface="Verdana" pitchFamily="34" charset="0"/>
                        </a:rPr>
                        <a:t>показатели позволяют оценить проявление предметных, методических, психолого-педагогических, коммуникативных компетенций конкурсанта при проведении внеурочного мероприятия.</a:t>
                      </a:r>
                      <a:endParaRPr lang="ru-RU" sz="1400" b="1" kern="1200" dirty="0">
                        <a:solidFill>
                          <a:srgbClr val="17375E"/>
                        </a:solidFill>
                        <a:latin typeface="PT Sans" panose="020B0503020203020204" pitchFamily="34" charset="-52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Wingdings" pitchFamily="2" charset="2"/>
                        <a:buNone/>
                      </a:pPr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latin typeface="PT Sans" panose="020B0503020203020204" pitchFamily="34" charset="-52"/>
                          <a:ea typeface="Verdana" pitchFamily="34" charset="0"/>
                          <a:cs typeface="Verdana" pitchFamily="34" charset="0"/>
                        </a:rPr>
                        <a:t>Блок 3. </a:t>
                      </a:r>
                    </a:p>
                    <a:p>
                      <a:pPr marL="0" algn="l" defTabSz="914400" rtl="0" eaLnBrk="1" latinLnBrk="0" hangingPunct="1">
                        <a:buFont typeface="Wingdings" pitchFamily="2" charset="2"/>
                        <a:buNone/>
                      </a:pPr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latin typeface="PT Sans" panose="020B0503020203020204" pitchFamily="34" charset="-52"/>
                          <a:ea typeface="Verdana" pitchFamily="34" charset="0"/>
                          <a:cs typeface="Verdana" pitchFamily="34" charset="0"/>
                        </a:rPr>
                        <a:t>Рефлексивный анализ: </a:t>
                      </a:r>
                      <a:endParaRPr lang="ru-RU" sz="1400" b="1" kern="1200" dirty="0">
                        <a:solidFill>
                          <a:srgbClr val="17375E"/>
                        </a:solidFill>
                        <a:latin typeface="PT Sans" panose="020B0503020203020204" pitchFamily="34" charset="-52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66700" indent="-266700" algn="just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latin typeface="PT Sans" panose="020B0503020203020204" pitchFamily="34" charset="-52"/>
                          <a:ea typeface="Verdana" pitchFamily="34" charset="0"/>
                          <a:cs typeface="Verdana" pitchFamily="34" charset="0"/>
                        </a:rPr>
                        <a:t>показатели позволяют оценить проявление предметных, методических, психолого-педагогических, коммуникативных компетенций конкурсанта при рефлексии собственной деятельности по итогам проведенного внеурочного мероприятия.</a:t>
                      </a:r>
                      <a:endParaRPr lang="ru-RU" sz="1400" b="1" kern="1200" dirty="0">
                        <a:solidFill>
                          <a:srgbClr val="17375E"/>
                        </a:solidFill>
                        <a:latin typeface="PT Sans" panose="020B0503020203020204" pitchFamily="34" charset="-52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216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азвание 1"/>
          <p:cNvSpPr txBox="1">
            <a:spLocks/>
          </p:cNvSpPr>
          <p:nvPr/>
        </p:nvSpPr>
        <p:spPr>
          <a:xfrm>
            <a:off x="3599892" y="33468"/>
            <a:ext cx="3834426" cy="519522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Организация  проведения 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федерального этапа Конкурса</a:t>
            </a:r>
          </a:p>
        </p:txBody>
      </p:sp>
      <p:sp>
        <p:nvSpPr>
          <p:cNvPr id="28" name="Название 1"/>
          <p:cNvSpPr txBox="1">
            <a:spLocks/>
          </p:cNvSpPr>
          <p:nvPr/>
        </p:nvSpPr>
        <p:spPr>
          <a:xfrm>
            <a:off x="1655676" y="70740"/>
            <a:ext cx="2833889" cy="410168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 lnSpcReduction="10000"/>
          </a:bodyPr>
          <a:lstStyle/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ЦЕНТР РЕАЛИЗАЦИИ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ГОСУДАРСТВЕННОЙ ОБРАЗОВАТЕЛЬНОЙ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ПОЛИТИКИ  И ИНФОРМАЦИОННЫХ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ТЕХНОЛОГИЙ</a:t>
            </a:r>
          </a:p>
        </p:txBody>
      </p:sp>
      <p:sp>
        <p:nvSpPr>
          <p:cNvPr id="30" name="Название 1"/>
          <p:cNvSpPr txBox="1">
            <a:spLocks/>
          </p:cNvSpPr>
          <p:nvPr/>
        </p:nvSpPr>
        <p:spPr>
          <a:xfrm>
            <a:off x="251520" y="87474"/>
            <a:ext cx="8712968" cy="339428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Содержание конкурсного испытания «Внеурочное мероприятие» </a:t>
            </a:r>
            <a:br>
              <a:rPr lang="ru-RU" sz="2000" b="1" dirty="0">
                <a:solidFill>
                  <a:srgbClr val="C00000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endParaRPr lang="ru-RU" sz="2000" b="1" dirty="0">
              <a:solidFill>
                <a:srgbClr val="C00000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67544" y="912060"/>
            <a:ext cx="8568952" cy="3043290"/>
            <a:chOff x="-1284622" y="2273084"/>
            <a:chExt cx="12452933" cy="446238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-1284622" y="2273084"/>
              <a:ext cx="6480721" cy="25723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srgbClr val="C00000"/>
                  </a:solidFill>
                  <a:latin typeface="PT Sans" panose="020B0604020202020204" charset="-52"/>
                </a:rPr>
                <a:t>Направления: </a:t>
              </a:r>
            </a:p>
            <a:p>
              <a:endParaRPr lang="ru-RU" sz="1350" b="1" dirty="0">
                <a:solidFill>
                  <a:srgbClr val="17375E"/>
                </a:solidFill>
                <a:latin typeface="PT Sans" panose="020B0604020202020204" charset="-52"/>
              </a:endParaRPr>
            </a:p>
            <a:p>
              <a:pPr marL="214313" indent="-214313">
                <a:buFont typeface="Wingdings" panose="05000000000000000000" pitchFamily="2" charset="2"/>
                <a:buChar char="ü"/>
              </a:pPr>
              <a:r>
                <a:rPr lang="ru-RU" sz="1350" b="1" dirty="0">
                  <a:solidFill>
                    <a:srgbClr val="17375E"/>
                  </a:solidFill>
                  <a:latin typeface="PT Sans" panose="020B0604020202020204" charset="-52"/>
                </a:rPr>
                <a:t>духовно-нравственное, </a:t>
              </a:r>
            </a:p>
            <a:p>
              <a:pPr marL="214313" indent="-214313">
                <a:buFont typeface="Wingdings" panose="05000000000000000000" pitchFamily="2" charset="2"/>
                <a:buChar char="ü"/>
              </a:pPr>
              <a:r>
                <a:rPr lang="ru-RU" sz="1350" b="1" dirty="0" err="1">
                  <a:solidFill>
                    <a:srgbClr val="17375E"/>
                  </a:solidFill>
                  <a:latin typeface="PT Sans" panose="020B0604020202020204" charset="-52"/>
                </a:rPr>
                <a:t>общеинтеллектуальное</a:t>
              </a:r>
              <a:r>
                <a:rPr lang="ru-RU" sz="1350" b="1" dirty="0">
                  <a:solidFill>
                    <a:srgbClr val="17375E"/>
                  </a:solidFill>
                  <a:latin typeface="PT Sans" panose="020B0604020202020204" charset="-52"/>
                </a:rPr>
                <a:t>, </a:t>
              </a:r>
            </a:p>
            <a:p>
              <a:pPr marL="214313" indent="-214313">
                <a:buFont typeface="Wingdings" panose="05000000000000000000" pitchFamily="2" charset="2"/>
                <a:buChar char="ü"/>
              </a:pPr>
              <a:r>
                <a:rPr lang="ru-RU" sz="1350" b="1" dirty="0">
                  <a:solidFill>
                    <a:srgbClr val="17375E"/>
                  </a:solidFill>
                  <a:latin typeface="PT Sans" panose="020B0604020202020204" charset="-52"/>
                </a:rPr>
                <a:t>общекультурное,</a:t>
              </a:r>
            </a:p>
            <a:p>
              <a:pPr marL="214313" indent="-214313">
                <a:buFont typeface="Wingdings" panose="05000000000000000000" pitchFamily="2" charset="2"/>
                <a:buChar char="ü"/>
              </a:pPr>
              <a:r>
                <a:rPr lang="ru-RU" sz="1350" b="1" dirty="0">
                  <a:solidFill>
                    <a:srgbClr val="17375E"/>
                  </a:solidFill>
                  <a:latin typeface="PT Sans" panose="020B0604020202020204" charset="-52"/>
                </a:rPr>
                <a:t>оздоровительное,</a:t>
              </a:r>
            </a:p>
            <a:p>
              <a:pPr marL="214313" indent="-214313">
                <a:buFont typeface="Wingdings" panose="05000000000000000000" pitchFamily="2" charset="2"/>
                <a:buChar char="ü"/>
              </a:pPr>
              <a:r>
                <a:rPr lang="ru-RU" sz="1350" b="1" dirty="0">
                  <a:solidFill>
                    <a:srgbClr val="17375E"/>
                  </a:solidFill>
                  <a:latin typeface="PT Sans" panose="020B0604020202020204" charset="-52"/>
                </a:rPr>
                <a:t>социальное,</a:t>
              </a:r>
            </a:p>
            <a:p>
              <a:pPr marL="214313" indent="-214313">
                <a:buFont typeface="Wingdings" panose="05000000000000000000" pitchFamily="2" charset="2"/>
                <a:buChar char="ü"/>
              </a:pPr>
              <a:r>
                <a:rPr lang="ru-RU" sz="1350" b="1" dirty="0">
                  <a:solidFill>
                    <a:srgbClr val="17375E"/>
                  </a:solidFill>
                  <a:latin typeface="PT Sans" panose="020B0604020202020204" charset="-52"/>
                </a:rPr>
                <a:t>физкультурно-спортивное. 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110531" y="2335356"/>
              <a:ext cx="8057780" cy="4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rgbClr val="C00000"/>
                  </a:solidFill>
                  <a:latin typeface="PT Sans" panose="020B0604020202020204" charset="-52"/>
                </a:rPr>
                <a:t>Базовые национальные ценности российского общества:</a:t>
              </a:r>
            </a:p>
            <a:p>
              <a:endParaRPr lang="ru-RU" sz="1350" b="1" dirty="0">
                <a:solidFill>
                  <a:srgbClr val="17375E"/>
                </a:solidFill>
                <a:latin typeface="PT Sans" panose="020B0604020202020204" charset="-52"/>
              </a:endParaRPr>
            </a:p>
            <a:p>
              <a:pPr marL="214313" indent="-214313">
                <a:buFont typeface="Wingdings" panose="05000000000000000000" pitchFamily="2" charset="2"/>
                <a:buChar char="ü"/>
              </a:pPr>
              <a:r>
                <a:rPr lang="ru-RU" sz="1350" b="1" dirty="0">
                  <a:solidFill>
                    <a:srgbClr val="17375E"/>
                  </a:solidFill>
                  <a:latin typeface="PT Sans" panose="020B0604020202020204" charset="-52"/>
                </a:rPr>
                <a:t>патриотизм, </a:t>
              </a:r>
            </a:p>
            <a:p>
              <a:pPr marL="214313" indent="-214313">
                <a:buFont typeface="Wingdings" panose="05000000000000000000" pitchFamily="2" charset="2"/>
                <a:buChar char="ü"/>
              </a:pPr>
              <a:r>
                <a:rPr lang="ru-RU" sz="1350" b="1" dirty="0">
                  <a:solidFill>
                    <a:srgbClr val="17375E"/>
                  </a:solidFill>
                  <a:latin typeface="PT Sans" panose="020B0604020202020204" charset="-52"/>
                </a:rPr>
                <a:t>социальная солидарность, </a:t>
              </a:r>
            </a:p>
            <a:p>
              <a:pPr marL="214313" indent="-214313">
                <a:buFont typeface="Wingdings" panose="05000000000000000000" pitchFamily="2" charset="2"/>
                <a:buChar char="ü"/>
              </a:pPr>
              <a:r>
                <a:rPr lang="ru-RU" sz="1350" b="1" dirty="0">
                  <a:solidFill>
                    <a:srgbClr val="17375E"/>
                  </a:solidFill>
                  <a:latin typeface="PT Sans" panose="020B0604020202020204" charset="-52"/>
                </a:rPr>
                <a:t>гражданственность, </a:t>
              </a:r>
            </a:p>
            <a:p>
              <a:pPr marL="214313" indent="-214313">
                <a:buFont typeface="Wingdings" panose="05000000000000000000" pitchFamily="2" charset="2"/>
                <a:buChar char="ü"/>
              </a:pPr>
              <a:r>
                <a:rPr lang="ru-RU" sz="1350" b="1" dirty="0">
                  <a:solidFill>
                    <a:srgbClr val="17375E"/>
                  </a:solidFill>
                  <a:latin typeface="PT Sans" panose="020B0604020202020204" charset="-52"/>
                </a:rPr>
                <a:t>семья, </a:t>
              </a:r>
            </a:p>
            <a:p>
              <a:pPr marL="214313" indent="-214313">
                <a:buFont typeface="Wingdings" panose="05000000000000000000" pitchFamily="2" charset="2"/>
                <a:buChar char="ü"/>
              </a:pPr>
              <a:r>
                <a:rPr lang="ru-RU" sz="1350" b="1" dirty="0">
                  <a:solidFill>
                    <a:srgbClr val="17375E"/>
                  </a:solidFill>
                  <a:latin typeface="PT Sans" panose="020B0604020202020204" charset="-52"/>
                </a:rPr>
                <a:t>здоровье, </a:t>
              </a:r>
            </a:p>
            <a:p>
              <a:pPr marL="214313" indent="-214313">
                <a:buFont typeface="Wingdings" panose="05000000000000000000" pitchFamily="2" charset="2"/>
                <a:buChar char="ü"/>
              </a:pPr>
              <a:r>
                <a:rPr lang="ru-RU" sz="1350" b="1" dirty="0">
                  <a:solidFill>
                    <a:srgbClr val="17375E"/>
                  </a:solidFill>
                  <a:latin typeface="PT Sans" panose="020B0604020202020204" charset="-52"/>
                </a:rPr>
                <a:t>труд и творчество, </a:t>
              </a:r>
            </a:p>
            <a:p>
              <a:pPr marL="214313" indent="-214313">
                <a:buFont typeface="Wingdings" panose="05000000000000000000" pitchFamily="2" charset="2"/>
                <a:buChar char="ü"/>
              </a:pPr>
              <a:r>
                <a:rPr lang="ru-RU" sz="1350" b="1" dirty="0">
                  <a:solidFill>
                    <a:srgbClr val="17375E"/>
                  </a:solidFill>
                  <a:latin typeface="PT Sans" panose="020B0604020202020204" charset="-52"/>
                </a:rPr>
                <a:t>наука, </a:t>
              </a:r>
            </a:p>
            <a:p>
              <a:pPr marL="214313" indent="-214313">
                <a:buFont typeface="Wingdings" panose="05000000000000000000" pitchFamily="2" charset="2"/>
                <a:buChar char="ü"/>
              </a:pPr>
              <a:r>
                <a:rPr lang="ru-RU" sz="1350" b="1" dirty="0">
                  <a:solidFill>
                    <a:srgbClr val="17375E"/>
                  </a:solidFill>
                  <a:latin typeface="PT Sans" panose="020B0604020202020204" charset="-52"/>
                </a:rPr>
                <a:t>традиционные религии России, </a:t>
              </a:r>
            </a:p>
            <a:p>
              <a:pPr marL="214313" indent="-214313">
                <a:buFont typeface="Wingdings" panose="05000000000000000000" pitchFamily="2" charset="2"/>
                <a:buChar char="ü"/>
              </a:pPr>
              <a:r>
                <a:rPr lang="ru-RU" sz="1350" b="1" dirty="0">
                  <a:solidFill>
                    <a:srgbClr val="17375E"/>
                  </a:solidFill>
                  <a:latin typeface="PT Sans" panose="020B0604020202020204" charset="-52"/>
                </a:rPr>
                <a:t>искусство, </a:t>
              </a:r>
            </a:p>
            <a:p>
              <a:pPr marL="214313" indent="-214313">
                <a:buFont typeface="Wingdings" panose="05000000000000000000" pitchFamily="2" charset="2"/>
                <a:buChar char="ü"/>
              </a:pPr>
              <a:r>
                <a:rPr lang="ru-RU" sz="1350" b="1" dirty="0">
                  <a:solidFill>
                    <a:srgbClr val="17375E"/>
                  </a:solidFill>
                  <a:latin typeface="PT Sans" panose="020B0604020202020204" charset="-52"/>
                </a:rPr>
                <a:t>природа, </a:t>
              </a:r>
            </a:p>
            <a:p>
              <a:pPr marL="214313" indent="-214313">
                <a:buFont typeface="Wingdings" panose="05000000000000000000" pitchFamily="2" charset="2"/>
                <a:buChar char="ü"/>
              </a:pPr>
              <a:r>
                <a:rPr lang="ru-RU" sz="1350" b="1" dirty="0">
                  <a:solidFill>
                    <a:srgbClr val="17375E"/>
                  </a:solidFill>
                  <a:latin typeface="PT Sans" panose="020B0604020202020204" charset="-52"/>
                </a:rPr>
                <a:t>человечество.</a:t>
              </a:r>
            </a:p>
            <a:p>
              <a:endParaRPr lang="ru-RU" sz="1350" dirty="0">
                <a:solidFill>
                  <a:srgbClr val="17375E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5497" y="569724"/>
            <a:ext cx="91017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17375E"/>
                </a:solidFill>
              </a:rPr>
              <a:t>Примерная программа воспитания и социализации обучающихся на разных уровнях общего </a:t>
            </a:r>
            <a:r>
              <a:rPr lang="ru-RU" sz="1500" b="1" dirty="0" smtClean="0">
                <a:solidFill>
                  <a:srgbClr val="17375E"/>
                </a:solidFill>
              </a:rPr>
              <a:t>образования</a:t>
            </a:r>
            <a:endParaRPr lang="ru-RU" sz="1500" b="1" dirty="0">
              <a:solidFill>
                <a:srgbClr val="17375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873" y="3795886"/>
            <a:ext cx="90730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400" b="1" dirty="0">
                <a:solidFill>
                  <a:srgbClr val="C00000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Предметные области:</a:t>
            </a:r>
          </a:p>
          <a:p>
            <a:pPr lvl="0" algn="just"/>
            <a:r>
              <a:rPr lang="ru-RU" sz="1400" b="1" dirty="0">
                <a:solidFill>
                  <a:srgbClr val="17375E"/>
                </a:solidFill>
                <a:latin typeface="PT Sans" panose="020B0604020202020204" charset="-52"/>
              </a:rPr>
              <a:t>«Русский язык и литература», «Иностранные языки», «Общественно-научные предметы», «Математика и информатика», «Естественнонаучные предметы», </a:t>
            </a:r>
            <a:r>
              <a:rPr lang="ru-RU" sz="1400" b="1" dirty="0" smtClean="0">
                <a:solidFill>
                  <a:srgbClr val="17375E"/>
                </a:solidFill>
                <a:latin typeface="PT Sans" panose="020B0604020202020204" charset="-52"/>
              </a:rPr>
              <a:t>«</a:t>
            </a:r>
            <a:r>
              <a:rPr lang="ru-RU" sz="1400" b="1" dirty="0">
                <a:solidFill>
                  <a:srgbClr val="17375E"/>
                </a:solidFill>
                <a:latin typeface="PT Sans" panose="020B0604020202020204" charset="-52"/>
              </a:rPr>
              <a:t>Искусство», «Технология», «Физическая культура и основы безопасности жизнедеятельности»</a:t>
            </a:r>
            <a:r>
              <a:rPr lang="ru-RU" sz="1400" b="1" dirty="0">
                <a:solidFill>
                  <a:srgbClr val="17375E"/>
                </a:solidFill>
                <a:latin typeface="PT Sans" panose="020B0604020202020204" charset="-52"/>
                <a:ea typeface="Verdana" pitchFamily="34" charset="0"/>
                <a:cs typeface="Verdana" pitchFamily="34" charset="0"/>
              </a:rPr>
              <a:t> , ОДНКНР. </a:t>
            </a:r>
          </a:p>
          <a:p>
            <a:pPr algn="just"/>
            <a:endParaRPr lang="ru-RU" sz="1400" dirty="0">
              <a:solidFill>
                <a:srgbClr val="173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94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857251" y="2247714"/>
            <a:ext cx="7429499" cy="2484276"/>
          </a:xfrm>
          <a:prstGeom prst="rect">
            <a:avLst/>
          </a:prstGeom>
          <a:solidFill>
            <a:schemeClr val="tx2">
              <a:lumMod val="60000"/>
              <a:lumOff val="4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400" b="1" dirty="0" smtClean="0">
              <a:solidFill>
                <a:srgbClr val="17375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pPr lvl="0" algn="ctr"/>
            <a:r>
              <a:rPr lang="ru-RU" sz="2400" b="1" dirty="0" smtClean="0">
                <a:solidFill>
                  <a:srgbClr val="C00000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Цель</a:t>
            </a:r>
            <a:r>
              <a:rPr lang="ru-RU" sz="2400" b="1" dirty="0" smtClean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</a:t>
            </a:r>
            <a:r>
              <a:rPr lang="ru-RU" sz="2400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– оценка деятельности по повышению общего уровня профессиональной компетентности участников конкурса и организации профессионального взаимодействия</a:t>
            </a:r>
          </a:p>
        </p:txBody>
      </p:sp>
      <p:sp>
        <p:nvSpPr>
          <p:cNvPr id="18" name="Shape 7"/>
          <p:cNvSpPr/>
          <p:nvPr/>
        </p:nvSpPr>
        <p:spPr>
          <a:xfrm>
            <a:off x="2199847" y="2775302"/>
            <a:ext cx="4928980" cy="2069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b">
            <a:noAutofit/>
          </a:bodyPr>
          <a:lstStyle>
            <a:lvl1pPr>
              <a:lnSpc>
                <a:spcPct val="100000"/>
              </a:lnSpc>
              <a:defRPr sz="2500">
                <a:solidFill>
                  <a:srgbClr val="3483C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sz="1875" dirty="0"/>
          </a:p>
        </p:txBody>
      </p:sp>
      <p:sp>
        <p:nvSpPr>
          <p:cNvPr id="14" name="Shape 13"/>
          <p:cNvSpPr/>
          <p:nvPr/>
        </p:nvSpPr>
        <p:spPr>
          <a:xfrm>
            <a:off x="857250" y="1113588"/>
            <a:ext cx="7441164" cy="1196356"/>
          </a:xfrm>
          <a:prstGeom prst="rect">
            <a:avLst/>
          </a:prstGeom>
          <a:solidFill>
            <a:srgbClr val="2D4E77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/>
            <a:endParaRPr sz="1350"/>
          </a:p>
        </p:txBody>
      </p:sp>
      <p:grpSp>
        <p:nvGrpSpPr>
          <p:cNvPr id="5" name="Group 18"/>
          <p:cNvGrpSpPr/>
          <p:nvPr/>
        </p:nvGrpSpPr>
        <p:grpSpPr>
          <a:xfrm>
            <a:off x="2169724" y="1441460"/>
            <a:ext cx="4959101" cy="540612"/>
            <a:chOff x="0" y="0"/>
            <a:chExt cx="10528754" cy="1147780"/>
          </a:xfrm>
        </p:grpSpPr>
        <p:sp>
          <p:nvSpPr>
            <p:cNvPr id="11" name="Shape 16"/>
            <p:cNvSpPr/>
            <p:nvPr/>
          </p:nvSpPr>
          <p:spPr>
            <a:xfrm>
              <a:off x="0" y="0"/>
              <a:ext cx="3180783" cy="11477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>
                <a:lnSpc>
                  <a:spcPct val="100000"/>
                </a:lnSpc>
                <a:defRPr sz="25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endParaRPr sz="1875" dirty="0"/>
            </a:p>
          </p:txBody>
        </p:sp>
        <p:sp>
          <p:nvSpPr>
            <p:cNvPr id="12" name="Shape 17"/>
            <p:cNvSpPr/>
            <p:nvPr/>
          </p:nvSpPr>
          <p:spPr>
            <a:xfrm>
              <a:off x="7347972" y="0"/>
              <a:ext cx="3180783" cy="11477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r">
                <a:lnSpc>
                  <a:spcPct val="100000"/>
                </a:lnSpc>
                <a:defRPr sz="25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endParaRPr sz="1875" dirty="0"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852133" y="1346656"/>
            <a:ext cx="33958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dirty="0">
                <a:solidFill>
                  <a:schemeClr val="bg1"/>
                </a:solidFill>
                <a:latin typeface="PT Sans" panose="020B0503020203020204" pitchFamily="34" charset="-52"/>
                <a:cs typeface="Arial" pitchFamily="34" charset="0"/>
              </a:rPr>
              <a:t>Конкурсное испытание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solidFill>
                  <a:schemeClr val="bg1"/>
                </a:solidFill>
                <a:latin typeface="PT Sans" panose="020B0503020203020204" pitchFamily="34" charset="-52"/>
                <a:cs typeface="Arial" pitchFamily="34" charset="0"/>
              </a:rPr>
              <a:t>«МАСТЕР КЛАСС»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896036" y="1346656"/>
            <a:ext cx="340237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dirty="0">
                <a:solidFill>
                  <a:schemeClr val="bg1"/>
                </a:solidFill>
                <a:latin typeface="PT Sans" panose="020B0503020203020204" pitchFamily="34" charset="-52"/>
                <a:cs typeface="Arial" pitchFamily="34" charset="0"/>
              </a:rPr>
              <a:t>Конкурсное испытание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solidFill>
                  <a:schemeClr val="bg1"/>
                </a:solidFill>
                <a:latin typeface="PT Sans" panose="020B0503020203020204" pitchFamily="34" charset="-52"/>
                <a:cs typeface="Arial" pitchFamily="34" charset="0"/>
              </a:rPr>
              <a:t>«ОБРАЗОВАТЕЛЬНЫЙ ПРОЕКТ»</a:t>
            </a:r>
          </a:p>
        </p:txBody>
      </p:sp>
      <p:sp>
        <p:nvSpPr>
          <p:cNvPr id="31" name="Название 1"/>
          <p:cNvSpPr txBox="1">
            <a:spLocks/>
          </p:cNvSpPr>
          <p:nvPr/>
        </p:nvSpPr>
        <p:spPr>
          <a:xfrm>
            <a:off x="1655676" y="438513"/>
            <a:ext cx="1740251" cy="297033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/>
          </a:bodyPr>
          <a:lstStyle/>
          <a:p>
            <a:pPr>
              <a:defRPr/>
            </a:pPr>
            <a:r>
              <a:rPr lang="ru-RU" sz="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оператор Всероссийского конкурса "Учитель года России" 2018 года</a:t>
            </a:r>
          </a:p>
        </p:txBody>
      </p:sp>
      <p:sp>
        <p:nvSpPr>
          <p:cNvPr id="32" name="Название 1"/>
          <p:cNvSpPr txBox="1">
            <a:spLocks/>
          </p:cNvSpPr>
          <p:nvPr/>
        </p:nvSpPr>
        <p:spPr>
          <a:xfrm>
            <a:off x="1655676" y="70740"/>
            <a:ext cx="2833889" cy="410168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 lnSpcReduction="10000"/>
          </a:bodyPr>
          <a:lstStyle/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ЦЕНТР РЕАЛИЗАЦИИ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ГОСУДАРСТВЕННОЙ ОБРАЗОВАТЕЛЬНОЙ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ПОЛИТИКИ  И ИНФОРМАЦИОННЫХ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ТЕХНОЛОГИЙ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857250" y="-12344"/>
            <a:ext cx="7441164" cy="64271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41" name="Название 1"/>
          <p:cNvSpPr txBox="1">
            <a:spLocks/>
          </p:cNvSpPr>
          <p:nvPr/>
        </p:nvSpPr>
        <p:spPr>
          <a:xfrm>
            <a:off x="857250" y="126088"/>
            <a:ext cx="7429500" cy="339428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/>
          <a:p>
            <a:pPr algn="ctr">
              <a:defRPr/>
            </a:pPr>
            <a:r>
              <a:rPr lang="en-US" sz="2250" b="1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II </a:t>
            </a:r>
            <a:r>
              <a:rPr lang="ru-RU" sz="1500" b="1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ОЧНЫЙ ТУР  - «УЧИТЕЛЬ – МАСТЕР»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857251" y="2168097"/>
            <a:ext cx="7429499" cy="457659"/>
          </a:xfrm>
          <a:prstGeom prst="rect">
            <a:avLst/>
          </a:prstGeom>
          <a:solidFill>
            <a:srgbClr val="3E6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4" name="Прямоугольник 43"/>
          <p:cNvSpPr/>
          <p:nvPr/>
        </p:nvSpPr>
        <p:spPr>
          <a:xfrm>
            <a:off x="857250" y="2139703"/>
            <a:ext cx="371474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ru-RU" sz="1350" dirty="0">
              <a:solidFill>
                <a:schemeClr val="bg1"/>
              </a:solidFill>
              <a:latin typeface="PT Sans" panose="020B0503020203020204" pitchFamily="34" charset="-52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ru-RU" sz="1350" dirty="0">
              <a:solidFill>
                <a:srgbClr val="025378"/>
              </a:solidFill>
              <a:latin typeface="PT Sans" panose="020B0503020203020204" pitchFamily="34" charset="-52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745999" y="1071789"/>
            <a:ext cx="1458162" cy="1458162"/>
          </a:xfrm>
          <a:prstGeom prst="ellipse">
            <a:avLst/>
          </a:prstGeom>
          <a:solidFill>
            <a:srgbClr val="6893C6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350" b="1" dirty="0">
              <a:solidFill>
                <a:srgbClr val="7030A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2" name="Picture 2" descr="C:\Users\mokrushina\Downloads\whiteboar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5946" y="1383618"/>
            <a:ext cx="810090" cy="810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614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Название 1"/>
          <p:cNvSpPr txBox="1">
            <a:spLocks/>
          </p:cNvSpPr>
          <p:nvPr/>
        </p:nvSpPr>
        <p:spPr>
          <a:xfrm>
            <a:off x="1655676" y="70740"/>
            <a:ext cx="2833889" cy="410168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 lnSpcReduction="10000"/>
          </a:bodyPr>
          <a:lstStyle/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ЦЕНТР РЕАЛИЗАЦИИ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ГОСУДАРСТВЕННОЙ ОБРАЗОВАТЕЛЬНОЙ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ПОЛИТИКИ  И ИНФОРМАЦИОННЫХ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ТЕХНОЛОГИЙ</a:t>
            </a:r>
          </a:p>
        </p:txBody>
      </p:sp>
      <p:sp>
        <p:nvSpPr>
          <p:cNvPr id="30" name="Название 1"/>
          <p:cNvSpPr txBox="1">
            <a:spLocks/>
          </p:cNvSpPr>
          <p:nvPr/>
        </p:nvSpPr>
        <p:spPr>
          <a:xfrm>
            <a:off x="140966" y="242563"/>
            <a:ext cx="8784976" cy="476690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Регламент конкурсного испытания </a:t>
            </a:r>
            <a:r>
              <a:rPr lang="ru-RU" sz="2000" b="1" dirty="0" smtClean="0">
                <a:solidFill>
                  <a:srgbClr val="C00000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«Мастер-класс»</a:t>
            </a:r>
            <a:endParaRPr lang="ru-RU" sz="2000" b="1" dirty="0">
              <a:solidFill>
                <a:srgbClr val="C00000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652723" y="1131590"/>
            <a:ext cx="3888432" cy="31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3813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Регламент </a:t>
            </a:r>
            <a:r>
              <a:rPr lang="ru-RU" b="1" dirty="0">
                <a:solidFill>
                  <a:srgbClr val="C00000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– </a:t>
            </a:r>
            <a:r>
              <a:rPr lang="ru-RU" b="1" dirty="0" smtClean="0">
                <a:solidFill>
                  <a:srgbClr val="C00000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45 </a:t>
            </a:r>
            <a:r>
              <a:rPr lang="ru-RU" b="1" dirty="0">
                <a:solidFill>
                  <a:srgbClr val="C00000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минут:</a:t>
            </a:r>
          </a:p>
          <a:p>
            <a:pPr indent="338138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17375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pPr indent="338138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представление </a:t>
            </a:r>
            <a:r>
              <a:rPr lang="ru-RU" b="1" dirty="0" smtClean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проекта мастер-класса </a:t>
            </a:r>
            <a:r>
              <a:rPr lang="ru-RU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– </a:t>
            </a:r>
            <a:r>
              <a:rPr lang="ru-RU" b="1" dirty="0" smtClean="0">
                <a:solidFill>
                  <a:srgbClr val="C00000"/>
                </a:solidFill>
              </a:rPr>
              <a:t>5</a:t>
            </a:r>
            <a:r>
              <a:rPr lang="ru-RU" b="1" dirty="0" smtClean="0">
                <a:solidFill>
                  <a:srgbClr val="C00000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минут;</a:t>
            </a:r>
          </a:p>
          <a:p>
            <a:pPr indent="338138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проведение </a:t>
            </a:r>
            <a:r>
              <a:rPr lang="ru-RU" b="1" dirty="0" smtClean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мастер-класса – </a:t>
            </a:r>
            <a:r>
              <a:rPr lang="ru-RU" b="1" dirty="0">
                <a:solidFill>
                  <a:srgbClr val="C00000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30 минут;</a:t>
            </a:r>
          </a:p>
          <a:p>
            <a:pPr indent="338138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самоанализ </a:t>
            </a:r>
            <a:r>
              <a:rPr lang="ru-RU" b="1" dirty="0" smtClean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мастер-класса, </a:t>
            </a:r>
            <a:r>
              <a:rPr lang="ru-RU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вопросы жюри </a:t>
            </a:r>
            <a:r>
              <a:rPr lang="ru-RU" b="1" dirty="0" smtClean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– </a:t>
            </a:r>
            <a:r>
              <a:rPr lang="ru-RU" b="1" dirty="0" smtClean="0">
                <a:solidFill>
                  <a:srgbClr val="C00000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10 </a:t>
            </a:r>
            <a:r>
              <a:rPr lang="ru-RU" b="1" dirty="0">
                <a:solidFill>
                  <a:srgbClr val="C00000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минут.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556" y="1113725"/>
            <a:ext cx="4005064" cy="300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0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275606"/>
            <a:ext cx="3744416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 smtClean="0"/>
              <a:t>1.17. </a:t>
            </a:r>
            <a:r>
              <a:rPr lang="ru-RU" dirty="0" smtClean="0"/>
              <a:t>Проведены традиционные и учреждены новые конкурсы профессионального мастерства педагогов и специалистов системы общего образования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728428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Реализуемые </a:t>
            </a:r>
            <a:r>
              <a:rPr lang="en-US" sz="2400" b="1" dirty="0" err="1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задачи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365187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 smtClean="0">
                <a:solidFill>
                  <a:srgbClr val="C00000"/>
                </a:solidFill>
              </a:rPr>
              <a:t>Характеристика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результата</a:t>
            </a:r>
            <a:r>
              <a:rPr lang="en-US" b="1" dirty="0" smtClean="0">
                <a:solidFill>
                  <a:srgbClr val="C00000"/>
                </a:solidFill>
              </a:rPr>
              <a:t>: </a:t>
            </a:r>
            <a:r>
              <a:rPr lang="ru-RU" dirty="0" smtClean="0"/>
              <a:t>Сформирована система конкурсов профессионального мастерства</a:t>
            </a:r>
            <a:r>
              <a:rPr lang="en-US" dirty="0" smtClean="0"/>
              <a:t> </a:t>
            </a:r>
            <a:r>
              <a:rPr lang="ru-RU" dirty="0" smtClean="0"/>
              <a:t>специалистов системы общего образования. Наиболее успешные педагоги в качестве поощрения за выдающиеся результаты получают возможность проходить программы повышения квалификации и стажировок на базе ведущих российских и зарубежных площадок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509182450"/>
              </p:ext>
            </p:extLst>
          </p:nvPr>
        </p:nvGraphicFramePr>
        <p:xfrm>
          <a:off x="2483768" y="21952"/>
          <a:ext cx="6660232" cy="3701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567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азвание 1"/>
          <p:cNvSpPr txBox="1">
            <a:spLocks/>
          </p:cNvSpPr>
          <p:nvPr/>
        </p:nvSpPr>
        <p:spPr>
          <a:xfrm>
            <a:off x="3599892" y="33468"/>
            <a:ext cx="3834426" cy="519522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Организация  проведения 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федерального этапа Конкурса</a:t>
            </a:r>
          </a:p>
        </p:txBody>
      </p:sp>
      <p:sp>
        <p:nvSpPr>
          <p:cNvPr id="28" name="Название 1"/>
          <p:cNvSpPr txBox="1">
            <a:spLocks/>
          </p:cNvSpPr>
          <p:nvPr/>
        </p:nvSpPr>
        <p:spPr>
          <a:xfrm>
            <a:off x="1655676" y="70740"/>
            <a:ext cx="2833889" cy="410168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 lnSpcReduction="10000"/>
          </a:bodyPr>
          <a:lstStyle/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ЦЕНТР РЕАЛИЗАЦИИ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ГОСУДАРСТВЕННОЙ ОБРАЗОВАТЕЛЬНОЙ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ПОЛИТИКИ  И ИНФОРМАЦИОННЫХ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ТЕХНОЛОГИЙ</a:t>
            </a:r>
          </a:p>
        </p:txBody>
      </p:sp>
      <p:sp>
        <p:nvSpPr>
          <p:cNvPr id="30" name="Название 1"/>
          <p:cNvSpPr txBox="1">
            <a:spLocks/>
          </p:cNvSpPr>
          <p:nvPr/>
        </p:nvSpPr>
        <p:spPr>
          <a:xfrm>
            <a:off x="107504" y="141480"/>
            <a:ext cx="9001000" cy="339428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Оценка конкурсного испытания «Внеурочное мероприятие»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51520" y="514773"/>
            <a:ext cx="6480720" cy="111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ru-RU" sz="1500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Оценивается отдельно каждый блок: </a:t>
            </a:r>
          </a:p>
          <a:p>
            <a:pPr marL="271463" indent="-271463">
              <a:spcBef>
                <a:spcPts val="450"/>
              </a:spcBef>
              <a:buFont typeface="Wingdings" pitchFamily="2" charset="2"/>
              <a:buChar char="ü"/>
            </a:pPr>
            <a:r>
              <a:rPr lang="ru-RU" sz="1350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проектирование </a:t>
            </a:r>
            <a:r>
              <a:rPr lang="ru-RU" sz="1200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мастер-класса</a:t>
            </a:r>
            <a:r>
              <a:rPr lang="ru-RU" sz="1350" b="1" dirty="0" smtClean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; </a:t>
            </a:r>
            <a:endParaRPr lang="ru-RU" sz="1350" b="1" dirty="0">
              <a:solidFill>
                <a:srgbClr val="17375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pPr marL="271463" indent="-271463">
              <a:spcBef>
                <a:spcPts val="450"/>
              </a:spcBef>
              <a:buFont typeface="Wingdings" pitchFamily="2" charset="2"/>
              <a:buChar char="ü"/>
            </a:pPr>
            <a:r>
              <a:rPr lang="ru-RU" sz="1350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проведение </a:t>
            </a:r>
            <a:r>
              <a:rPr lang="ru-RU" sz="1200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мастер-класса</a:t>
            </a:r>
            <a:r>
              <a:rPr lang="ru-RU" sz="1350" b="1" dirty="0" smtClean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; </a:t>
            </a:r>
            <a:endParaRPr lang="ru-RU" sz="1350" b="1" dirty="0">
              <a:solidFill>
                <a:srgbClr val="17375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pPr marL="271463" indent="-271463">
              <a:spcBef>
                <a:spcPts val="450"/>
              </a:spcBef>
              <a:buFont typeface="Wingdings" pitchFamily="2" charset="2"/>
              <a:buChar char="ü"/>
            </a:pPr>
            <a:r>
              <a:rPr lang="ru-RU" sz="1350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самоанализ проведенного </a:t>
            </a:r>
            <a:r>
              <a:rPr lang="ru-RU" sz="1200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мастер-класса</a:t>
            </a:r>
            <a:r>
              <a:rPr lang="ru-RU" sz="1350" b="1" dirty="0" smtClean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.</a:t>
            </a:r>
            <a:endParaRPr lang="ru-RU" sz="1350" b="1" dirty="0">
              <a:solidFill>
                <a:srgbClr val="17375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399584" y="1522411"/>
            <a:ext cx="374441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spcBef>
                <a:spcPct val="20000"/>
              </a:spcBef>
            </a:pPr>
            <a:r>
              <a:rPr lang="ru-RU" sz="1500" b="1" dirty="0" err="1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Критериальная</a:t>
            </a:r>
            <a:r>
              <a:rPr lang="ru-RU" sz="1500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база оценивания</a:t>
            </a: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541398"/>
              </p:ext>
            </p:extLst>
          </p:nvPr>
        </p:nvGraphicFramePr>
        <p:xfrm>
          <a:off x="7320" y="1851670"/>
          <a:ext cx="9101183" cy="32461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56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5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728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Wingdings" pitchFamily="2" charset="2"/>
                        <a:buNone/>
                      </a:pPr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Блок 1. </a:t>
                      </a:r>
                    </a:p>
                    <a:p>
                      <a:pPr marL="0" algn="l" defTabSz="914400" rtl="0" eaLnBrk="1" latinLnBrk="0" hangingPunct="1">
                        <a:buFont typeface="Wingdings" pitchFamily="2" charset="2"/>
                        <a:buNone/>
                      </a:pPr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Разработка и представление проекта мастер-класса: </a:t>
                      </a:r>
                      <a:endParaRPr lang="ru-RU" sz="1400" b="1" kern="1200" dirty="0">
                        <a:solidFill>
                          <a:srgbClr val="17375E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66700" marR="0" indent="-2667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показатели позволяют оценить умения проектировать мастер-класс и представлять проект мастер-класса (знания и умения в области педагогического проектирования и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обоснования педагогической целесообразности использования представляемой технологии,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метода, приема и </a:t>
                      </a:r>
                      <a:r>
                        <a:rPr lang="ru-RU" sz="1400" b="1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пр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, форм организации деятельности участников мастер-класса</a:t>
                      </a:r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)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800" b="1" kern="1200" dirty="0" smtClean="0">
                        <a:solidFill>
                          <a:srgbClr val="17375E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Wingdings" pitchFamily="2" charset="2"/>
                        <a:buNone/>
                      </a:pPr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Блок 2. </a:t>
                      </a:r>
                    </a:p>
                    <a:p>
                      <a:pPr marL="0" algn="l" defTabSz="914400" rtl="0" eaLnBrk="1" latinLnBrk="0" hangingPunct="1">
                        <a:buFont typeface="Wingdings" pitchFamily="2" charset="2"/>
                        <a:buNone/>
                      </a:pPr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Проведение мастер-класса: </a:t>
                      </a:r>
                      <a:endParaRPr lang="ru-RU" sz="1400" b="1" kern="1200" dirty="0">
                        <a:solidFill>
                          <a:srgbClr val="17375E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66700" indent="-266700" algn="just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показатели позволяют оценить проявление предметных, методических, психолого-педагогических, коммуникативных компетенций конкурсанта при проведении мастер-класса.</a:t>
                      </a:r>
                      <a:endParaRPr lang="ru-RU" sz="1400" b="1" kern="1200" dirty="0">
                        <a:solidFill>
                          <a:srgbClr val="17375E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Wingdings" pitchFamily="2" charset="2"/>
                        <a:buNone/>
                      </a:pPr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Блок 3. </a:t>
                      </a:r>
                    </a:p>
                    <a:p>
                      <a:pPr marL="0" algn="l" defTabSz="914400" rtl="0" eaLnBrk="1" latinLnBrk="0" hangingPunct="1">
                        <a:buFont typeface="Wingdings" pitchFamily="2" charset="2"/>
                        <a:buNone/>
                      </a:pPr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Рефлексивный анализ: </a:t>
                      </a:r>
                      <a:endParaRPr lang="ru-RU" sz="1400" b="1" kern="1200" dirty="0">
                        <a:solidFill>
                          <a:srgbClr val="17375E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66700" indent="-266700" algn="just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показатели позволяют оценить проявление предметных, методических, психолого-педагогических, коммуникативных компетенций конкурсанта при рефлексии собственной деятельности по итогам проведенного мастер-класса.</a:t>
                      </a:r>
                      <a:endParaRPr lang="ru-RU" sz="1400" b="1" kern="1200" dirty="0">
                        <a:solidFill>
                          <a:srgbClr val="17375E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168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Название 1"/>
          <p:cNvSpPr txBox="1">
            <a:spLocks/>
          </p:cNvSpPr>
          <p:nvPr/>
        </p:nvSpPr>
        <p:spPr>
          <a:xfrm>
            <a:off x="1655676" y="70740"/>
            <a:ext cx="2833889" cy="410168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 lnSpcReduction="10000"/>
          </a:bodyPr>
          <a:lstStyle/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ЦЕНТР РЕАЛИЗАЦИИ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ГОСУДАРСТВЕННОЙ ОБРАЗОВАТЕЛЬНОЙ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ПОЛИТИКИ  И ИНФОРМАЦИОННЫХ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ТЕХНОЛОГИЙ</a:t>
            </a:r>
          </a:p>
        </p:txBody>
      </p:sp>
      <p:sp>
        <p:nvSpPr>
          <p:cNvPr id="30" name="Название 1"/>
          <p:cNvSpPr txBox="1">
            <a:spLocks/>
          </p:cNvSpPr>
          <p:nvPr/>
        </p:nvSpPr>
        <p:spPr>
          <a:xfrm>
            <a:off x="179512" y="101751"/>
            <a:ext cx="8784976" cy="476690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Регламент конкурсного испытания </a:t>
            </a:r>
            <a:r>
              <a:rPr lang="ru-RU" sz="2000" b="1" dirty="0" smtClean="0">
                <a:solidFill>
                  <a:srgbClr val="C00000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«Образовательный проект»</a:t>
            </a:r>
            <a:endParaRPr lang="ru-RU" sz="2000" b="1" dirty="0">
              <a:solidFill>
                <a:srgbClr val="C00000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51520" y="699542"/>
            <a:ext cx="4145619" cy="3947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3813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Регламент – 7</a:t>
            </a:r>
            <a:r>
              <a:rPr lang="ru-RU" b="1" dirty="0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 часов 45 </a:t>
            </a:r>
            <a:r>
              <a:rPr lang="ru-RU" b="1" dirty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минут:</a:t>
            </a:r>
          </a:p>
          <a:p>
            <a:pPr indent="338138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17375E"/>
              </a:solidFill>
              <a:ea typeface="Verdana" pitchFamily="34" charset="0"/>
              <a:cs typeface="Verdana" pitchFamily="34" charset="0"/>
            </a:endParaRPr>
          </a:p>
          <a:p>
            <a:pPr indent="338138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17375E"/>
                </a:solidFill>
                <a:ea typeface="Verdana" pitchFamily="34" charset="0"/>
                <a:cs typeface="Verdana" pitchFamily="34" charset="0"/>
              </a:rPr>
              <a:t>Выбор темы образовательного проекта – </a:t>
            </a:r>
            <a:r>
              <a:rPr lang="ru-RU" b="1" dirty="0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1</a:t>
            </a:r>
            <a:r>
              <a:rPr lang="ru-RU" b="1" dirty="0" smtClean="0">
                <a:solidFill>
                  <a:srgbClr val="C00000"/>
                </a:solidFill>
              </a:rPr>
              <a:t>5</a:t>
            </a:r>
            <a:r>
              <a:rPr lang="ru-RU" b="1" dirty="0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минут;</a:t>
            </a:r>
          </a:p>
          <a:p>
            <a:pPr indent="338138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17375E"/>
                </a:solidFill>
                <a:ea typeface="Verdana" pitchFamily="34" charset="0"/>
                <a:cs typeface="Verdana" pitchFamily="34" charset="0"/>
              </a:rPr>
              <a:t>Разработка </a:t>
            </a:r>
            <a:r>
              <a:rPr lang="ru-RU" b="1" dirty="0">
                <a:solidFill>
                  <a:srgbClr val="17375E"/>
                </a:solidFill>
                <a:ea typeface="Verdana" pitchFamily="34" charset="0"/>
                <a:cs typeface="Verdana" pitchFamily="34" charset="0"/>
              </a:rPr>
              <a:t>образовательного проекта </a:t>
            </a:r>
            <a:r>
              <a:rPr lang="ru-RU" b="1" dirty="0" smtClean="0">
                <a:solidFill>
                  <a:srgbClr val="17375E"/>
                </a:solidFill>
                <a:ea typeface="Verdana" pitchFamily="34" charset="0"/>
                <a:cs typeface="Verdana" pitchFamily="34" charset="0"/>
              </a:rPr>
              <a:t>– </a:t>
            </a:r>
            <a:r>
              <a:rPr lang="ru-RU" b="1" dirty="0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7 часов;</a:t>
            </a:r>
            <a:endParaRPr lang="ru-RU" b="1" dirty="0">
              <a:solidFill>
                <a:srgbClr val="C00000"/>
              </a:solidFill>
              <a:ea typeface="Verdana" pitchFamily="34" charset="0"/>
              <a:cs typeface="Verdana" pitchFamily="34" charset="0"/>
            </a:endParaRPr>
          </a:p>
          <a:p>
            <a:pPr indent="338138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17375E"/>
                </a:solidFill>
                <a:ea typeface="Verdana" pitchFamily="34" charset="0"/>
                <a:cs typeface="Verdana" pitchFamily="34" charset="0"/>
              </a:rPr>
              <a:t>Презентация </a:t>
            </a:r>
            <a:r>
              <a:rPr lang="ru-RU" b="1" dirty="0">
                <a:solidFill>
                  <a:srgbClr val="17375E"/>
                </a:solidFill>
                <a:ea typeface="Verdana" pitchFamily="34" charset="0"/>
                <a:cs typeface="Verdana" pitchFamily="34" charset="0"/>
              </a:rPr>
              <a:t>образовательного проекта – </a:t>
            </a:r>
            <a:r>
              <a:rPr lang="ru-RU" b="1" dirty="0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20 минут;</a:t>
            </a:r>
            <a:endParaRPr lang="ru-RU" b="1" dirty="0" smtClean="0">
              <a:solidFill>
                <a:srgbClr val="17375E"/>
              </a:solidFill>
              <a:ea typeface="Verdana" pitchFamily="34" charset="0"/>
              <a:cs typeface="Verdana" pitchFamily="34" charset="0"/>
            </a:endParaRPr>
          </a:p>
          <a:p>
            <a:pPr indent="338138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17375E"/>
                </a:solidFill>
                <a:ea typeface="Verdana" pitchFamily="34" charset="0"/>
                <a:cs typeface="Verdana" pitchFamily="34" charset="0"/>
              </a:rPr>
              <a:t>самоанализ </a:t>
            </a:r>
            <a:r>
              <a:rPr lang="ru-RU" b="1" dirty="0">
                <a:solidFill>
                  <a:srgbClr val="17375E"/>
                </a:solidFill>
                <a:ea typeface="Verdana" pitchFamily="34" charset="0"/>
                <a:cs typeface="Verdana" pitchFamily="34" charset="0"/>
              </a:rPr>
              <a:t>образовательного </a:t>
            </a:r>
            <a:r>
              <a:rPr lang="ru-RU" b="1" dirty="0" smtClean="0">
                <a:solidFill>
                  <a:srgbClr val="17375E"/>
                </a:solidFill>
                <a:ea typeface="Verdana" pitchFamily="34" charset="0"/>
                <a:cs typeface="Verdana" pitchFamily="34" charset="0"/>
              </a:rPr>
              <a:t>проекта, </a:t>
            </a:r>
            <a:r>
              <a:rPr lang="ru-RU" b="1" dirty="0">
                <a:solidFill>
                  <a:srgbClr val="17375E"/>
                </a:solidFill>
                <a:ea typeface="Verdana" pitchFamily="34" charset="0"/>
                <a:cs typeface="Verdana" pitchFamily="34" charset="0"/>
              </a:rPr>
              <a:t>вопросы жюри </a:t>
            </a:r>
            <a:r>
              <a:rPr lang="ru-RU" b="1" dirty="0" smtClean="0">
                <a:solidFill>
                  <a:srgbClr val="17375E"/>
                </a:solidFill>
                <a:ea typeface="Verdana" pitchFamily="34" charset="0"/>
                <a:cs typeface="Verdana" pitchFamily="34" charset="0"/>
              </a:rPr>
              <a:t>– </a:t>
            </a:r>
            <a:r>
              <a:rPr lang="ru-RU" b="1" dirty="0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10 </a:t>
            </a:r>
            <a:r>
              <a:rPr lang="ru-RU" b="1" dirty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минут.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556" y="1113725"/>
            <a:ext cx="4005064" cy="300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0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азвание 1"/>
          <p:cNvSpPr txBox="1">
            <a:spLocks/>
          </p:cNvSpPr>
          <p:nvPr/>
        </p:nvSpPr>
        <p:spPr>
          <a:xfrm>
            <a:off x="3599892" y="33468"/>
            <a:ext cx="3834426" cy="519522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Организация  проведения 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федерального этапа Конкурса</a:t>
            </a:r>
          </a:p>
        </p:txBody>
      </p:sp>
      <p:sp>
        <p:nvSpPr>
          <p:cNvPr id="28" name="Название 1"/>
          <p:cNvSpPr txBox="1">
            <a:spLocks/>
          </p:cNvSpPr>
          <p:nvPr/>
        </p:nvSpPr>
        <p:spPr>
          <a:xfrm>
            <a:off x="1655676" y="70740"/>
            <a:ext cx="2833889" cy="410168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 lnSpcReduction="10000"/>
          </a:bodyPr>
          <a:lstStyle/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ЦЕНТР РЕАЛИЗАЦИИ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ГОСУДАРСТВЕННОЙ ОБРАЗОВАТЕЛЬНОЙ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ПОЛИТИКИ  И ИНФОРМАЦИОННЫХ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ТЕХНОЛОГИЙ</a:t>
            </a:r>
          </a:p>
        </p:txBody>
      </p:sp>
      <p:sp>
        <p:nvSpPr>
          <p:cNvPr id="30" name="Название 1"/>
          <p:cNvSpPr txBox="1">
            <a:spLocks/>
          </p:cNvSpPr>
          <p:nvPr/>
        </p:nvSpPr>
        <p:spPr>
          <a:xfrm>
            <a:off x="107504" y="141480"/>
            <a:ext cx="9001000" cy="339428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Оценка конкурсного испытания </a:t>
            </a:r>
            <a:r>
              <a:rPr lang="ru-RU" sz="2000" b="1" dirty="0" smtClean="0">
                <a:solidFill>
                  <a:srgbClr val="C00000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«Образовательный проект»</a:t>
            </a:r>
            <a:endParaRPr lang="ru-RU" sz="2000" b="1" dirty="0">
              <a:solidFill>
                <a:srgbClr val="C00000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51520" y="514773"/>
            <a:ext cx="6480720" cy="111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ru-RU" sz="1500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Оценивается отдельно каждый блок: </a:t>
            </a:r>
          </a:p>
          <a:p>
            <a:pPr marL="271463" indent="-271463">
              <a:spcBef>
                <a:spcPts val="450"/>
              </a:spcBef>
              <a:buFont typeface="Wingdings" pitchFamily="2" charset="2"/>
              <a:buChar char="ü"/>
            </a:pPr>
            <a:r>
              <a:rPr lang="ru-RU" sz="1350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проектирование </a:t>
            </a:r>
            <a:r>
              <a:rPr lang="ru-RU" sz="1200" b="1" dirty="0" smtClean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проекта</a:t>
            </a:r>
            <a:r>
              <a:rPr lang="ru-RU" sz="1350" b="1" dirty="0" smtClean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; </a:t>
            </a:r>
            <a:endParaRPr lang="ru-RU" sz="1350" b="1" dirty="0">
              <a:solidFill>
                <a:srgbClr val="17375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pPr marL="271463" indent="-271463">
              <a:spcBef>
                <a:spcPts val="450"/>
              </a:spcBef>
              <a:buFont typeface="Wingdings" pitchFamily="2" charset="2"/>
              <a:buChar char="ü"/>
            </a:pPr>
            <a:r>
              <a:rPr lang="ru-RU" sz="1350" b="1" dirty="0" smtClean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реализация и представление проекта; </a:t>
            </a:r>
            <a:endParaRPr lang="ru-RU" sz="1350" b="1" dirty="0">
              <a:solidFill>
                <a:srgbClr val="17375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pPr marL="271463" indent="-271463">
              <a:spcBef>
                <a:spcPts val="450"/>
              </a:spcBef>
              <a:buFont typeface="Wingdings" pitchFamily="2" charset="2"/>
              <a:buChar char="ü"/>
            </a:pPr>
            <a:r>
              <a:rPr lang="ru-RU" sz="1350" b="1" dirty="0" smtClean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Самоанализ, ответы на вопросы жюри.</a:t>
            </a:r>
            <a:endParaRPr lang="ru-RU" sz="1350" b="1" dirty="0">
              <a:solidFill>
                <a:srgbClr val="17375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399584" y="1522411"/>
            <a:ext cx="374441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spcBef>
                <a:spcPct val="20000"/>
              </a:spcBef>
            </a:pPr>
            <a:r>
              <a:rPr lang="ru-RU" sz="1500" b="1" dirty="0" err="1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Критериальная</a:t>
            </a:r>
            <a:r>
              <a:rPr lang="ru-RU" sz="1500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база оценивания</a:t>
            </a: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082009"/>
              </p:ext>
            </p:extLst>
          </p:nvPr>
        </p:nvGraphicFramePr>
        <p:xfrm>
          <a:off x="7320" y="1851670"/>
          <a:ext cx="9101183" cy="29413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56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5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Wingdings" pitchFamily="2" charset="2"/>
                        <a:buNone/>
                      </a:pPr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Блок 1. </a:t>
                      </a:r>
                    </a:p>
                    <a:p>
                      <a:pPr marL="0" algn="l" defTabSz="914400" rtl="0" eaLnBrk="1" latinLnBrk="0" hangingPunct="1">
                        <a:buFont typeface="Wingdings" pitchFamily="2" charset="2"/>
                        <a:buNone/>
                      </a:pPr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Разработка и представление проекта: </a:t>
                      </a:r>
                      <a:endParaRPr lang="ru-RU" sz="1400" b="1" kern="1200" dirty="0">
                        <a:solidFill>
                          <a:srgbClr val="17375E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66700" marR="0" indent="-2667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показатели позволяют оценить индивидуальную (личностные и профессиональные качества</a:t>
                      </a: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конкурсанта) работу, а также умение работать в команде</a:t>
                      </a:r>
                      <a:endParaRPr lang="ru-RU" sz="1600" b="1" kern="1200" dirty="0" smtClean="0">
                        <a:solidFill>
                          <a:srgbClr val="17375E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Wingdings" pitchFamily="2" charset="2"/>
                        <a:buNone/>
                      </a:pPr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Блок 2. </a:t>
                      </a:r>
                    </a:p>
                    <a:p>
                      <a:pPr marL="0" algn="l" defTabSz="914400" rtl="0" eaLnBrk="1" latinLnBrk="0" hangingPunct="1">
                        <a:buFont typeface="Wingdings" pitchFamily="2" charset="2"/>
                        <a:buNone/>
                      </a:pPr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Презентация образовательного проекта: </a:t>
                      </a:r>
                      <a:endParaRPr lang="ru-RU" sz="1400" b="1" kern="1200" dirty="0">
                        <a:solidFill>
                          <a:srgbClr val="17375E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66700" marR="0" indent="-2667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17375E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показатели позволяют оценить проявление 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индивидуальных качеств,</a:t>
                      </a: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умение работать в команде, а также оценить качество представления (защиты) проекта, полноту его реализации, реалистичность, значимость, эстетичность, перспективность представленного проекта</a:t>
                      </a:r>
                      <a:endParaRPr lang="ru-RU" sz="1600" b="1" kern="1200" dirty="0" smtClean="0">
                        <a:solidFill>
                          <a:srgbClr val="17375E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Wingdings" pitchFamily="2" charset="2"/>
                        <a:buNone/>
                      </a:pPr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Блок 3. </a:t>
                      </a:r>
                    </a:p>
                    <a:p>
                      <a:pPr marL="0" algn="l" defTabSz="914400" rtl="0" eaLnBrk="1" latinLnBrk="0" hangingPunct="1">
                        <a:buFont typeface="Wingdings" pitchFamily="2" charset="2"/>
                        <a:buNone/>
                      </a:pPr>
                      <a:r>
                        <a:rPr lang="ru-RU" sz="1400" b="1" kern="1200" dirty="0" smtClean="0">
                          <a:solidFill>
                            <a:srgbClr val="17375E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Рефлексивный анализ: </a:t>
                      </a:r>
                      <a:endParaRPr lang="ru-RU" sz="1400" b="1" kern="1200" dirty="0">
                        <a:solidFill>
                          <a:srgbClr val="17375E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66700" indent="-266700" algn="just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ru-RU" sz="1600" b="1" kern="1200" dirty="0" smtClean="0">
                          <a:solidFill>
                            <a:srgbClr val="17375E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показатели позволяют оценить проявление предметных, методических, психолого-педагогических, коммуникативных компетенций конкурсанта при рефлексии собственной деятельности по итогам представленного образовательного проекта</a:t>
                      </a:r>
                      <a:endParaRPr lang="ru-RU" sz="1600" b="1" kern="1200" dirty="0">
                        <a:solidFill>
                          <a:srgbClr val="17375E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249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20" y="607219"/>
            <a:ext cx="7406130" cy="415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085188"/>
              </p:ext>
            </p:extLst>
          </p:nvPr>
        </p:nvGraphicFramePr>
        <p:xfrm>
          <a:off x="107504" y="1563229"/>
          <a:ext cx="8928992" cy="2777112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415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5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Конкурсное испытание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T Sans" panose="020B05030202030202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Максимальное </a:t>
                      </a:r>
                      <a:r>
                        <a:rPr lang="ru-RU" sz="1600" dirty="0" smtClean="0">
                          <a:effectLst/>
                        </a:rPr>
                        <a:t>количество </a:t>
                      </a:r>
                      <a:r>
                        <a:rPr lang="ru-RU" sz="1600" dirty="0">
                          <a:effectLst/>
                        </a:rPr>
                        <a:t>баллов по экспертным листам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T Sans" panose="020B05030202030202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Весовой коэффициент значимости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T Sans" panose="020B05030202030202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Итоговый максимальный балл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T Sans" panose="020B05030202030202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9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Сочинение-рассуждение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T Sans" panose="020B05030202030202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25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T Sans" panose="020B05030202030202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T Sans" panose="020B05030202030202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25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T Sans" panose="020B05030202030202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9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Цифровой образовательный ресурс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T Sans" panose="020B05030202030202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25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T Sans" panose="020B05030202030202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T Sans" panose="020B05030202030202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25</a:t>
                      </a:r>
                      <a:endParaRPr lang="ru-RU" sz="1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T Sans" panose="020B05030202030202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9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Внеурочное занятие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T Sans" panose="020B05030202030202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35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T Sans" panose="020B05030202030202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T Sans" panose="020B05030202030202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70</a:t>
                      </a:r>
                      <a:endParaRPr lang="ru-RU" sz="1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T Sans" panose="020B05030202030202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9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Урок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T Sans" panose="020B05030202030202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50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T Sans" panose="020B05030202030202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T Sans" panose="020B05030202030202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100</a:t>
                      </a:r>
                      <a:endParaRPr lang="ru-RU" sz="1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T Sans" panose="020B05030202030202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9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Мастер-класс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T Sans" panose="020B05030202030202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50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T Sans" panose="020B05030202030202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T Sans" panose="020B05030202030202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100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T Sans" panose="020B05030202030202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9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Образовательный проект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T Sans" panose="020B05030202030202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100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T Sans" panose="020B05030202030202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0,5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T Sans" panose="020B05030202030202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50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T Sans" panose="020B05030202030202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 bwMode="auto">
          <a:xfrm>
            <a:off x="227409" y="167792"/>
            <a:ext cx="8416529" cy="44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793" tIns="14396" rIns="28793" bIns="14396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C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ОЦЕНИВАНИЕ КОНКУРСНЫХ ИСПЫТАНИЙ</a:t>
            </a:r>
            <a:endParaRPr lang="ru-RU" altLang="ru-RU" sz="2400" dirty="0">
              <a:solidFill>
                <a:srgbClr val="C0000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5008" y="974184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PT Sans" panose="020B0503020203020204" pitchFamily="34" charset="-52"/>
              </a:rPr>
              <a:t>Предлагается следующая экспертная оценка значимости конкурсных испытаний</a:t>
            </a:r>
          </a:p>
        </p:txBody>
      </p:sp>
    </p:spTree>
    <p:extLst>
      <p:ext uri="{BB962C8B-B14F-4D97-AF65-F5344CB8AC3E}">
        <p14:creationId xmlns:p14="http://schemas.microsoft.com/office/powerpoint/2010/main" val="23031370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13"/>
          <p:cNvSpPr/>
          <p:nvPr/>
        </p:nvSpPr>
        <p:spPr>
          <a:xfrm>
            <a:off x="857250" y="1094203"/>
            <a:ext cx="7441164" cy="1585559"/>
          </a:xfrm>
          <a:prstGeom prst="rect">
            <a:avLst/>
          </a:prstGeom>
          <a:solidFill>
            <a:srgbClr val="2D4E77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/>
            <a:endParaRPr sz="1350"/>
          </a:p>
        </p:txBody>
      </p:sp>
      <p:sp>
        <p:nvSpPr>
          <p:cNvPr id="4" name="Прямоугольник 3"/>
          <p:cNvSpPr/>
          <p:nvPr/>
        </p:nvSpPr>
        <p:spPr>
          <a:xfrm>
            <a:off x="857251" y="2247714"/>
            <a:ext cx="7429499" cy="2484276"/>
          </a:xfrm>
          <a:prstGeom prst="rect">
            <a:avLst/>
          </a:prstGeom>
          <a:solidFill>
            <a:schemeClr val="tx2">
              <a:lumMod val="60000"/>
              <a:lumOff val="4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400" b="1" dirty="0" smtClean="0">
              <a:solidFill>
                <a:srgbClr val="C00000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pPr lvl="0" algn="ctr"/>
            <a:r>
              <a:rPr lang="ru-RU" sz="2400" b="1" dirty="0" smtClean="0">
                <a:solidFill>
                  <a:srgbClr val="C00000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Цель</a:t>
            </a:r>
            <a:r>
              <a:rPr lang="ru-RU" sz="2400" b="1" dirty="0" smtClean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</a:t>
            </a:r>
            <a:r>
              <a:rPr lang="ru-RU" sz="2400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– оценка экспертной деятельности конкурсанта в вопросах государственной политики в сфере образования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979713" y="2193708"/>
            <a:ext cx="587490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" dirty="0">
                <a:solidFill>
                  <a:schemeClr val="bg1"/>
                </a:solidFill>
                <a:latin typeface="PT Sans" panose="020B0503020203020204" pitchFamily="34" charset="-52"/>
                <a:cs typeface="Arial" pitchFamily="34" charset="0"/>
              </a:rPr>
              <a:t>Конкурсное испытание </a:t>
            </a:r>
            <a:r>
              <a:rPr lang="ru-RU" sz="2100" b="1" dirty="0">
                <a:solidFill>
                  <a:schemeClr val="bg1"/>
                </a:solidFill>
                <a:latin typeface="PT Sans" panose="020B0503020203020204" pitchFamily="34" charset="-52"/>
                <a:cs typeface="Arial" pitchFamily="34" charset="0"/>
              </a:rPr>
              <a:t>«Разговор с Министром»</a:t>
            </a:r>
          </a:p>
        </p:txBody>
      </p:sp>
      <p:sp>
        <p:nvSpPr>
          <p:cNvPr id="15" name="Овал 14"/>
          <p:cNvSpPr/>
          <p:nvPr/>
        </p:nvSpPr>
        <p:spPr>
          <a:xfrm>
            <a:off x="3946414" y="1005576"/>
            <a:ext cx="1242138" cy="1242138"/>
          </a:xfrm>
          <a:prstGeom prst="ellipse">
            <a:avLst/>
          </a:prstGeom>
          <a:solidFill>
            <a:srgbClr val="6893C6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350" b="1" dirty="0">
              <a:solidFill>
                <a:srgbClr val="7030A0"/>
              </a:solidFill>
              <a:latin typeface="PT Sans" panose="020B0503020203020204" pitchFamily="34" charset="-52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1" name="Изображение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275606"/>
            <a:ext cx="432048" cy="596638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857250" y="-12344"/>
            <a:ext cx="7441164" cy="642715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37" name="Название 1"/>
          <p:cNvSpPr txBox="1">
            <a:spLocks/>
          </p:cNvSpPr>
          <p:nvPr/>
        </p:nvSpPr>
        <p:spPr>
          <a:xfrm>
            <a:off x="857250" y="126088"/>
            <a:ext cx="7429500" cy="339428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/>
          <a:p>
            <a:pPr algn="ctr">
              <a:defRPr/>
            </a:pPr>
            <a:r>
              <a:rPr lang="ru-RU" sz="2250" b="1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I</a:t>
            </a:r>
            <a:r>
              <a:rPr lang="en-US" sz="2250" b="1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I</a:t>
            </a:r>
            <a:r>
              <a:rPr lang="ru-RU" sz="2250" b="1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I </a:t>
            </a:r>
            <a:r>
              <a:rPr lang="ru-RU" sz="1500" b="1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ОЧНЫЙ ТУР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842" y="1094203"/>
            <a:ext cx="1360995" cy="158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8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азвание 1"/>
          <p:cNvSpPr txBox="1">
            <a:spLocks/>
          </p:cNvSpPr>
          <p:nvPr/>
        </p:nvSpPr>
        <p:spPr>
          <a:xfrm>
            <a:off x="3599892" y="33468"/>
            <a:ext cx="3834426" cy="519522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Организация  проведения 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федерального этапа Конкурса</a:t>
            </a:r>
          </a:p>
        </p:txBody>
      </p:sp>
      <p:sp>
        <p:nvSpPr>
          <p:cNvPr id="28" name="Название 1"/>
          <p:cNvSpPr txBox="1">
            <a:spLocks/>
          </p:cNvSpPr>
          <p:nvPr/>
        </p:nvSpPr>
        <p:spPr>
          <a:xfrm>
            <a:off x="1655676" y="70740"/>
            <a:ext cx="2833889" cy="410168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 lnSpcReduction="10000"/>
          </a:bodyPr>
          <a:lstStyle/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ЦЕНТР РЕАЛИЗАЦИИ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ГОСУДАРСТВЕННОЙ ОБРАЗОВАТЕЛЬНОЙ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ПОЛИТИКИ  И ИНФОРМАЦИОННЫХ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ТЕХНОЛОГИЙ</a:t>
            </a:r>
          </a:p>
        </p:txBody>
      </p:sp>
      <p:sp>
        <p:nvSpPr>
          <p:cNvPr id="30" name="Название 1"/>
          <p:cNvSpPr txBox="1">
            <a:spLocks/>
          </p:cNvSpPr>
          <p:nvPr/>
        </p:nvSpPr>
        <p:spPr>
          <a:xfrm>
            <a:off x="107504" y="141480"/>
            <a:ext cx="9001000" cy="486054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Оценка конкурсного испытания </a:t>
            </a:r>
            <a:r>
              <a:rPr lang="ru-RU" sz="2400" b="1" dirty="0" smtClean="0">
                <a:solidFill>
                  <a:srgbClr val="C00000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«Разговор с министром»</a:t>
            </a:r>
            <a:endParaRPr lang="ru-RU" sz="2400" b="1" dirty="0">
              <a:solidFill>
                <a:srgbClr val="C00000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49542" y="843558"/>
            <a:ext cx="8316924" cy="346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ru-RU" sz="2000" b="1" u="sng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Оценивается отдельно каждый блок: </a:t>
            </a:r>
            <a:endParaRPr lang="ru-RU" sz="2000" b="1" u="sng" dirty="0" smtClean="0">
              <a:solidFill>
                <a:srgbClr val="17375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ru-RU" sz="2000" b="1" dirty="0">
              <a:solidFill>
                <a:srgbClr val="17375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pPr marL="271463" indent="-271463">
              <a:spcBef>
                <a:spcPts val="450"/>
              </a:spcBef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Осведомленность (компетентность) конкурсанта в вопросах государственной образовательной политики и современных тенденций развития системы общего образования России; </a:t>
            </a:r>
          </a:p>
          <a:p>
            <a:pPr marL="271463" indent="-271463">
              <a:spcBef>
                <a:spcPts val="450"/>
              </a:spcBef>
              <a:buFont typeface="Wingdings" pitchFamily="2" charset="2"/>
              <a:buChar char="ü"/>
            </a:pPr>
            <a:endParaRPr lang="ru-RU" sz="2000" b="1" dirty="0">
              <a:solidFill>
                <a:srgbClr val="17375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pPr marL="271463" indent="-271463">
              <a:spcBef>
                <a:spcPts val="450"/>
              </a:spcBef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Умение соотносить актуальные проблемы образования с реальными условиями функционирования общеобразовательных организаций; </a:t>
            </a:r>
          </a:p>
          <a:p>
            <a:pPr marL="271463" indent="-271463">
              <a:spcBef>
                <a:spcPts val="450"/>
              </a:spcBef>
              <a:buFont typeface="Wingdings" pitchFamily="2" charset="2"/>
              <a:buChar char="ü"/>
            </a:pPr>
            <a:endParaRPr lang="ru-RU" sz="2000" b="1" dirty="0">
              <a:solidFill>
                <a:srgbClr val="17375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pPr marL="271463" indent="-271463">
              <a:spcBef>
                <a:spcPts val="450"/>
              </a:spcBef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Умение вести конструктивный диалог.</a:t>
            </a:r>
            <a:endParaRPr lang="ru-RU" sz="2000" b="1" dirty="0">
              <a:solidFill>
                <a:srgbClr val="17375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8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азвание 1"/>
          <p:cNvSpPr txBox="1">
            <a:spLocks/>
          </p:cNvSpPr>
          <p:nvPr/>
        </p:nvSpPr>
        <p:spPr>
          <a:xfrm>
            <a:off x="3599892" y="33468"/>
            <a:ext cx="3834426" cy="519522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Организация  проведения 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федерального этапа Конкурса</a:t>
            </a:r>
          </a:p>
        </p:txBody>
      </p:sp>
      <p:sp>
        <p:nvSpPr>
          <p:cNvPr id="28" name="Название 1"/>
          <p:cNvSpPr txBox="1">
            <a:spLocks/>
          </p:cNvSpPr>
          <p:nvPr/>
        </p:nvSpPr>
        <p:spPr>
          <a:xfrm>
            <a:off x="1655676" y="70740"/>
            <a:ext cx="2833889" cy="410168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 lnSpcReduction="10000"/>
          </a:bodyPr>
          <a:lstStyle/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ЦЕНТР РЕАЛИЗАЦИИ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ГОСУДАРСТВЕННОЙ ОБРАЗОВАТЕЛЬНОЙ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ПОЛИТИКИ  И ИНФОРМАЦИОННЫХ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ТЕХНОЛОГИЙ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57250" y="-12344"/>
            <a:ext cx="7441164" cy="64271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30" name="Название 1"/>
          <p:cNvSpPr txBox="1">
            <a:spLocks/>
          </p:cNvSpPr>
          <p:nvPr/>
        </p:nvSpPr>
        <p:spPr>
          <a:xfrm>
            <a:off x="857250" y="141480"/>
            <a:ext cx="7429500" cy="339428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Порядок формирования жюри. ОЧНО-ЗАОЧНЫЙ </a:t>
            </a:r>
            <a:r>
              <a:rPr lang="ru-RU" sz="2000" b="1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ТУР</a:t>
            </a:r>
          </a:p>
          <a:p>
            <a:pPr algn="ctr">
              <a:defRPr/>
            </a:pP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827690" y="836108"/>
            <a:ext cx="7992782" cy="2902390"/>
            <a:chOff x="-186507" y="836712"/>
            <a:chExt cx="9114483" cy="3869853"/>
          </a:xfrm>
        </p:grpSpPr>
        <p:sp>
          <p:nvSpPr>
            <p:cNvPr id="35" name="TextBox 34"/>
            <p:cNvSpPr txBox="1"/>
            <p:nvPr/>
          </p:nvSpPr>
          <p:spPr>
            <a:xfrm>
              <a:off x="-186507" y="836712"/>
              <a:ext cx="521595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500" b="1" dirty="0">
                  <a:solidFill>
                    <a:srgbClr val="17375E"/>
                  </a:solidFill>
                  <a:latin typeface="PT Sans" panose="020B0503020203020204" pitchFamily="34" charset="-52"/>
                  <a:ea typeface="Verdana" pitchFamily="34" charset="0"/>
                  <a:cs typeface="Verdana" pitchFamily="34" charset="0"/>
                </a:rPr>
                <a:t>Конкурсное испытание </a:t>
              </a:r>
            </a:p>
            <a:p>
              <a:r>
                <a:rPr lang="ru-RU" sz="1500" b="1" dirty="0">
                  <a:solidFill>
                    <a:srgbClr val="17375E"/>
                  </a:solidFill>
                  <a:latin typeface="PT Sans" panose="020B0503020203020204" pitchFamily="34" charset="-52"/>
                  <a:ea typeface="Verdana" pitchFamily="34" charset="0"/>
                  <a:cs typeface="Verdana" pitchFamily="34" charset="0"/>
                </a:rPr>
                <a:t>«Цифровой образовательный ресурс»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220072" y="836712"/>
              <a:ext cx="3312368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b="1" dirty="0">
                  <a:solidFill>
                    <a:srgbClr val="17375E"/>
                  </a:solidFill>
                  <a:latin typeface="PT Sans" panose="020B0503020203020204" pitchFamily="34" charset="-52"/>
                  <a:ea typeface="Verdana" pitchFamily="34" charset="0"/>
                  <a:cs typeface="Verdana" pitchFamily="34" charset="0"/>
                </a:rPr>
                <a:t>Конкурсное испытание «Сочинение-рассуждение»</a:t>
              </a: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51520" y="1628800"/>
              <a:ext cx="4320480" cy="28315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solidFill>
                    <a:srgbClr val="17375E"/>
                  </a:solidFill>
                  <a:latin typeface="PT Sans" panose="020B0503020203020204" pitchFamily="34" charset="-52"/>
                  <a:ea typeface="Verdana" pitchFamily="34" charset="0"/>
                  <a:cs typeface="Verdana" pitchFamily="34" charset="0"/>
                </a:rPr>
                <a:t>Две группы экспертов: </a:t>
              </a:r>
            </a:p>
            <a:p>
              <a:endParaRPr lang="ru-RU" sz="1200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endParaRPr>
            </a:p>
            <a:p>
              <a:r>
                <a:rPr lang="ru-RU" sz="1200" b="1" dirty="0">
                  <a:solidFill>
                    <a:srgbClr val="17375E"/>
                  </a:solidFill>
                  <a:latin typeface="PT Sans" panose="020B0503020203020204" pitchFamily="34" charset="-52"/>
                  <a:ea typeface="Verdana" pitchFamily="34" charset="0"/>
                  <a:cs typeface="Verdana" pitchFamily="34" charset="0"/>
                </a:rPr>
                <a:t>1 группа – специалисты в области использования в образовательном процессе </a:t>
              </a:r>
              <a:r>
                <a:rPr lang="en-US" sz="1200" b="1" dirty="0" smtClean="0">
                  <a:solidFill>
                    <a:srgbClr val="17375E"/>
                  </a:solidFill>
                  <a:latin typeface="PT Sans" panose="020B0503020203020204" pitchFamily="34" charset="-52"/>
                  <a:ea typeface="Verdana" pitchFamily="34" charset="0"/>
                  <a:cs typeface="Verdana" pitchFamily="34" charset="0"/>
                </a:rPr>
                <a:t>ИКТ</a:t>
              </a:r>
              <a:r>
                <a:rPr lang="ru-RU" sz="1200" b="1" dirty="0">
                  <a:solidFill>
                    <a:srgbClr val="17375E"/>
                  </a:solidFill>
                  <a:latin typeface="PT Sans" panose="020B0503020203020204" pitchFamily="34" charset="-52"/>
                  <a:ea typeface="Verdana" pitchFamily="34" charset="0"/>
                  <a:cs typeface="Verdana" pitchFamily="34" charset="0"/>
                </a:rPr>
                <a:t> и опыт экспертной деятельности в рамках профессиональных конкурсов</a:t>
              </a:r>
              <a:r>
                <a:rPr lang="ru-RU" sz="1200" b="1" dirty="0" smtClean="0">
                  <a:solidFill>
                    <a:srgbClr val="17375E"/>
                  </a:solidFill>
                  <a:latin typeface="PT Sans" panose="020B0503020203020204" pitchFamily="34" charset="-52"/>
                  <a:ea typeface="Verdana" pitchFamily="34" charset="0"/>
                  <a:cs typeface="Verdana" pitchFamily="34" charset="0"/>
                </a:rPr>
                <a:t>; </a:t>
              </a:r>
              <a:endParaRPr lang="ru-RU" sz="1200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endParaRPr>
            </a:p>
            <a:p>
              <a:endParaRPr lang="ru-RU" sz="1200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endParaRPr>
            </a:p>
            <a:p>
              <a:r>
                <a:rPr lang="ru-RU" sz="1200" b="1" dirty="0">
                  <a:solidFill>
                    <a:srgbClr val="17375E"/>
                  </a:solidFill>
                  <a:latin typeface="PT Sans" panose="020B0503020203020204" pitchFamily="34" charset="-52"/>
                  <a:ea typeface="Verdana" pitchFamily="34" charset="0"/>
                  <a:cs typeface="Verdana" pitchFamily="34" charset="0"/>
                </a:rPr>
                <a:t>2 группа – представители общественности (родители/ законные представители обучающихся, представители СМИ, общественные деятели). </a:t>
              </a: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5148064" y="1628800"/>
              <a:ext cx="3779912" cy="30777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solidFill>
                    <a:srgbClr val="17375E"/>
                  </a:solidFill>
                  <a:latin typeface="PT Sans" panose="020B0503020203020204" pitchFamily="34" charset="-52"/>
                  <a:ea typeface="Verdana" pitchFamily="34" charset="0"/>
                  <a:cs typeface="Verdana" pitchFamily="34" charset="0"/>
                </a:rPr>
                <a:t>Две группы экспертов: </a:t>
              </a:r>
            </a:p>
            <a:p>
              <a:endParaRPr lang="ru-RU" sz="1200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endParaRPr>
            </a:p>
            <a:p>
              <a:r>
                <a:rPr lang="ru-RU" sz="1200" b="1" dirty="0">
                  <a:solidFill>
                    <a:srgbClr val="17375E"/>
                  </a:solidFill>
                  <a:latin typeface="PT Sans" panose="020B0503020203020204" pitchFamily="34" charset="-52"/>
                  <a:ea typeface="Verdana" pitchFamily="34" charset="0"/>
                  <a:cs typeface="Verdana" pitchFamily="34" charset="0"/>
                </a:rPr>
                <a:t>1 группа – </a:t>
              </a:r>
              <a:r>
                <a:rPr lang="ru-RU" sz="1200" b="1" dirty="0" smtClean="0">
                  <a:solidFill>
                    <a:srgbClr val="17375E"/>
                  </a:solidFill>
                  <a:latin typeface="PT Sans" panose="020B0503020203020204" pitchFamily="34" charset="-52"/>
                  <a:ea typeface="Verdana" pitchFamily="34" charset="0"/>
                  <a:cs typeface="Verdana" pitchFamily="34" charset="0"/>
                </a:rPr>
                <a:t>специалисты </a:t>
              </a:r>
              <a:r>
                <a:rPr lang="en-US" sz="1200" b="1" dirty="0" smtClean="0">
                  <a:solidFill>
                    <a:srgbClr val="17375E"/>
                  </a:solidFill>
                  <a:latin typeface="PT Sans" panose="020B0503020203020204" pitchFamily="34" charset="-52"/>
                  <a:ea typeface="Verdana" pitchFamily="34" charset="0"/>
                  <a:cs typeface="Verdana" pitchFamily="34" charset="0"/>
                </a:rPr>
                <a:t>по </a:t>
              </a:r>
              <a:r>
                <a:rPr lang="en-US" sz="1200" b="1" dirty="0" err="1" smtClean="0">
                  <a:solidFill>
                    <a:srgbClr val="17375E"/>
                  </a:solidFill>
                  <a:latin typeface="PT Sans" panose="020B0503020203020204" pitchFamily="34" charset="-52"/>
                  <a:ea typeface="Verdana" pitchFamily="34" charset="0"/>
                  <a:cs typeface="Verdana" pitchFamily="34" charset="0"/>
                </a:rPr>
                <a:t>предмету</a:t>
              </a:r>
              <a:r>
                <a:rPr lang="en-US" sz="1200" b="1" dirty="0" smtClean="0">
                  <a:solidFill>
                    <a:srgbClr val="17375E"/>
                  </a:solidFill>
                  <a:latin typeface="PT Sans" panose="020B0503020203020204" pitchFamily="34" charset="-52"/>
                  <a:ea typeface="Verdana" pitchFamily="34" charset="0"/>
                  <a:cs typeface="Verdana" pitchFamily="34" charset="0"/>
                </a:rPr>
                <a:t> </a:t>
              </a:r>
              <a:r>
                <a:rPr lang="ru-RU" sz="1200" b="1" dirty="0" smtClean="0">
                  <a:solidFill>
                    <a:srgbClr val="17375E"/>
                  </a:solidFill>
                  <a:latin typeface="PT Sans" panose="020B0503020203020204" pitchFamily="34" charset="-52"/>
                  <a:ea typeface="Verdana" pitchFamily="34" charset="0"/>
                  <a:cs typeface="Verdana" pitchFamily="34" charset="0"/>
                </a:rPr>
                <a:t>«русский </a:t>
              </a:r>
              <a:r>
                <a:rPr lang="ru-RU" sz="1200" b="1" dirty="0">
                  <a:solidFill>
                    <a:srgbClr val="17375E"/>
                  </a:solidFill>
                  <a:latin typeface="PT Sans" panose="020B0503020203020204" pitchFamily="34" charset="-52"/>
                  <a:ea typeface="Verdana" pitchFamily="34" charset="0"/>
                  <a:cs typeface="Verdana" pitchFamily="34" charset="0"/>
                </a:rPr>
                <a:t>язык и литература» и опыт </a:t>
              </a:r>
              <a:r>
                <a:rPr lang="ru-RU" sz="1200" b="1" dirty="0" smtClean="0">
                  <a:solidFill>
                    <a:srgbClr val="17375E"/>
                  </a:solidFill>
                  <a:latin typeface="PT Sans" panose="020B0503020203020204" pitchFamily="34" charset="-52"/>
                  <a:ea typeface="Verdana" pitchFamily="34" charset="0"/>
                  <a:cs typeface="Verdana" pitchFamily="34" charset="0"/>
                </a:rPr>
                <a:t>экспертной </a:t>
              </a:r>
              <a:r>
                <a:rPr lang="ru-RU" sz="1200" b="1" dirty="0">
                  <a:solidFill>
                    <a:srgbClr val="17375E"/>
                  </a:solidFill>
                  <a:latin typeface="PT Sans" panose="020B0503020203020204" pitchFamily="34" charset="-52"/>
                  <a:ea typeface="Verdana" pitchFamily="34" charset="0"/>
                  <a:cs typeface="Verdana" pitchFamily="34" charset="0"/>
                </a:rPr>
                <a:t>деятельности в рамках профессиональных конкурсов</a:t>
              </a:r>
            </a:p>
            <a:p>
              <a:endParaRPr lang="ru-RU" sz="1200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endParaRPr>
            </a:p>
            <a:p>
              <a:r>
                <a:rPr lang="ru-RU" sz="1200" b="1" dirty="0">
                  <a:solidFill>
                    <a:srgbClr val="17375E"/>
                  </a:solidFill>
                  <a:latin typeface="PT Sans" panose="020B0503020203020204" pitchFamily="34" charset="-52"/>
                  <a:ea typeface="Verdana" pitchFamily="34" charset="0"/>
                  <a:cs typeface="Verdana" pitchFamily="34" charset="0"/>
                </a:rPr>
                <a:t>2 группа – представители общественности (родители/ законные представители обучающихся, представители СМИ, общественные деятели). 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0" y="3878912"/>
            <a:ext cx="9144000" cy="92333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>
                <a:solidFill>
                  <a:srgbClr val="FF0000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!  </a:t>
            </a:r>
            <a:r>
              <a:rPr lang="ru-RU" sz="1200" b="1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Каждая группа экспертов оценивает конкурсное испытание по критериям, учитывающим специфику профессионального и непрофессионального оценивания. Группы экспертов формируются в равном процентном соотношении.    </a:t>
            </a:r>
            <a:r>
              <a:rPr lang="ru-RU" sz="2100" b="1" dirty="0">
                <a:solidFill>
                  <a:srgbClr val="FF0000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332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азвание 1"/>
          <p:cNvSpPr txBox="1">
            <a:spLocks/>
          </p:cNvSpPr>
          <p:nvPr/>
        </p:nvSpPr>
        <p:spPr>
          <a:xfrm>
            <a:off x="3599892" y="33468"/>
            <a:ext cx="3834426" cy="519522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Организация  проведения 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федерального этапа Конкурса</a:t>
            </a:r>
          </a:p>
        </p:txBody>
      </p:sp>
      <p:sp>
        <p:nvSpPr>
          <p:cNvPr id="28" name="Название 1"/>
          <p:cNvSpPr txBox="1">
            <a:spLocks/>
          </p:cNvSpPr>
          <p:nvPr/>
        </p:nvSpPr>
        <p:spPr>
          <a:xfrm>
            <a:off x="1655676" y="70740"/>
            <a:ext cx="2833889" cy="410168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 lnSpcReduction="10000"/>
          </a:bodyPr>
          <a:lstStyle/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ЦЕНТР РЕАЛИЗАЦИИ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ГОСУДАРСТВЕННОЙ ОБРАЗОВАТЕЛЬНОЙ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ПОЛИТИКИ  И ИНФОРМАЦИОННЫХ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ТЕХНОЛОГИЙ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95536" y="-12344"/>
            <a:ext cx="8568952" cy="64271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30" name="Название 1"/>
          <p:cNvSpPr txBox="1">
            <a:spLocks/>
          </p:cNvSpPr>
          <p:nvPr/>
        </p:nvSpPr>
        <p:spPr>
          <a:xfrm>
            <a:off x="857250" y="141480"/>
            <a:ext cx="7429500" cy="339428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Порядок формирования жюри. </a:t>
            </a:r>
            <a:r>
              <a:rPr lang="en-US" sz="24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I </a:t>
            </a:r>
            <a:r>
              <a:rPr lang="ru-RU" sz="2400" b="1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ОЧНЫЙ ТУР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323" y="2349652"/>
            <a:ext cx="9143999" cy="1546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38138"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Жюри I очного тура, состоящее из специалистов в предметных областях</a:t>
            </a:r>
            <a:r>
              <a:rPr lang="ru-RU" sz="1600" b="1" baseline="30000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  <a:hlinkClick r:id=""/>
              </a:rPr>
              <a:t>[1]</a:t>
            </a:r>
            <a:r>
              <a:rPr lang="ru-RU" sz="1600" b="1" baseline="30000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</a:t>
            </a:r>
            <a:r>
              <a:rPr lang="ru-RU" sz="1600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, соответствующих специализации участников Конкурса.</a:t>
            </a:r>
          </a:p>
          <a:p>
            <a:pPr indent="338138"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Группы экспертов (включающие не менее </a:t>
            </a:r>
            <a:r>
              <a:rPr lang="ru-RU" sz="1600" b="1" dirty="0" smtClean="0">
                <a:solidFill>
                  <a:srgbClr val="C00000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8-</a:t>
            </a:r>
            <a:r>
              <a:rPr lang="en-US" sz="1600" b="1" dirty="0" smtClean="0">
                <a:solidFill>
                  <a:srgbClr val="C00000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12</a:t>
            </a:r>
            <a:r>
              <a:rPr lang="ru-RU" sz="1600" b="1" dirty="0" smtClean="0">
                <a:solidFill>
                  <a:srgbClr val="C00000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</a:t>
            </a:r>
            <a:r>
              <a:rPr lang="ru-RU" sz="1600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человек) формируются по предметным областям и в соответствии с конкретным составом участников Конкурса.</a:t>
            </a:r>
            <a:endParaRPr lang="ru-RU" sz="1600" dirty="0"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4035397"/>
            <a:ext cx="8928992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baseline="30000" dirty="0">
                <a:latin typeface="Calibri" pitchFamily="34" charset="0"/>
                <a:ea typeface="Calibri" pitchFamily="34" charset="0"/>
                <a:cs typeface="Times New Roman" pitchFamily="18" charset="0"/>
                <a:hlinkClick r:id=""/>
              </a:rPr>
              <a:t>[</a:t>
            </a:r>
            <a:r>
              <a:rPr lang="ru-RU" sz="1200" baseline="30000" dirty="0" bmk="">
                <a:latin typeface="Calibri" pitchFamily="34" charset="0"/>
                <a:ea typeface="Calibri" pitchFamily="34" charset="0"/>
                <a:cs typeface="Times New Roman" pitchFamily="18" charset="0"/>
                <a:hlinkClick r:id=""/>
              </a:rPr>
              <a:t>1]</a:t>
            </a:r>
            <a:r>
              <a:rPr lang="ru-RU" sz="1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Русский язык и литература, иностранные языки, общественно-научные предметы, математика и информатика, естественнонаучные предметы, искусство, технология, физическая культура, ОДНКНР. Отдельную группу составляют специалисты по начальному образованию.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1331640" y="769539"/>
            <a:ext cx="6804756" cy="1580113"/>
            <a:chOff x="1928664" y="1124744"/>
            <a:chExt cx="6912768" cy="2106816"/>
          </a:xfrm>
        </p:grpSpPr>
        <p:sp>
          <p:nvSpPr>
            <p:cNvPr id="11" name="TextBox 10"/>
            <p:cNvSpPr txBox="1"/>
            <p:nvPr/>
          </p:nvSpPr>
          <p:spPr>
            <a:xfrm>
              <a:off x="5385048" y="2492896"/>
              <a:ext cx="3456384" cy="73866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b="1" dirty="0">
                  <a:solidFill>
                    <a:schemeClr val="bg1"/>
                  </a:solidFill>
                  <a:latin typeface="PT Sans" panose="020B0503020203020204" pitchFamily="34" charset="-52"/>
                  <a:ea typeface="Verdana" pitchFamily="34" charset="0"/>
                  <a:cs typeface="Verdana" pitchFamily="34" charset="0"/>
                </a:rPr>
                <a:t>Конкурсное испытание </a:t>
              </a:r>
            </a:p>
            <a:p>
              <a:pPr algn="ctr"/>
              <a:r>
                <a:rPr lang="ru-RU" sz="1500" b="1" dirty="0">
                  <a:solidFill>
                    <a:schemeClr val="bg1"/>
                  </a:solidFill>
                  <a:latin typeface="PT Sans" panose="020B0503020203020204" pitchFamily="34" charset="-52"/>
                  <a:ea typeface="Verdana" pitchFamily="34" charset="0"/>
                  <a:cs typeface="Verdana" pitchFamily="34" charset="0"/>
                </a:rPr>
                <a:t>«Урок»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85048" y="1124744"/>
              <a:ext cx="3456384" cy="104643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b="1" dirty="0">
                  <a:solidFill>
                    <a:schemeClr val="bg1"/>
                  </a:solidFill>
                  <a:latin typeface="PT Sans" panose="020B0503020203020204" pitchFamily="34" charset="-52"/>
                  <a:ea typeface="Verdana" pitchFamily="34" charset="0"/>
                  <a:cs typeface="Verdana" pitchFamily="34" charset="0"/>
                </a:rPr>
                <a:t>Конкурсное испытание </a:t>
              </a:r>
            </a:p>
            <a:p>
              <a:pPr algn="ctr"/>
              <a:r>
                <a:rPr lang="ru-RU" sz="1500" b="1" dirty="0">
                  <a:solidFill>
                    <a:schemeClr val="bg1"/>
                  </a:solidFill>
                  <a:latin typeface="PT Sans" panose="020B0503020203020204" pitchFamily="34" charset="-52"/>
                  <a:ea typeface="Verdana" pitchFamily="34" charset="0"/>
                  <a:cs typeface="Verdana" pitchFamily="34" charset="0"/>
                </a:rPr>
                <a:t>«Внеурочное мероприятие»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28664" y="1628800"/>
              <a:ext cx="2368263" cy="111825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ru-RU" sz="1500" b="1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endParaRP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PT Sans" panose="020B0503020203020204" pitchFamily="34" charset="-52"/>
                  <a:ea typeface="Verdana" pitchFamily="34" charset="0"/>
                  <a:cs typeface="Verdana" pitchFamily="34" charset="0"/>
                </a:rPr>
                <a:t>I </a:t>
              </a:r>
              <a:r>
                <a:rPr lang="ru-RU" sz="2000" b="1" dirty="0">
                  <a:solidFill>
                    <a:schemeClr val="bg1"/>
                  </a:solidFill>
                  <a:latin typeface="PT Sans" panose="020B0503020203020204" pitchFamily="34" charset="-52"/>
                  <a:ea typeface="Verdana" pitchFamily="34" charset="0"/>
                  <a:cs typeface="Verdana" pitchFamily="34" charset="0"/>
                </a:rPr>
                <a:t>очный тур</a:t>
              </a:r>
            </a:p>
            <a:p>
              <a:pPr algn="ctr"/>
              <a:endParaRPr lang="ru-RU" sz="1350" dirty="0"/>
            </a:p>
          </p:txBody>
        </p:sp>
        <p:cxnSp>
          <p:nvCxnSpPr>
            <p:cNvPr id="23" name="Соединительная линия уступом 22"/>
            <p:cNvCxnSpPr>
              <a:stCxn id="14" idx="3"/>
              <a:endCxn id="11" idx="1"/>
            </p:cNvCxnSpPr>
            <p:nvPr/>
          </p:nvCxnSpPr>
          <p:spPr>
            <a:xfrm>
              <a:off x="4296927" y="2187927"/>
              <a:ext cx="1088121" cy="674301"/>
            </a:xfrm>
            <a:prstGeom prst="bentConnector3">
              <a:avLst>
                <a:gd name="adj1" fmla="val 50000"/>
              </a:avLst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Соединительная линия уступом 25"/>
            <p:cNvCxnSpPr>
              <a:stCxn id="14" idx="3"/>
              <a:endCxn id="13" idx="1"/>
            </p:cNvCxnSpPr>
            <p:nvPr/>
          </p:nvCxnSpPr>
          <p:spPr>
            <a:xfrm flipV="1">
              <a:off x="4296927" y="1647964"/>
              <a:ext cx="1088121" cy="539964"/>
            </a:xfrm>
            <a:prstGeom prst="bentConnector3">
              <a:avLst>
                <a:gd name="adj1" fmla="val 50000"/>
              </a:avLst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161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азвание 1"/>
          <p:cNvSpPr txBox="1">
            <a:spLocks/>
          </p:cNvSpPr>
          <p:nvPr/>
        </p:nvSpPr>
        <p:spPr>
          <a:xfrm>
            <a:off x="3599892" y="33468"/>
            <a:ext cx="3834426" cy="519522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Организация  проведения 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федерального этапа Конкурса</a:t>
            </a:r>
          </a:p>
        </p:txBody>
      </p:sp>
      <p:sp>
        <p:nvSpPr>
          <p:cNvPr id="28" name="Название 1"/>
          <p:cNvSpPr txBox="1">
            <a:spLocks/>
          </p:cNvSpPr>
          <p:nvPr/>
        </p:nvSpPr>
        <p:spPr>
          <a:xfrm>
            <a:off x="1655676" y="70740"/>
            <a:ext cx="2833889" cy="410168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 lnSpcReduction="10000"/>
          </a:bodyPr>
          <a:lstStyle/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ЦЕНТР РЕАЛИЗАЦИИ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ГОСУДАРСТВЕННОЙ ОБРАЗОВАТЕЛЬНОЙ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ПОЛИТИКИ  И ИНФОРМАЦИОННЫХ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ТЕХНОЛОГИЙ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57250" y="33468"/>
            <a:ext cx="7441164" cy="64271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dirty="0"/>
          </a:p>
        </p:txBody>
      </p:sp>
      <p:sp>
        <p:nvSpPr>
          <p:cNvPr id="30" name="Название 1"/>
          <p:cNvSpPr txBox="1">
            <a:spLocks/>
          </p:cNvSpPr>
          <p:nvPr/>
        </p:nvSpPr>
        <p:spPr>
          <a:xfrm>
            <a:off x="857250" y="141480"/>
            <a:ext cx="7429500" cy="339428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Порядок формирования жюри. </a:t>
            </a:r>
            <a:r>
              <a:rPr lang="en-US" sz="2400" b="1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I </a:t>
            </a:r>
            <a:r>
              <a:rPr lang="ru-RU" sz="2400" b="1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ОЧНЫЙ ТУР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5089" y="915566"/>
            <a:ext cx="85689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3813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состав жюри </a:t>
            </a:r>
            <a:r>
              <a:rPr lang="en-US" sz="1400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I </a:t>
            </a:r>
            <a:r>
              <a:rPr lang="ru-RU" sz="1400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тура могут входить специалисты, работающие в настоящее время в общеобразовательной организации, образовательной организации высшего образования, организации дополнительного профессионального образования, имеющие опыт экспертной оценки в определенной предметной области или в области аттестации педагогических работников (подтверждается соответствующими документами: дипломом, сертификатом и др.). Кроме того кандидаты должны соответствовать одному или нескольким из следующих критериев:</a:t>
            </a:r>
          </a:p>
          <a:p>
            <a:pPr indent="33813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- наличие ученой степени по научной специальности из группы научных специальностей «Педагогические науки» (13.00.00) и (или) научной специальности «Педагогическая психология» (19.00.07) и (или) научным специальностям, соответствующим предметам (предметным областям), преподаваемым участниками Конкурса;</a:t>
            </a:r>
          </a:p>
          <a:p>
            <a:pPr indent="33813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- наличие почётных званий «Заслуженный учитель Российской Федерации», «Почётный работник сферы образования Российской Федерации», «Почётный работник общего образования Российской Федерации»;</a:t>
            </a:r>
          </a:p>
          <a:p>
            <a:pPr indent="33813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- победа (абсолютный победитель (до 2018 г.), победитель, призёр (с 2018 г.), лауреат) в финале Конкурса в предыдущие годы.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19872" y="4248376"/>
            <a:ext cx="5426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Для справки: Большое жюри федерального этапа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89882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азвание 1"/>
          <p:cNvSpPr txBox="1">
            <a:spLocks/>
          </p:cNvSpPr>
          <p:nvPr/>
        </p:nvSpPr>
        <p:spPr>
          <a:xfrm>
            <a:off x="3599892" y="33468"/>
            <a:ext cx="3834426" cy="519522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Организация  проведения 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федерального этапа Конкурса</a:t>
            </a:r>
          </a:p>
        </p:txBody>
      </p:sp>
      <p:sp>
        <p:nvSpPr>
          <p:cNvPr id="28" name="Название 1"/>
          <p:cNvSpPr txBox="1">
            <a:spLocks/>
          </p:cNvSpPr>
          <p:nvPr/>
        </p:nvSpPr>
        <p:spPr>
          <a:xfrm>
            <a:off x="1655676" y="70740"/>
            <a:ext cx="2833889" cy="410168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 lnSpcReduction="10000"/>
          </a:bodyPr>
          <a:lstStyle/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ЦЕНТР РЕАЛИЗАЦИИ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ГОСУДАРСТВЕННОЙ ОБРАЗОВАТЕЛЬНОЙ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ПОЛИТИКИ  И ИНФОРМАЦИОННЫХ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ТЕХНОЛОГИЙ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57250" y="-12344"/>
            <a:ext cx="7441164" cy="64271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0" name="Название 1"/>
          <p:cNvSpPr txBox="1">
            <a:spLocks/>
          </p:cNvSpPr>
          <p:nvPr/>
        </p:nvSpPr>
        <p:spPr>
          <a:xfrm>
            <a:off x="857250" y="141480"/>
            <a:ext cx="7429500" cy="339428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Порядок формирования жюри. </a:t>
            </a:r>
            <a:r>
              <a:rPr lang="en-US" sz="2400" b="1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I </a:t>
            </a:r>
            <a:r>
              <a:rPr lang="ru-RU" sz="2400" b="1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ОЧНЫЙ ТУР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7544" y="784195"/>
            <a:ext cx="8424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38138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r>
              <a:rPr lang="ru-RU" sz="1600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Состав жюри I очного тура формируется в процентном соотношении:</a:t>
            </a:r>
          </a:p>
          <a:p>
            <a:pPr indent="338138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endParaRPr lang="ru-RU" sz="1600" b="1" dirty="0">
              <a:solidFill>
                <a:srgbClr val="17375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pPr indent="338138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42900" algn="l"/>
              </a:tabLst>
            </a:pPr>
            <a:r>
              <a:rPr lang="ru-RU" sz="1600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30% </a:t>
            </a:r>
            <a:r>
              <a:rPr lang="ru-RU" sz="1600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– профессорско-преподавательский состав педагогических вузов и системы ДПО (ППС предметных и психолого-педагогических структурных подразделений);</a:t>
            </a:r>
          </a:p>
          <a:p>
            <a:pPr indent="338138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42900" algn="l"/>
              </a:tabLst>
            </a:pPr>
            <a:endParaRPr lang="ru-RU" sz="1600" b="1" dirty="0">
              <a:solidFill>
                <a:srgbClr val="17375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pPr indent="338138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42900" algn="l"/>
              </a:tabLst>
            </a:pPr>
            <a:r>
              <a:rPr lang="ru-RU" sz="1600" b="1" dirty="0">
                <a:solidFill>
                  <a:srgbClr val="C00000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30% </a:t>
            </a:r>
            <a:r>
              <a:rPr lang="ru-RU" sz="1600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– педагогический состав образовательных организаций, реализующих программы начального, основного и среднего общего образования (учителя, представители администрации);</a:t>
            </a:r>
          </a:p>
          <a:p>
            <a:pPr indent="338138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42900" algn="l"/>
              </a:tabLst>
            </a:pPr>
            <a:endParaRPr lang="ru-RU" sz="1600" b="1" dirty="0">
              <a:solidFill>
                <a:srgbClr val="17375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pPr indent="338138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42900" algn="l"/>
              </a:tabLst>
            </a:pPr>
            <a:r>
              <a:rPr lang="ru-RU" sz="1600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30% </a:t>
            </a:r>
            <a:r>
              <a:rPr lang="ru-RU" sz="1600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– победители, призеры и лауреаты Конкурса прошлых лет;</a:t>
            </a:r>
          </a:p>
          <a:p>
            <a:pPr indent="338138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42900" algn="l"/>
              </a:tabLst>
            </a:pPr>
            <a:endParaRPr lang="ru-RU" sz="1600" b="1" dirty="0">
              <a:solidFill>
                <a:srgbClr val="C00000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pPr indent="338138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42900" algn="l"/>
              </a:tabLst>
            </a:pPr>
            <a:r>
              <a:rPr lang="ru-RU" sz="1600" b="1" dirty="0">
                <a:solidFill>
                  <a:srgbClr val="C00000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10% </a:t>
            </a:r>
            <a:r>
              <a:rPr lang="ru-RU" sz="1600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– иные специалисты (представители органов управления образованием, профильных научно-исследовательских институтов, предметных ассоциаций).</a:t>
            </a:r>
          </a:p>
        </p:txBody>
      </p:sp>
    </p:spTree>
    <p:extLst>
      <p:ext uri="{BB962C8B-B14F-4D97-AF65-F5344CB8AC3E}">
        <p14:creationId xmlns:p14="http://schemas.microsoft.com/office/powerpoint/2010/main" val="216729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1470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С</a:t>
            </a:r>
            <a:r>
              <a:rPr lang="ru-RU" sz="2400" b="1" dirty="0" err="1" smtClean="0">
                <a:solidFill>
                  <a:srgbClr val="C00000"/>
                </a:solidFill>
              </a:rPr>
              <a:t>истема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конкурсов профессионального мастерства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специалистов системы общего образования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70434531"/>
              </p:ext>
            </p:extLst>
          </p:nvPr>
        </p:nvGraphicFramePr>
        <p:xfrm>
          <a:off x="0" y="1131590"/>
          <a:ext cx="9036496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340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азвание 1"/>
          <p:cNvSpPr txBox="1">
            <a:spLocks/>
          </p:cNvSpPr>
          <p:nvPr/>
        </p:nvSpPr>
        <p:spPr>
          <a:xfrm>
            <a:off x="3599892" y="33468"/>
            <a:ext cx="3834426" cy="519522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Организация  проведения 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федерального этапа Конкурса</a:t>
            </a:r>
          </a:p>
        </p:txBody>
      </p:sp>
      <p:sp>
        <p:nvSpPr>
          <p:cNvPr id="28" name="Название 1"/>
          <p:cNvSpPr txBox="1">
            <a:spLocks/>
          </p:cNvSpPr>
          <p:nvPr/>
        </p:nvSpPr>
        <p:spPr>
          <a:xfrm>
            <a:off x="1655676" y="70740"/>
            <a:ext cx="2833889" cy="410168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 lnSpcReduction="10000"/>
          </a:bodyPr>
          <a:lstStyle/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ЦЕНТР РЕАЛИЗАЦИИ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ГОСУДАРСТВЕННОЙ ОБРАЗОВАТЕЛЬНОЙ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ПОЛИТИКИ  И ИНФОРМАЦИОННЫХ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ТЕХНОЛОГИЙ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2344"/>
            <a:ext cx="9144000" cy="64271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30" name="Название 1"/>
          <p:cNvSpPr txBox="1">
            <a:spLocks/>
          </p:cNvSpPr>
          <p:nvPr/>
        </p:nvSpPr>
        <p:spPr>
          <a:xfrm>
            <a:off x="0" y="141480"/>
            <a:ext cx="9143999" cy="339428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Порядок формирования </a:t>
            </a:r>
            <a:r>
              <a:rPr lang="en-US" sz="2200" b="1" dirty="0" err="1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Большого</a:t>
            </a:r>
            <a:r>
              <a:rPr lang="en-US" sz="22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жюри</a:t>
            </a:r>
            <a:r>
              <a:rPr lang="ru-RU" sz="2200" b="1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. </a:t>
            </a:r>
            <a:r>
              <a:rPr lang="en-US" sz="22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II</a:t>
            </a:r>
            <a:r>
              <a:rPr lang="ru-RU" sz="22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</a:t>
            </a:r>
            <a:r>
              <a:rPr lang="ru-RU" sz="2200" b="1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 </a:t>
            </a:r>
            <a:r>
              <a:rPr lang="en-US" sz="2200" b="1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III</a:t>
            </a:r>
            <a:r>
              <a:rPr lang="ru-RU" sz="2200" b="1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ОЧНЫЕ </a:t>
            </a:r>
            <a:r>
              <a:rPr lang="ru-RU" sz="2200" b="1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ТУРЫ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529124" y="681540"/>
            <a:ext cx="8291347" cy="4091083"/>
            <a:chOff x="-674485" y="116632"/>
            <a:chExt cx="11055129" cy="5454777"/>
          </a:xfrm>
        </p:grpSpPr>
        <p:sp>
          <p:nvSpPr>
            <p:cNvPr id="9" name="TextBox 8"/>
            <p:cNvSpPr txBox="1"/>
            <p:nvPr/>
          </p:nvSpPr>
          <p:spPr>
            <a:xfrm>
              <a:off x="-236984" y="116632"/>
              <a:ext cx="9906000" cy="43088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b="1" dirty="0">
                  <a:solidFill>
                    <a:srgbClr val="17375E"/>
                  </a:solidFill>
                  <a:latin typeface="PT Sans" panose="020B0503020203020204" pitchFamily="34" charset="-52"/>
                  <a:ea typeface="Verdana" pitchFamily="34" charset="0"/>
                  <a:cs typeface="Verdana" pitchFamily="34" charset="0"/>
                </a:rPr>
                <a:t>2 очный тур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6984" y="476672"/>
              <a:ext cx="418491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b="1" dirty="0">
                  <a:solidFill>
                    <a:srgbClr val="17375E"/>
                  </a:solidFill>
                  <a:latin typeface="PT Sans" panose="020B0503020203020204" pitchFamily="34" charset="-52"/>
                  <a:ea typeface="Verdana" pitchFamily="34" charset="0"/>
                  <a:cs typeface="Verdana" pitchFamily="34" charset="0"/>
                </a:rPr>
                <a:t>Конкурсное испытание </a:t>
              </a:r>
            </a:p>
            <a:p>
              <a:r>
                <a:rPr lang="ru-RU" sz="1500" b="1" dirty="0">
                  <a:solidFill>
                    <a:srgbClr val="17375E"/>
                  </a:solidFill>
                  <a:latin typeface="PT Sans" panose="020B0503020203020204" pitchFamily="34" charset="-52"/>
                  <a:ea typeface="Verdana" pitchFamily="34" charset="0"/>
                  <a:cs typeface="Verdana" pitchFamily="34" charset="0"/>
                </a:rPr>
                <a:t>«Мастер-класс»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52120" y="476672"/>
              <a:ext cx="453650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b="1" dirty="0">
                  <a:solidFill>
                    <a:srgbClr val="17375E"/>
                  </a:solidFill>
                  <a:latin typeface="PT Sans" panose="020B0503020203020204" pitchFamily="34" charset="-52"/>
                  <a:ea typeface="Verdana" pitchFamily="34" charset="0"/>
                  <a:cs typeface="Verdana" pitchFamily="34" charset="0"/>
                </a:rPr>
                <a:t>Конкурсное испытание «Образовательный проект»</a:t>
              </a:r>
            </a:p>
          </p:txBody>
        </p:sp>
        <p:sp>
          <p:nvSpPr>
            <p:cNvPr id="13" name="Rectangle 1"/>
            <p:cNvSpPr>
              <a:spLocks noChangeArrowheads="1"/>
            </p:cNvSpPr>
            <p:nvPr/>
          </p:nvSpPr>
          <p:spPr bwMode="auto">
            <a:xfrm>
              <a:off x="-372549" y="1399649"/>
              <a:ext cx="3960440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indent="338138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srgbClr val="17375E"/>
                  </a:solidFill>
                  <a:latin typeface="PT Sans" panose="020B0503020203020204" pitchFamily="34" charset="-52"/>
                  <a:ea typeface="Verdana" pitchFamily="34" charset="0"/>
                  <a:cs typeface="Verdana" pitchFamily="34" charset="0"/>
                </a:rPr>
                <a:t>1. Большое жюри в количестве 20 экспертов;</a:t>
              </a:r>
            </a:p>
            <a:p>
              <a:pPr indent="338138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srgbClr val="17375E"/>
                  </a:solidFill>
                  <a:latin typeface="PT Sans" panose="020B0503020203020204" pitchFamily="34" charset="-52"/>
                  <a:ea typeface="Verdana" pitchFamily="34" charset="0"/>
                  <a:cs typeface="Verdana" pitchFamily="34" charset="0"/>
                </a:rPr>
                <a:t>2. ученическое жюри в количестве 10 человек;</a:t>
              </a:r>
            </a:p>
            <a:p>
              <a:pPr indent="338138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srgbClr val="17375E"/>
                  </a:solidFill>
                  <a:latin typeface="PT Sans" panose="020B0503020203020204" pitchFamily="34" charset="-52"/>
                  <a:ea typeface="Verdana" pitchFamily="34" charset="0"/>
                  <a:cs typeface="Verdana" pitchFamily="34" charset="0"/>
                </a:rPr>
                <a:t>3. родительское жюри в количестве 10 человек.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-236984" y="3370341"/>
              <a:ext cx="9906000" cy="43088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b="1" dirty="0">
                  <a:solidFill>
                    <a:srgbClr val="17375E"/>
                  </a:solidFill>
                  <a:latin typeface="PT Sans" panose="020B0503020203020204" pitchFamily="34" charset="-52"/>
                  <a:ea typeface="Verdana" pitchFamily="34" charset="0"/>
                  <a:cs typeface="Verdana" pitchFamily="34" charset="0"/>
                </a:rPr>
                <a:t>3 очный тур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85232" y="3935995"/>
              <a:ext cx="74408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b="1" dirty="0">
                  <a:solidFill>
                    <a:srgbClr val="17375E"/>
                  </a:solidFill>
                  <a:latin typeface="PT Sans" panose="020B0503020203020204" pitchFamily="34" charset="-52"/>
                  <a:ea typeface="Verdana" pitchFamily="34" charset="0"/>
                  <a:cs typeface="Verdana" pitchFamily="34" charset="0"/>
                </a:rPr>
                <a:t>Конкурсное испытание «Разговор с Министром»</a:t>
              </a:r>
            </a:p>
          </p:txBody>
        </p:sp>
        <p:sp>
          <p:nvSpPr>
            <p:cNvPr id="16" name="Rectangle 1"/>
            <p:cNvSpPr>
              <a:spLocks noChangeArrowheads="1"/>
            </p:cNvSpPr>
            <p:nvPr/>
          </p:nvSpPr>
          <p:spPr bwMode="auto">
            <a:xfrm>
              <a:off x="-674485" y="4371081"/>
              <a:ext cx="11055129" cy="1200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indent="338138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srgbClr val="17375E"/>
                  </a:solidFill>
                  <a:latin typeface="PT Sans" panose="020B0503020203020204" pitchFamily="34" charset="-52"/>
                  <a:ea typeface="Verdana" pitchFamily="34" charset="0"/>
                  <a:cs typeface="Verdana" pitchFamily="34" charset="0"/>
                </a:rPr>
                <a:t>1. Большое жюри, включающее 20 экспертов;</a:t>
              </a:r>
            </a:p>
            <a:p>
              <a:pPr indent="338138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srgbClr val="17375E"/>
                  </a:solidFill>
                  <a:latin typeface="PT Sans" panose="020B0503020203020204" pitchFamily="34" charset="-52"/>
                  <a:ea typeface="Verdana" pitchFamily="34" charset="0"/>
                  <a:cs typeface="Verdana" pitchFamily="34" charset="0"/>
                </a:rPr>
                <a:t>2. ученическое жюри в количестве 10 человек;</a:t>
              </a:r>
            </a:p>
            <a:p>
              <a:pPr indent="338138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srgbClr val="17375E"/>
                  </a:solidFill>
                  <a:latin typeface="PT Sans" panose="020B0503020203020204" pitchFamily="34" charset="-52"/>
                  <a:ea typeface="Verdana" pitchFamily="34" charset="0"/>
                  <a:cs typeface="Verdana" pitchFamily="34" charset="0"/>
                </a:rPr>
                <a:t>3. родительское жюри в количестве 10 человек.</a:t>
              </a:r>
            </a:p>
          </p:txBody>
        </p:sp>
      </p:grp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716016" y="1628094"/>
            <a:ext cx="4230470" cy="136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38138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sz="1200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. Большое жюри в количестве 20 экспертов;</a:t>
            </a:r>
          </a:p>
          <a:p>
            <a:pPr indent="338138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2. эксперты-наблюдатели на этапах планирования и разработки проекта;</a:t>
            </a:r>
          </a:p>
          <a:p>
            <a:pPr indent="338138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3. ученическое жюри в количестве 10 человек на этапе представления проекта;</a:t>
            </a:r>
          </a:p>
          <a:p>
            <a:pPr indent="338138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4. родительское жюри в количестве 10 человек на этапе представления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405757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азвание 1"/>
          <p:cNvSpPr txBox="1">
            <a:spLocks/>
          </p:cNvSpPr>
          <p:nvPr/>
        </p:nvSpPr>
        <p:spPr>
          <a:xfrm>
            <a:off x="3599892" y="33468"/>
            <a:ext cx="3834426" cy="519522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Организация  проведения 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федерального этапа Конкурса</a:t>
            </a:r>
          </a:p>
        </p:txBody>
      </p:sp>
      <p:sp>
        <p:nvSpPr>
          <p:cNvPr id="28" name="Название 1"/>
          <p:cNvSpPr txBox="1">
            <a:spLocks/>
          </p:cNvSpPr>
          <p:nvPr/>
        </p:nvSpPr>
        <p:spPr>
          <a:xfrm>
            <a:off x="1655676" y="70740"/>
            <a:ext cx="2833889" cy="410168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 lnSpcReduction="10000"/>
          </a:bodyPr>
          <a:lstStyle/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ЦЕНТР РЕАЛИЗАЦИИ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ГОСУДАРСТВЕННОЙ ОБРАЗОВАТЕЛЬНОЙ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ПОЛИТИКИ  И ИНФОРМАЦИОННЫХ </a:t>
            </a:r>
          </a:p>
          <a:p>
            <a:pPr>
              <a:defRPr/>
            </a:pPr>
            <a:r>
              <a:rPr lang="ru-RU" sz="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ТЕХНОЛОГИЙ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57250" y="-12344"/>
            <a:ext cx="7441164" cy="64271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0" name="Название 1"/>
          <p:cNvSpPr txBox="1">
            <a:spLocks/>
          </p:cNvSpPr>
          <p:nvPr/>
        </p:nvSpPr>
        <p:spPr>
          <a:xfrm>
            <a:off x="857250" y="141480"/>
            <a:ext cx="7429500" cy="339428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СОСТАВ  БОЛЬШОГО  ЖЮРИ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915566"/>
            <a:ext cx="871296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38138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Большое жюри формируется из 20 экспертов, соответствующих следующим критериям:</a:t>
            </a:r>
          </a:p>
          <a:p>
            <a:pPr indent="338138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solidFill>
                <a:srgbClr val="17375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pPr indent="33813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- </a:t>
            </a:r>
            <a:r>
              <a:rPr lang="ru-RU" sz="1400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работа в настоящее время в общеобразовательной организации, образовательной организации высшего образования, организации дополнительного профессионального образования (не более одного представителя от одной организации);</a:t>
            </a:r>
          </a:p>
          <a:p>
            <a:pPr indent="338138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b="1" dirty="0">
              <a:solidFill>
                <a:srgbClr val="17375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pPr indent="33813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- наличие почётных званий «Народный учитель Российской Федерации», «Заслуженный учитель Российской Федерации»;</a:t>
            </a:r>
          </a:p>
          <a:p>
            <a:pPr indent="338138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b="1" dirty="0">
              <a:solidFill>
                <a:srgbClr val="17375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pPr indent="33813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- наличие ученой степени доктора наук по научной специальности из группы научных специальностей «Педагогические науки» (13.00.00) и (или) научной специальности «Педагогическая психология» (19.00.07) и (или) научным специальностям, соответствующим предметам (предметным областям), преподаваемым участниками Конкурса;</a:t>
            </a:r>
          </a:p>
          <a:p>
            <a:pPr indent="338138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b="1" dirty="0">
              <a:solidFill>
                <a:srgbClr val="17375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pPr indent="33813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17375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- абсолютная победа (до 2018 г.), победа во Всероссийском конкурсе «Учитель года России» в предыдущие годы.</a:t>
            </a:r>
          </a:p>
        </p:txBody>
      </p:sp>
    </p:spTree>
    <p:extLst>
      <p:ext uri="{BB962C8B-B14F-4D97-AF65-F5344CB8AC3E}">
        <p14:creationId xmlns:p14="http://schemas.microsoft.com/office/powerpoint/2010/main" val="176554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Календарь профессионального конкурса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cs typeface="Arial" pitchFamily="34" charset="0"/>
              </a:rPr>
              <a:t>«</a:t>
            </a:r>
            <a:r>
              <a:rPr lang="en-US" sz="2400" b="1" dirty="0" err="1" smtClean="0">
                <a:solidFill>
                  <a:srgbClr val="C00000"/>
                </a:solidFill>
              </a:rPr>
              <a:t>Учитель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года</a:t>
            </a:r>
            <a:r>
              <a:rPr lang="ru-RU" sz="2400" b="1" dirty="0" smtClean="0">
                <a:solidFill>
                  <a:srgbClr val="C00000"/>
                </a:solidFill>
                <a:cs typeface="Arial" pitchFamily="34" charset="0"/>
              </a:rPr>
              <a:t>» в 2019 году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818549"/>
              </p:ext>
            </p:extLst>
          </p:nvPr>
        </p:nvGraphicFramePr>
        <p:xfrm>
          <a:off x="0" y="987574"/>
          <a:ext cx="91440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1273082919"/>
                    </a:ext>
                  </a:extLst>
                </a:gridCol>
                <a:gridCol w="1235927">
                  <a:extLst>
                    <a:ext uri="{9D8B030D-6E8A-4147-A177-3AD203B41FA5}">
                      <a16:colId xmlns:a16="http://schemas.microsoft.com/office/drawing/2014/main" val="1663166524"/>
                    </a:ext>
                  </a:extLst>
                </a:gridCol>
                <a:gridCol w="1189463">
                  <a:extLst>
                    <a:ext uri="{9D8B030D-6E8A-4147-A177-3AD203B41FA5}">
                      <a16:colId xmlns:a16="http://schemas.microsoft.com/office/drawing/2014/main" val="1891827337"/>
                    </a:ext>
                  </a:extLst>
                </a:gridCol>
                <a:gridCol w="1040780">
                  <a:extLst>
                    <a:ext uri="{9D8B030D-6E8A-4147-A177-3AD203B41FA5}">
                      <a16:colId xmlns:a16="http://schemas.microsoft.com/office/drawing/2014/main" val="1862620733"/>
                    </a:ext>
                  </a:extLst>
                </a:gridCol>
                <a:gridCol w="1263805">
                  <a:extLst>
                    <a:ext uri="{9D8B030D-6E8A-4147-A177-3AD203B41FA5}">
                      <a16:colId xmlns:a16="http://schemas.microsoft.com/office/drawing/2014/main" val="2005591992"/>
                    </a:ext>
                  </a:extLst>
                </a:gridCol>
                <a:gridCol w="985025">
                  <a:extLst>
                    <a:ext uri="{9D8B030D-6E8A-4147-A177-3AD203B41FA5}">
                      <a16:colId xmlns:a16="http://schemas.microsoft.com/office/drawing/2014/main" val="127019547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91873468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3710282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Этап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школьный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муниципальный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межсессионный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зональный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межсессионный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Региональный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заключительный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819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Период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ноябрь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декабрь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январь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Январь-февраль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Февраль-март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11-15 марта 2019 года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Сентябрь</a:t>
                      </a:r>
                      <a:r>
                        <a:rPr lang="ru-RU" sz="1400" baseline="0" dirty="0" smtClean="0"/>
                        <a:t> 2019 года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27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участники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Все желающие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Победители </a:t>
                      </a:r>
                      <a:r>
                        <a:rPr lang="ru-RU" sz="1400" dirty="0" err="1" smtClean="0"/>
                        <a:t>школьн.эт</a:t>
                      </a:r>
                      <a:r>
                        <a:rPr lang="ru-RU" sz="1400" dirty="0" smtClean="0"/>
                        <a:t>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Победители </a:t>
                      </a:r>
                      <a:r>
                        <a:rPr lang="ru-RU" sz="1400" dirty="0" err="1" smtClean="0"/>
                        <a:t>муниц.эт</a:t>
                      </a:r>
                      <a:r>
                        <a:rPr lang="ru-RU" sz="1400" dirty="0" smtClean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Победители </a:t>
                      </a:r>
                      <a:r>
                        <a:rPr lang="ru-RU" sz="1400" dirty="0" err="1" smtClean="0"/>
                        <a:t>муниц.эт</a:t>
                      </a:r>
                      <a:r>
                        <a:rPr lang="ru-RU" sz="1400" dirty="0" smtClean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Победители </a:t>
                      </a:r>
                      <a:r>
                        <a:rPr lang="ru-RU" sz="1400" dirty="0" err="1" smtClean="0"/>
                        <a:t>зон.эт</a:t>
                      </a:r>
                      <a:r>
                        <a:rPr lang="ru-RU" sz="1400" dirty="0" smtClean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Победители </a:t>
                      </a:r>
                      <a:r>
                        <a:rPr lang="ru-RU" sz="1400" dirty="0" err="1" smtClean="0"/>
                        <a:t>зон.эт</a:t>
                      </a:r>
                      <a:r>
                        <a:rPr lang="ru-RU" sz="1400" dirty="0" smtClean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Абсолютный победитель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744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Основные конкурсы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 (урок,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внеур</a:t>
                      </a:r>
                      <a:r>
                        <a:rPr lang="ru-RU" sz="1400" baseline="0" dirty="0" smtClean="0"/>
                        <a:t>. мер., мастер-класс)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Все мероприятия </a:t>
                      </a:r>
                      <a:r>
                        <a:rPr lang="ru-RU" sz="1400" dirty="0" err="1" smtClean="0"/>
                        <a:t>фед.этапа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3 (урок,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внеур</a:t>
                      </a:r>
                      <a:r>
                        <a:rPr lang="ru-RU" sz="1400" baseline="0" dirty="0" smtClean="0"/>
                        <a:t>. мер., мастер-класс)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Все мероприятия </a:t>
                      </a:r>
                      <a:r>
                        <a:rPr lang="ru-RU" sz="1400" dirty="0" err="1" smtClean="0"/>
                        <a:t>фед.этапа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Все мероприятия </a:t>
                      </a:r>
                      <a:r>
                        <a:rPr lang="ru-RU" sz="1400" dirty="0" err="1" smtClean="0"/>
                        <a:t>фед.этапа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373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подготовка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Муниципальная методическая служба (ММС)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ММС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ИРО РТ, клуб «Учитель года», ММС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ММС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ИРО РТ, клуб «Учитель года», ММС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ММС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25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708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715766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КОНКУРСА ДВЕ НОМИНАЦИИ:</a:t>
            </a:r>
          </a:p>
          <a:p>
            <a:pPr>
              <a:lnSpc>
                <a:spcPct val="150000"/>
              </a:lnSpc>
            </a:pPr>
            <a:endParaRPr lang="ru-RU" sz="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«УЧИТЕЛЬ ГОДА»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«ПЕДАГОГИЧЕСКИЙ ДЕБЮТ»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5178"/>
            <a:ext cx="3063875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0968"/>
            <a:ext cx="3024336" cy="2182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73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26500"/>
            <a:ext cx="910850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КАЖДОМ ЭТАПЕ КОНКУРСА 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МОГУТ ПРИНЯТЬ УЧАСТИЕ:</a:t>
            </a:r>
          </a:p>
          <a:p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Педагогические работники со стажем: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менее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лет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 ГОДА»</a:t>
            </a:r>
          </a:p>
          <a:p>
            <a:pPr marL="457200" indent="-457200" algn="just">
              <a:buFontTx/>
              <a:buChar char="-"/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 более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лет –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«ПЕДАГОГИЧЕСКИЙ ДЕБЮТ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лет –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«УЧИТЕЛЬ-ДЕФЕКТОЛОГ»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не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ограничивается</a:t>
            </a:r>
          </a:p>
          <a:p>
            <a:pPr lvl="0" algn="just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участие и содержание конкурсных работ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отвечать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748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67544" y="195486"/>
            <a:ext cx="8424936" cy="4430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ТРЕБОВАНИЯ К УЧАСТНИКУ КОНКУРСА</a:t>
            </a:r>
          </a:p>
          <a:p>
            <a:endParaRPr lang="ru-RU" altLang="ru-RU" sz="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indent="449263" algn="l">
              <a:buFont typeface="Wingdings" panose="05000000000000000000" pitchFamily="2" charset="2"/>
              <a:buChar char="v"/>
            </a:pPr>
            <a:r>
              <a:rPr lang="ru-RU" alt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замещение по основному месту работы должности «Учитель».</a:t>
            </a:r>
          </a:p>
          <a:p>
            <a:pPr indent="449263" algn="l">
              <a:buFont typeface="Wingdings" panose="05000000000000000000" pitchFamily="2" charset="2"/>
              <a:buChar char="v"/>
            </a:pPr>
            <a:r>
              <a:rPr lang="ru-RU" alt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преподавание учебных предметов, входящих в предметные области, определенные ФГОС начального общего, основного общего и среднего общего образования.</a:t>
            </a:r>
          </a:p>
          <a:p>
            <a:pPr indent="449263" algn="l">
              <a:buFont typeface="Wingdings" panose="05000000000000000000" pitchFamily="2" charset="2"/>
              <a:buChar char="v"/>
            </a:pPr>
            <a:r>
              <a:rPr lang="ru-RU" alt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понимание современных концепций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229601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55526"/>
            <a:ext cx="6099182" cy="41212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3294732"/>
            <a:ext cx="2232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50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936" y="1059582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Всероссийский конкурс «Поощрение лучших учителей» в рамках реализации приоритетного национального проекта «Образование</a:t>
            </a:r>
            <a:r>
              <a:rPr lang="ru-RU" dirty="0" smtClean="0"/>
              <a:t>»</a:t>
            </a: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C00000"/>
                </a:solidFill>
              </a:rPr>
              <a:t>Всероссийский </a:t>
            </a:r>
            <a:r>
              <a:rPr lang="ru-RU" sz="2400" b="1" dirty="0">
                <a:solidFill>
                  <a:srgbClr val="C00000"/>
                </a:solidFill>
              </a:rPr>
              <a:t>профессиональный конкурс «Учитель года</a:t>
            </a:r>
            <a:r>
              <a:rPr lang="ru-RU" sz="2400" b="1" dirty="0" smtClean="0">
                <a:solidFill>
                  <a:srgbClr val="C00000"/>
                </a:solidFill>
              </a:rPr>
              <a:t>»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C00000"/>
                </a:solidFill>
              </a:rPr>
              <a:t>Всероссийский конкурс «Учитель</a:t>
            </a:r>
            <a:r>
              <a:rPr lang="en-US" dirty="0">
                <a:solidFill>
                  <a:srgbClr val="C00000"/>
                </a:solidFill>
              </a:rPr>
              <a:t>-</a:t>
            </a:r>
            <a:r>
              <a:rPr lang="en-US" dirty="0" err="1">
                <a:solidFill>
                  <a:srgbClr val="C00000"/>
                </a:solidFill>
              </a:rPr>
              <a:t>дефектолог</a:t>
            </a:r>
            <a:r>
              <a:rPr lang="ru-RU" dirty="0">
                <a:solidFill>
                  <a:srgbClr val="C00000"/>
                </a:solidFill>
              </a:rPr>
              <a:t>»</a:t>
            </a:r>
            <a:endParaRPr lang="en-US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C00000"/>
                </a:solidFill>
              </a:rPr>
              <a:t>Всероссийский конкурс в области педагогики, воспитания и работы с детьми и молодежью до 20 лет «За нравственный подвиг учителя»</a:t>
            </a:r>
            <a:endParaRPr lang="en-US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C00000"/>
                </a:solidFill>
              </a:rPr>
              <a:t>Всероссийский </a:t>
            </a:r>
            <a:r>
              <a:rPr lang="ru-RU" dirty="0">
                <a:solidFill>
                  <a:srgbClr val="C00000"/>
                </a:solidFill>
              </a:rPr>
              <a:t>профессиональный конкурс «Воспитатель года</a:t>
            </a:r>
            <a:r>
              <a:rPr lang="ru-RU" dirty="0" smtClean="0">
                <a:solidFill>
                  <a:srgbClr val="C00000"/>
                </a:solidFill>
              </a:rPr>
              <a:t>»</a:t>
            </a:r>
            <a:endParaRPr lang="en-US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Всероссийский мастер-класс учителей родных, включая русский, языков 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Всероссийский </a:t>
            </a:r>
            <a:r>
              <a:rPr lang="ru-RU" dirty="0"/>
              <a:t>профессиональный конкурс «Сердце отдаю детям</a:t>
            </a:r>
            <a:r>
              <a:rPr lang="ru-RU" dirty="0" smtClean="0"/>
              <a:t>»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Всероссийский конкурс работников образовательных учреждений «Воспитать человека</a:t>
            </a:r>
            <a:r>
              <a:rPr lang="ru-RU" dirty="0" smtClean="0"/>
              <a:t>»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Всероссийский конкурс профессионального мастерства «</a:t>
            </a:r>
            <a:r>
              <a:rPr lang="ru-RU" dirty="0" smtClean="0"/>
              <a:t>Педагог</a:t>
            </a:r>
            <a:r>
              <a:rPr lang="en-US" dirty="0" smtClean="0"/>
              <a:t>-</a:t>
            </a:r>
            <a:r>
              <a:rPr lang="ru-RU" dirty="0" smtClean="0"/>
              <a:t>психолог </a:t>
            </a:r>
            <a:r>
              <a:rPr lang="ru-RU" dirty="0"/>
              <a:t>России</a:t>
            </a:r>
            <a:r>
              <a:rPr lang="ru-RU" dirty="0" smtClean="0"/>
              <a:t>»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Всероссийский конкурс «Учитель здоровья России</a:t>
            </a:r>
            <a:r>
              <a:rPr lang="ru-RU" dirty="0" smtClean="0"/>
              <a:t>»</a:t>
            </a:r>
            <a:endParaRPr lang="en-US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87936" y="123478"/>
            <a:ext cx="86633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ea typeface="Calibri" panose="020F0502020204030204" pitchFamily="34" charset="0"/>
              </a:rPr>
              <a:t>Конкурсы</a:t>
            </a:r>
            <a:r>
              <a:rPr lang="en-US" sz="2400" b="1" dirty="0" smtClean="0">
                <a:solidFill>
                  <a:srgbClr val="C00000"/>
                </a:solidFill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a typeface="Calibri" panose="020F0502020204030204" pitchFamily="34" charset="0"/>
              </a:rPr>
              <a:t>профессионального</a:t>
            </a:r>
            <a:r>
              <a:rPr lang="en-US" sz="2400" b="1" dirty="0" smtClean="0">
                <a:solidFill>
                  <a:srgbClr val="C00000"/>
                </a:solidFill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a typeface="Calibri" panose="020F0502020204030204" pitchFamily="34" charset="0"/>
              </a:rPr>
              <a:t>мастерства</a:t>
            </a:r>
            <a:r>
              <a:rPr lang="en-US" sz="2400" b="1" dirty="0" smtClean="0">
                <a:solidFill>
                  <a:srgbClr val="C00000"/>
                </a:solidFill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a typeface="Calibri" panose="020F0502020204030204" pitchFamily="34" charset="0"/>
              </a:rPr>
              <a:t>педагогических</a:t>
            </a:r>
            <a:r>
              <a:rPr lang="en-US" sz="2400" b="1" dirty="0" smtClean="0">
                <a:solidFill>
                  <a:srgbClr val="C00000"/>
                </a:solidFill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a typeface="Calibri" panose="020F0502020204030204" pitchFamily="34" charset="0"/>
              </a:rPr>
              <a:t>работников</a:t>
            </a:r>
            <a:r>
              <a:rPr lang="en-US" sz="2400" b="1" dirty="0" smtClean="0">
                <a:solidFill>
                  <a:srgbClr val="C00000"/>
                </a:solidFill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a typeface="Calibri" panose="020F0502020204030204" pitchFamily="34" charset="0"/>
              </a:rPr>
              <a:t>образовательных</a:t>
            </a:r>
            <a:r>
              <a:rPr lang="en-US" sz="2400" b="1" dirty="0" smtClean="0">
                <a:solidFill>
                  <a:srgbClr val="C00000"/>
                </a:solidFill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a typeface="Calibri" panose="020F0502020204030204" pitchFamily="34" charset="0"/>
              </a:rPr>
              <a:t>организаций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43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6320" y="12561"/>
            <a:ext cx="86633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a typeface="Calibri" panose="020F0502020204030204" pitchFamily="34" charset="0"/>
              </a:rPr>
              <a:t>Профессиональное развитие </a:t>
            </a:r>
            <a:r>
              <a:rPr lang="ru-RU" sz="2400" b="1" dirty="0">
                <a:solidFill>
                  <a:srgbClr val="C00000"/>
                </a:solidFill>
                <a:ea typeface="Calibri" panose="020F0502020204030204" pitchFamily="34" charset="0"/>
              </a:rPr>
              <a:t>и </a:t>
            </a:r>
            <a:r>
              <a:rPr lang="ru-RU" sz="2400" b="1" dirty="0" smtClean="0">
                <a:solidFill>
                  <a:srgbClr val="C00000"/>
                </a:solidFill>
                <a:ea typeface="Calibri" panose="020F0502020204030204" pitchFamily="34" charset="0"/>
              </a:rPr>
              <a:t>наставническая деятельность педагогических работников через </a:t>
            </a:r>
            <a:r>
              <a:rPr lang="ru-RU" sz="2400" b="1" dirty="0" err="1">
                <a:solidFill>
                  <a:srgbClr val="C00000"/>
                </a:solidFill>
                <a:ea typeface="Calibri" panose="020F0502020204030204" pitchFamily="34" charset="0"/>
              </a:rPr>
              <a:t>грантовую</a:t>
            </a:r>
            <a:r>
              <a:rPr lang="ru-RU" sz="2400" b="1" dirty="0">
                <a:solidFill>
                  <a:srgbClr val="C00000"/>
                </a:solidFill>
                <a:ea typeface="Calibri" panose="020F0502020204030204" pitchFamily="34" charset="0"/>
              </a:rPr>
              <a:t> поддержку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6320" y="915566"/>
            <a:ext cx="8544152" cy="3756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1. «Наш новый учитель» – 74 807,712 </a:t>
            </a:r>
            <a:r>
              <a:rPr lang="ru-R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тыс.рублей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Лучший директор школы» – 2 575,000 </a:t>
            </a:r>
            <a:r>
              <a:rPr lang="ru-R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тыс.рублей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«Лучший педагог общеобразовательного учреждения для детей с ограниченными возможностями здоровья» – 3 906,000 </a:t>
            </a:r>
            <a:r>
              <a:rPr lang="ru-R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тыс.рублей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«Поддержка педагогических работников, подготовивших призеров и победителей заключительного этапа Всероссийской олимпиады школьников по общеобразовательным предметам» – 16 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740,000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тыс.рублей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Грантовая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 поддержка учителей татарского языка и литературы за подготовку призеров и победителей Международной олимпиады» – 1 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495,000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тыс.рублей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«Учитель-наставник» – 19 754,499 </a:t>
            </a:r>
            <a:r>
              <a:rPr lang="ru-R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тыс.рублей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«Учитель-эксперт» – 17 779,046 </a:t>
            </a:r>
            <a:r>
              <a:rPr lang="ru-R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тыс.рублей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«Старший учитель» – 13 169,681 </a:t>
            </a:r>
            <a:r>
              <a:rPr lang="ru-R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тыс.рублей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9.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«Учитель-мастер» – 20 577,600 </a:t>
            </a:r>
            <a:r>
              <a:rPr lang="ru-R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тыс.рублей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12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059582"/>
            <a:ext cx="84969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/>
            <a:r>
              <a:rPr lang="ru-RU" sz="2000" dirty="0" smtClean="0"/>
              <a:t>– </a:t>
            </a:r>
            <a:r>
              <a:rPr lang="ru-RU" sz="2000" dirty="0"/>
              <a:t>выявление лучших педагогов </a:t>
            </a:r>
            <a:r>
              <a:rPr lang="en-US" sz="2000" dirty="0" err="1" smtClean="0"/>
              <a:t>Республики</a:t>
            </a:r>
            <a:r>
              <a:rPr lang="en-US" sz="2000" dirty="0" smtClean="0"/>
              <a:t> Татарстан</a:t>
            </a:r>
            <a:r>
              <a:rPr lang="ru-RU" sz="2000" dirty="0" smtClean="0"/>
              <a:t>; </a:t>
            </a:r>
            <a:endParaRPr lang="en-US" sz="2000" dirty="0" smtClean="0"/>
          </a:p>
          <a:p>
            <a:pPr indent="449263"/>
            <a:r>
              <a:rPr lang="ru-RU" sz="2000" dirty="0" smtClean="0"/>
              <a:t>– </a:t>
            </a:r>
            <a:r>
              <a:rPr lang="ru-RU" sz="2000" dirty="0"/>
              <a:t>формирование системы образцовой педагогической деятельности; </a:t>
            </a:r>
            <a:endParaRPr lang="en-US" sz="2000" dirty="0" smtClean="0"/>
          </a:p>
          <a:p>
            <a:pPr indent="449263"/>
            <a:r>
              <a:rPr lang="ru-RU" sz="2000" dirty="0" smtClean="0"/>
              <a:t>– </a:t>
            </a:r>
            <a:r>
              <a:rPr lang="ru-RU" sz="2000" dirty="0"/>
              <a:t>предъявление реальных оценочных требований к работникам системы образования; </a:t>
            </a:r>
            <a:endParaRPr lang="en-US" sz="2000" dirty="0" smtClean="0"/>
          </a:p>
          <a:p>
            <a:pPr indent="449263"/>
            <a:r>
              <a:rPr lang="ru-RU" sz="2000" dirty="0" smtClean="0"/>
              <a:t>– </a:t>
            </a:r>
            <a:r>
              <a:rPr lang="ru-RU" sz="2000" dirty="0"/>
              <a:t>создание благоприятной мотивационной среды профессионального развития, которая способствует профессиональному самоопределению; </a:t>
            </a:r>
            <a:endParaRPr lang="en-US" sz="2000" dirty="0" smtClean="0"/>
          </a:p>
          <a:p>
            <a:pPr indent="449263"/>
            <a:r>
              <a:rPr lang="ru-RU" sz="2000" dirty="0" smtClean="0"/>
              <a:t>– </a:t>
            </a:r>
            <a:r>
              <a:rPr lang="ru-RU" sz="2000" dirty="0"/>
              <a:t>позитивное влияние на инновационные процессы в образовании; </a:t>
            </a:r>
            <a:endParaRPr lang="en-US" sz="2000" dirty="0" smtClean="0"/>
          </a:p>
          <a:p>
            <a:pPr indent="449263"/>
            <a:r>
              <a:rPr lang="ru-RU" sz="2000" dirty="0" smtClean="0"/>
              <a:t>– </a:t>
            </a:r>
            <a:r>
              <a:rPr lang="ru-RU" sz="2000" dirty="0"/>
              <a:t>показ достижений не только сегодняшнего дня, но и перспектив развития системы обучения и воспитания детей; </a:t>
            </a:r>
            <a:endParaRPr lang="en-US" sz="2000" dirty="0" smtClean="0"/>
          </a:p>
          <a:p>
            <a:pPr indent="449263"/>
            <a:r>
              <a:rPr lang="ru-RU" sz="2000" dirty="0" smtClean="0"/>
              <a:t>– </a:t>
            </a:r>
            <a:r>
              <a:rPr lang="ru-RU" sz="2000" dirty="0"/>
              <a:t>один из способов оценки труда учителя, выражение признательности за его работу, стимулирование личностного и профессионального роста.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339502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Конкурсы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профессионального мастерства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– это: 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0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95486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Научно</a:t>
            </a:r>
            <a:r>
              <a:rPr lang="en-US" sz="2400" b="1" dirty="0" smtClean="0">
                <a:solidFill>
                  <a:srgbClr val="C00000"/>
                </a:solidFill>
              </a:rPr>
              <a:t>-</a:t>
            </a:r>
            <a:r>
              <a:rPr lang="ru-RU" sz="2400" b="1" dirty="0" err="1" smtClean="0">
                <a:solidFill>
                  <a:srgbClr val="C00000"/>
                </a:solidFill>
              </a:rPr>
              <a:t>методическо</a:t>
            </a:r>
            <a:r>
              <a:rPr lang="en-US" sz="2400" b="1" dirty="0" smtClean="0">
                <a:solidFill>
                  <a:srgbClr val="C00000"/>
                </a:solidFill>
              </a:rPr>
              <a:t>е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обеспечени</a:t>
            </a:r>
            <a:r>
              <a:rPr lang="en-US" sz="2400" b="1" dirty="0" smtClean="0">
                <a:solidFill>
                  <a:srgbClr val="C00000"/>
                </a:solidFill>
              </a:rPr>
              <a:t>е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конкурсного </a:t>
            </a:r>
            <a:r>
              <a:rPr lang="ru-RU" sz="2400" b="1" dirty="0" smtClean="0">
                <a:solidFill>
                  <a:srgbClr val="C00000"/>
                </a:solidFill>
              </a:rPr>
              <a:t>движения</a:t>
            </a:r>
            <a:r>
              <a:rPr lang="en-US" sz="2400" b="1" dirty="0" smtClean="0">
                <a:solidFill>
                  <a:srgbClr val="C00000"/>
                </a:solidFill>
              </a:rPr>
              <a:t> “</a:t>
            </a:r>
            <a:r>
              <a:rPr lang="en-US" sz="2400" b="1" dirty="0" err="1" smtClean="0">
                <a:solidFill>
                  <a:srgbClr val="C00000"/>
                </a:solidFill>
              </a:rPr>
              <a:t>Учитель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года</a:t>
            </a:r>
            <a:r>
              <a:rPr lang="en-US" sz="2400" b="1" dirty="0" smtClean="0">
                <a:solidFill>
                  <a:srgbClr val="C00000"/>
                </a:solidFill>
              </a:rPr>
              <a:t>”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143470"/>
              </p:ext>
            </p:extLst>
          </p:nvPr>
        </p:nvGraphicFramePr>
        <p:xfrm>
          <a:off x="215516" y="1347614"/>
          <a:ext cx="8856984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246">
                  <a:extLst>
                    <a:ext uri="{9D8B030D-6E8A-4147-A177-3AD203B41FA5}">
                      <a16:colId xmlns:a16="http://schemas.microsoft.com/office/drawing/2014/main" val="1997359981"/>
                    </a:ext>
                  </a:extLst>
                </a:gridCol>
                <a:gridCol w="2214246">
                  <a:extLst>
                    <a:ext uri="{9D8B030D-6E8A-4147-A177-3AD203B41FA5}">
                      <a16:colId xmlns:a16="http://schemas.microsoft.com/office/drawing/2014/main" val="1484531031"/>
                    </a:ext>
                  </a:extLst>
                </a:gridCol>
                <a:gridCol w="2214246">
                  <a:extLst>
                    <a:ext uri="{9D8B030D-6E8A-4147-A177-3AD203B41FA5}">
                      <a16:colId xmlns:a16="http://schemas.microsoft.com/office/drawing/2014/main" val="2030521742"/>
                    </a:ext>
                  </a:extLst>
                </a:gridCol>
                <a:gridCol w="2214246">
                  <a:extLst>
                    <a:ext uri="{9D8B030D-6E8A-4147-A177-3AD203B41FA5}">
                      <a16:colId xmlns:a16="http://schemas.microsoft.com/office/drawing/2014/main" val="22816540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этап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II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этап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III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этап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IV </a:t>
                      </a:r>
                      <a:r>
                        <a:rPr lang="en-US" sz="2400" dirty="0" err="1" smtClean="0"/>
                        <a:t>этап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254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Н</a:t>
                      </a:r>
                      <a:r>
                        <a:rPr lang="ru-RU" sz="1600" dirty="0" err="1" smtClean="0"/>
                        <a:t>аучно</a:t>
                      </a:r>
                      <a:r>
                        <a:rPr lang="ru-RU" sz="1600" dirty="0" smtClean="0"/>
                        <a:t>-методическое обеспечение деятельности методистов и преподавателей системы повышения квалификации, курирующих конкурсное движение в</a:t>
                      </a:r>
                      <a:r>
                        <a:rPr lang="en-US" sz="1600" dirty="0" smtClean="0"/>
                        <a:t> Республике Татарстан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Н</a:t>
                      </a:r>
                      <a:r>
                        <a:rPr lang="ru-RU" sz="1600" dirty="0" err="1" smtClean="0"/>
                        <a:t>аучно</a:t>
                      </a:r>
                      <a:r>
                        <a:rPr lang="ru-RU" sz="1600" dirty="0" smtClean="0"/>
                        <a:t>-методическое сопровождение участников конкурсов (педагогов-конкурсантов)</a:t>
                      </a:r>
                      <a:r>
                        <a:rPr lang="en-US" sz="1600" dirty="0" smtClean="0"/>
                        <a:t> в </a:t>
                      </a:r>
                      <a:r>
                        <a:rPr lang="en-US" sz="1600" dirty="0" err="1" smtClean="0"/>
                        <a:t>рамках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тренингов-встреч</a:t>
                      </a:r>
                      <a:r>
                        <a:rPr lang="en-US" sz="1600" dirty="0" smtClean="0"/>
                        <a:t> с </a:t>
                      </a:r>
                      <a:r>
                        <a:rPr lang="en-US" sz="1600" dirty="0" err="1" smtClean="0"/>
                        <a:t>победителями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республиканских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конкурсов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прошлых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лет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</a:t>
                      </a:r>
                      <a:r>
                        <a:rPr lang="en-US" sz="1600" dirty="0" err="1" smtClean="0"/>
                        <a:t>ормирование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экспертного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сообщества</a:t>
                      </a:r>
                      <a:r>
                        <a:rPr lang="en-US" sz="1600" dirty="0" smtClean="0"/>
                        <a:t> в </a:t>
                      </a:r>
                      <a:r>
                        <a:rPr lang="en-US" sz="1600" dirty="0" err="1" smtClean="0"/>
                        <a:t>рамках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подготовки</a:t>
                      </a:r>
                      <a:r>
                        <a:rPr lang="en-US" sz="1600" baseline="0" dirty="0" smtClean="0"/>
                        <a:t> и </a:t>
                      </a:r>
                      <a:r>
                        <a:rPr lang="en-US" sz="1600" baseline="0" dirty="0" err="1" smtClean="0"/>
                        <a:t>проведения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муниципального</a:t>
                      </a:r>
                      <a:r>
                        <a:rPr lang="en-US" sz="1600" baseline="0" dirty="0" smtClean="0"/>
                        <a:t> и </a:t>
                      </a:r>
                      <a:r>
                        <a:rPr lang="en-US" sz="1600" baseline="0" dirty="0" err="1" smtClean="0"/>
                        <a:t>республиканского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этапов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конкурса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Н</a:t>
                      </a:r>
                      <a:r>
                        <a:rPr lang="ru-RU" sz="1600" dirty="0" err="1" smtClean="0"/>
                        <a:t>аучно</a:t>
                      </a:r>
                      <a:r>
                        <a:rPr lang="ru-RU" sz="1600" dirty="0" smtClean="0"/>
                        <a:t>-методическое сопровождение конкурсантов </a:t>
                      </a:r>
                      <a:r>
                        <a:rPr lang="en-US" sz="1600" dirty="0" smtClean="0"/>
                        <a:t>– </a:t>
                      </a:r>
                      <a:r>
                        <a:rPr lang="en-US" sz="1600" dirty="0" err="1" smtClean="0"/>
                        <a:t>победителей</a:t>
                      </a:r>
                      <a:r>
                        <a:rPr lang="en-US" sz="1600" dirty="0" smtClean="0"/>
                        <a:t> и </a:t>
                      </a:r>
                      <a:r>
                        <a:rPr lang="en-US" sz="1600" dirty="0" err="1" smtClean="0"/>
                        <a:t>призеров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baseline="0" dirty="0" err="1" smtClean="0"/>
                        <a:t>республиканского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этапа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конкурса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ru-RU" sz="1600" dirty="0" smtClean="0"/>
                        <a:t>в </a:t>
                      </a:r>
                      <a:r>
                        <a:rPr lang="ru-RU" sz="1600" dirty="0" err="1" smtClean="0"/>
                        <a:t>постконкурсный</a:t>
                      </a:r>
                      <a:r>
                        <a:rPr lang="ru-RU" sz="1600" dirty="0" smtClean="0"/>
                        <a:t> период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684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44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67310514"/>
              </p:ext>
            </p:extLst>
          </p:nvPr>
        </p:nvGraphicFramePr>
        <p:xfrm>
          <a:off x="395536" y="987574"/>
          <a:ext cx="828092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5536" y="0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Научно</a:t>
            </a:r>
            <a:r>
              <a:rPr lang="en-US" sz="2400" b="1" dirty="0" smtClean="0">
                <a:solidFill>
                  <a:srgbClr val="C00000"/>
                </a:solidFill>
              </a:rPr>
              <a:t>-</a:t>
            </a:r>
            <a:r>
              <a:rPr lang="ru-RU" sz="2400" b="1" dirty="0" err="1" smtClean="0">
                <a:solidFill>
                  <a:srgbClr val="C00000"/>
                </a:solidFill>
              </a:rPr>
              <a:t>методическо</a:t>
            </a:r>
            <a:r>
              <a:rPr lang="en-US" sz="2400" b="1" dirty="0" smtClean="0">
                <a:solidFill>
                  <a:srgbClr val="C00000"/>
                </a:solidFill>
              </a:rPr>
              <a:t>е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обеспечени</a:t>
            </a:r>
            <a:r>
              <a:rPr lang="en-US" sz="2400" b="1" dirty="0" smtClean="0">
                <a:solidFill>
                  <a:srgbClr val="C00000"/>
                </a:solidFill>
              </a:rPr>
              <a:t>е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конкурсного </a:t>
            </a:r>
            <a:r>
              <a:rPr lang="ru-RU" sz="2400" b="1" dirty="0" smtClean="0">
                <a:solidFill>
                  <a:srgbClr val="C00000"/>
                </a:solidFill>
              </a:rPr>
              <a:t>движения</a:t>
            </a:r>
            <a:r>
              <a:rPr lang="en-US" sz="2400" b="1" dirty="0" smtClean="0">
                <a:solidFill>
                  <a:srgbClr val="C00000"/>
                </a:solidFill>
              </a:rPr>
              <a:t> “</a:t>
            </a:r>
            <a:r>
              <a:rPr lang="en-US" sz="2400" b="1" dirty="0" err="1" smtClean="0">
                <a:solidFill>
                  <a:srgbClr val="C00000"/>
                </a:solidFill>
              </a:rPr>
              <a:t>Учитель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года</a:t>
            </a:r>
            <a:r>
              <a:rPr lang="en-US" sz="2400" b="1" dirty="0" smtClean="0">
                <a:solidFill>
                  <a:srgbClr val="C00000"/>
                </a:solidFill>
              </a:rPr>
              <a:t>”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14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3519</Words>
  <Application>Microsoft Office PowerPoint</Application>
  <PresentationFormat>Экран (16:9)</PresentationFormat>
  <Paragraphs>672</Paragraphs>
  <Slides>46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7" baseType="lpstr">
      <vt:lpstr>Arial</vt:lpstr>
      <vt:lpstr>Calibri</vt:lpstr>
      <vt:lpstr>돋움</vt:lpstr>
      <vt:lpstr>Helvetica Neue</vt:lpstr>
      <vt:lpstr>Helvetica Neue Light</vt:lpstr>
      <vt:lpstr>Open Sans</vt:lpstr>
      <vt:lpstr>PT Sans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Afanaseva</dc:creator>
  <cp:lastModifiedBy>Windows User</cp:lastModifiedBy>
  <cp:revision>59</cp:revision>
  <dcterms:created xsi:type="dcterms:W3CDTF">2018-05-24T13:38:21Z</dcterms:created>
  <dcterms:modified xsi:type="dcterms:W3CDTF">2018-12-18T04:22:30Z</dcterms:modified>
</cp:coreProperties>
</file>