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35" r:id="rId2"/>
    <p:sldId id="269" r:id="rId3"/>
    <p:sldId id="270" r:id="rId4"/>
    <p:sldId id="271" r:id="rId5"/>
    <p:sldId id="307" r:id="rId6"/>
    <p:sldId id="311" r:id="rId7"/>
    <p:sldId id="309" r:id="rId8"/>
    <p:sldId id="318" r:id="rId9"/>
    <p:sldId id="310" r:id="rId10"/>
    <p:sldId id="336" r:id="rId11"/>
    <p:sldId id="337" r:id="rId12"/>
    <p:sldId id="338" r:id="rId13"/>
    <p:sldId id="320" r:id="rId14"/>
    <p:sldId id="319" r:id="rId15"/>
    <p:sldId id="317" r:id="rId16"/>
    <p:sldId id="315" r:id="rId17"/>
    <p:sldId id="312" r:id="rId18"/>
    <p:sldId id="278" r:id="rId19"/>
    <p:sldId id="279" r:id="rId20"/>
    <p:sldId id="341" r:id="rId21"/>
    <p:sldId id="340" r:id="rId22"/>
    <p:sldId id="342" r:id="rId23"/>
    <p:sldId id="343" r:id="rId24"/>
    <p:sldId id="313" r:id="rId25"/>
    <p:sldId id="266" r:id="rId26"/>
    <p:sldId id="316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1C0CE-6229-4641-9651-32552702D416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78034-5B72-4882-A703-0DC4626E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0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76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52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01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52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09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416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7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0F90-43D0-4092-88EA-17AAFEBC06E2}" type="datetime1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7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AD3B-34E2-4F62-8C37-7E9AAC40F36B}" type="datetime1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7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F410-BAAE-4256-ABA7-270167737443}" type="datetime1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6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855F-B2D9-426D-B66C-657DC165C230}" type="datetime1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5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C689-F3DB-43C9-B726-B6FDE79E6F81}" type="datetime1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6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8E9F-5D8D-4C56-BF2B-D46C26C1228C}" type="datetime1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6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06C2-035E-4B1B-A3A9-B89A74EA7816}" type="datetime1">
              <a:rPr lang="ru-RU" smtClean="0"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0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7DC8-44A2-4D75-911A-5F8112017DDE}" type="datetime1">
              <a:rPr lang="ru-RU" smtClean="0"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4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7DED-DB35-43B5-9E70-A68CF7D6541A}" type="datetime1">
              <a:rPr lang="ru-RU" smtClean="0"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05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CAE1-A273-4D81-9C94-C15B33E42C0B}" type="datetime1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2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BFD-7EAD-410D-AF26-4323ADA1948F}" type="datetime1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1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FA161-F0C3-4C7F-9389-E1F4A36C66FE}" type="datetime1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3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sairort@yandex.ru" TargetMode="Externa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51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1635646"/>
            <a:ext cx="9001156" cy="144651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lvl="0"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«Учитель года» 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 Республике Татарстан</a:t>
            </a: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36524" y="286942"/>
            <a:ext cx="9388475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66414" y="4744640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23480"/>
            <a:ext cx="1076328" cy="106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508104" y="3423497"/>
            <a:ext cx="4207918" cy="1512094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4F81BD">
                    <a:lumMod val="75000"/>
                  </a:srgbClr>
                </a:solidFill>
              </a:rPr>
              <a:t>Федорова Тамара Трофимовна,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4F81BD">
                    <a:lumMod val="75000"/>
                  </a:srgbClr>
                </a:solidFill>
              </a:rPr>
              <a:t>начальник управления общего образования Министерства образования и науки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4F81BD">
                    <a:lumMod val="75000"/>
                  </a:srgbClr>
                </a:solidFill>
              </a:rPr>
              <a:t>Республики Татарстан</a:t>
            </a:r>
            <a:endParaRPr lang="ru-RU" sz="1800" b="1" i="1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64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>
          <a:xfrm>
            <a:off x="7020272" y="45301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75656" y="49436"/>
            <a:ext cx="62646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</a:t>
            </a:r>
            <a:r>
              <a:rPr lang="ru-RU" sz="2300" b="1" dirty="0" err="1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ональны</a:t>
            </a:r>
            <a:r>
              <a:rPr lang="en-US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е</a:t>
            </a:r>
            <a:r>
              <a:rPr lang="ru-RU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тур</a:t>
            </a:r>
            <a:r>
              <a:rPr lang="en-US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ы</a:t>
            </a:r>
            <a:r>
              <a:rPr lang="ru-RU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(статистика участников)</a:t>
            </a:r>
            <a:endParaRPr lang="ru-RU" sz="2300" dirty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регионального этапа Всероссийского конкурса «Учитель года России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» в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Республике Татарстан</a:t>
            </a:r>
            <a:endParaRPr lang="ru-RU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612555"/>
              </p:ext>
            </p:extLst>
          </p:nvPr>
        </p:nvGraphicFramePr>
        <p:xfrm>
          <a:off x="179512" y="1635646"/>
          <a:ext cx="8568953" cy="2745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88">
                  <a:extLst>
                    <a:ext uri="{9D8B030D-6E8A-4147-A177-3AD203B41FA5}">
                      <a16:colId xmlns:a16="http://schemas.microsoft.com/office/drawing/2014/main" val="3304526364"/>
                    </a:ext>
                  </a:extLst>
                </a:gridCol>
                <a:gridCol w="1992374">
                  <a:extLst>
                    <a:ext uri="{9D8B030D-6E8A-4147-A177-3AD203B41FA5}">
                      <a16:colId xmlns:a16="http://schemas.microsoft.com/office/drawing/2014/main" val="538621708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4136786472"/>
                    </a:ext>
                  </a:extLst>
                </a:gridCol>
                <a:gridCol w="688576">
                  <a:extLst>
                    <a:ext uri="{9D8B030D-6E8A-4147-A177-3AD203B41FA5}">
                      <a16:colId xmlns:a16="http://schemas.microsoft.com/office/drawing/2014/main" val="1944059868"/>
                    </a:ext>
                  </a:extLst>
                </a:gridCol>
                <a:gridCol w="2264654">
                  <a:extLst>
                    <a:ext uri="{9D8B030D-6E8A-4147-A177-3AD203B41FA5}">
                      <a16:colId xmlns:a16="http://schemas.microsoft.com/office/drawing/2014/main" val="2397802886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65273047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Предмет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Количество участников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Предмет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Количество участников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150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Начальные классы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География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046967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Английский язык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Физика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8158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Русский язык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Информатика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08097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Русская литература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Физическая культура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6671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Математика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История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22858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Геометрия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Обществознание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178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Химия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Музыка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243320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Биология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Технология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9733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u-RU" sz="1600"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Итого 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145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867547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08304" y="1275606"/>
            <a:ext cx="14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Всего, чел.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577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2" y="20939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>
          <a:xfrm>
            <a:off x="7020272" y="45301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75656" y="49436"/>
            <a:ext cx="62646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</a:t>
            </a:r>
            <a:r>
              <a:rPr lang="ru-RU" sz="2300" b="1" dirty="0" err="1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ональны</a:t>
            </a:r>
            <a:r>
              <a:rPr lang="en-US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е</a:t>
            </a:r>
            <a:r>
              <a:rPr lang="ru-RU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тур</a:t>
            </a:r>
            <a:r>
              <a:rPr lang="en-US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ы</a:t>
            </a:r>
            <a:r>
              <a:rPr lang="ru-RU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(статистика участников)</a:t>
            </a:r>
            <a:endParaRPr lang="ru-RU" sz="2300" dirty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регионального этапа Всероссийского конкурса «Учитель года России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» в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Республике Татарстан</a:t>
            </a:r>
            <a:endParaRPr lang="ru-RU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532248"/>
              </p:ext>
            </p:extLst>
          </p:nvPr>
        </p:nvGraphicFramePr>
        <p:xfrm>
          <a:off x="323528" y="1278300"/>
          <a:ext cx="8568952" cy="3406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3250205098"/>
                    </a:ext>
                  </a:extLst>
                </a:gridCol>
                <a:gridCol w="2295700">
                  <a:extLst>
                    <a:ext uri="{9D8B030D-6E8A-4147-A177-3AD203B41FA5}">
                      <a16:colId xmlns:a16="http://schemas.microsoft.com/office/drawing/2014/main" val="4089813187"/>
                    </a:ext>
                  </a:extLst>
                </a:gridCol>
                <a:gridCol w="2178397">
                  <a:extLst>
                    <a:ext uri="{9D8B030D-6E8A-4147-A177-3AD203B41FA5}">
                      <a16:colId xmlns:a16="http://schemas.microsoft.com/office/drawing/2014/main" val="1279005411"/>
                    </a:ext>
                  </a:extLst>
                </a:gridCol>
                <a:gridCol w="1893977">
                  <a:extLst>
                    <a:ext uri="{9D8B030D-6E8A-4147-A177-3AD203B41FA5}">
                      <a16:colId xmlns:a16="http://schemas.microsoft.com/office/drawing/2014/main" val="681248421"/>
                    </a:ext>
                  </a:extLst>
                </a:gridCol>
                <a:gridCol w="1696822">
                  <a:extLst>
                    <a:ext uri="{9D8B030D-6E8A-4147-A177-3AD203B41FA5}">
                      <a16:colId xmlns:a16="http://schemas.microsoft.com/office/drawing/2014/main" val="3436161304"/>
                    </a:ext>
                  </a:extLst>
                </a:gridCol>
              </a:tblGrid>
              <a:tr h="69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Предмет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Количество участников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Учитель</a:t>
                      </a:r>
                      <a:r>
                        <a:rPr lang="ru-RU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года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Педагогический</a:t>
                      </a:r>
                      <a:r>
                        <a:rPr lang="ru-RU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дебют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78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Начальные классы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161109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Английский язык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0536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Русский 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язык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19598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Русская литература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9237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Математика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372148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Геометрия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5227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Химия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23701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Биология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7944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География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95442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Физика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3635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Информатика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905397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Физическая культура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7494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История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82578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Обществознание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0399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Музыка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4965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Технология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43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Итого 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145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97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48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77069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741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2" y="20939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>
          <a:xfrm>
            <a:off x="7020272" y="45301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75656" y="49436"/>
            <a:ext cx="62646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</a:t>
            </a:r>
            <a:r>
              <a:rPr lang="ru-RU" sz="2300" b="1" dirty="0" err="1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ональны</a:t>
            </a:r>
            <a:r>
              <a:rPr lang="en-US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е</a:t>
            </a:r>
            <a:r>
              <a:rPr lang="ru-RU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тур</a:t>
            </a:r>
            <a:r>
              <a:rPr lang="en-US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ы</a:t>
            </a:r>
            <a:r>
              <a:rPr lang="ru-RU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(итоги)</a:t>
            </a:r>
            <a:endParaRPr lang="ru-RU" sz="2300" dirty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регионального этапа Всероссийского конкурса «Учитель года России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» в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Республике Татарстан</a:t>
            </a:r>
            <a:endParaRPr lang="ru-RU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785151"/>
              </p:ext>
            </p:extLst>
          </p:nvPr>
        </p:nvGraphicFramePr>
        <p:xfrm>
          <a:off x="107504" y="1325504"/>
          <a:ext cx="8817786" cy="3252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693">
                  <a:extLst>
                    <a:ext uri="{9D8B030D-6E8A-4147-A177-3AD203B41FA5}">
                      <a16:colId xmlns:a16="http://schemas.microsoft.com/office/drawing/2014/main" val="3250205098"/>
                    </a:ext>
                  </a:extLst>
                </a:gridCol>
                <a:gridCol w="2433635">
                  <a:extLst>
                    <a:ext uri="{9D8B030D-6E8A-4147-A177-3AD203B41FA5}">
                      <a16:colId xmlns:a16="http://schemas.microsoft.com/office/drawing/2014/main" val="408981318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279005411"/>
                    </a:ext>
                  </a:extLst>
                </a:gridCol>
                <a:gridCol w="1437130">
                  <a:extLst>
                    <a:ext uri="{9D8B030D-6E8A-4147-A177-3AD203B41FA5}">
                      <a16:colId xmlns:a16="http://schemas.microsoft.com/office/drawing/2014/main" val="681248421"/>
                    </a:ext>
                  </a:extLst>
                </a:gridCol>
                <a:gridCol w="2196080">
                  <a:extLst>
                    <a:ext uri="{9D8B030D-6E8A-4147-A177-3AD203B41FA5}">
                      <a16:colId xmlns:a16="http://schemas.microsoft.com/office/drawing/2014/main" val="3436161304"/>
                    </a:ext>
                  </a:extLst>
                </a:gridCol>
              </a:tblGrid>
              <a:tr h="69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Предмет</a:t>
                      </a:r>
                      <a:endParaRPr lang="ru-RU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Количество участников</a:t>
                      </a:r>
                      <a:endParaRPr lang="ru-RU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Учитель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года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Педагогический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дебют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78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Начальные классы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161109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Иностранный (англ.) </a:t>
                      </a: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язык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0536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Русский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язык и литература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19598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Математика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37214846"/>
                  </a:ext>
                </a:extLst>
              </a:tr>
              <a:tr h="2106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Химия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23701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Биология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7944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География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95442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Физика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3635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Информатика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905397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Физическая культура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7494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История и обществознание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82578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Итого </a:t>
                      </a:r>
                      <a:endParaRPr lang="ru-RU" sz="16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66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77069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339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>
          <a:xfrm>
            <a:off x="7020272" y="45301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9548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</a:t>
            </a:r>
            <a:r>
              <a:rPr lang="ru-RU" sz="2400" b="1" dirty="0" err="1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ональны</a:t>
            </a:r>
            <a:r>
              <a:rPr lang="en-US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е</a:t>
            </a: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тур</a:t>
            </a:r>
            <a:r>
              <a:rPr lang="en-US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ы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регионального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этапа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Всероссийского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конкурса «Учитель года России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»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Республике Татарстан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572" y="1347614"/>
            <a:ext cx="37334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ea typeface="Times New Roman" panose="02020603050405020304" pitchFamily="18" charset="0"/>
              </a:rPr>
              <a:t>Высокий уровень профессиональной подготовки конкурсантов </a:t>
            </a:r>
            <a:r>
              <a:rPr lang="ru-RU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в</a:t>
            </a:r>
          </a:p>
          <a:p>
            <a:r>
              <a:rPr lang="ru-RU" b="1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Аксубаевском</a:t>
            </a:r>
            <a:r>
              <a:rPr lang="ru-RU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Актанышском</a:t>
            </a:r>
            <a:r>
              <a:rPr lang="ru-RU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, Альметьевском, Буинском, Высокогорском, </a:t>
            </a:r>
            <a:r>
              <a:rPr lang="ru-RU" b="1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Дрожжановском</a:t>
            </a:r>
            <a:r>
              <a:rPr lang="ru-RU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Елабужском</a:t>
            </a:r>
            <a:r>
              <a:rPr lang="ru-RU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Кукморском</a:t>
            </a:r>
            <a:r>
              <a:rPr lang="ru-RU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, Мензелинском, </a:t>
            </a:r>
            <a:r>
              <a:rPr lang="ru-RU" b="1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Муслюмовском</a:t>
            </a:r>
            <a:r>
              <a:rPr lang="ru-RU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Тетюшском</a:t>
            </a:r>
            <a:r>
              <a:rPr lang="ru-RU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Тукаевском</a:t>
            </a:r>
            <a:r>
              <a:rPr lang="ru-RU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Ютазинском</a:t>
            </a:r>
            <a:r>
              <a:rPr lang="ru-RU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ea typeface="Times New Roman" panose="02020603050405020304" pitchFamily="18" charset="0"/>
              </a:rPr>
              <a:t>муниципальных </a:t>
            </a:r>
            <a:r>
              <a:rPr lang="ru-RU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районах, городах </a:t>
            </a:r>
            <a:r>
              <a:rPr lang="ru-RU" b="1" dirty="0">
                <a:solidFill>
                  <a:srgbClr val="0070C0"/>
                </a:solidFill>
                <a:ea typeface="Times New Roman" panose="02020603050405020304" pitchFamily="18" charset="0"/>
              </a:rPr>
              <a:t>Казань и Набережные Челны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7149" y="1786627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Недостаточно высокий уровень подготовки конкурсантов </a:t>
            </a:r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в </a:t>
            </a:r>
            <a:r>
              <a:rPr lang="ru-RU" b="1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Агрызском</a:t>
            </a:r>
            <a:r>
              <a:rPr lang="ru-RU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Бавлинском</a:t>
            </a:r>
            <a:r>
              <a:rPr lang="ru-RU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Кайбицком</a:t>
            </a:r>
            <a:r>
              <a:rPr lang="ru-RU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Пестречинском</a:t>
            </a:r>
            <a:r>
              <a:rPr lang="ru-RU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, </a:t>
            </a:r>
          </a:p>
          <a:p>
            <a:r>
              <a:rPr lang="ru-RU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Рыбно-Слободском </a:t>
            </a:r>
            <a:r>
              <a:rPr lang="ru-RU" b="1" dirty="0">
                <a:solidFill>
                  <a:srgbClr val="0070C0"/>
                </a:solidFill>
                <a:ea typeface="Times New Roman" panose="02020603050405020304" pitchFamily="18" charset="0"/>
              </a:rPr>
              <a:t>муниципальных </a:t>
            </a:r>
            <a:r>
              <a:rPr lang="ru-RU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районах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31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>
          <a:xfrm>
            <a:off x="7020272" y="45301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976" y="1655252"/>
            <a:ext cx="5112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по итогам зонального этапа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проводится сквозное </a:t>
            </a:r>
            <a:r>
              <a:rPr lang="ru-RU" sz="1600" b="1" dirty="0" err="1" smtClean="0">
                <a:solidFill>
                  <a:srgbClr val="0070C0"/>
                </a:solidFill>
              </a:rPr>
              <a:t>рейтингование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и утверждается состав участников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регионального этапа: </a:t>
            </a:r>
          </a:p>
          <a:p>
            <a:pPr algn="ctr"/>
            <a:r>
              <a:rPr lang="ru-RU" sz="1600" b="1" dirty="0" smtClean="0">
                <a:solidFill>
                  <a:srgbClr val="A8246F"/>
                </a:solidFill>
              </a:rPr>
              <a:t>40 участников </a:t>
            </a:r>
            <a:r>
              <a:rPr lang="ru-RU" sz="1600" b="1" dirty="0">
                <a:solidFill>
                  <a:srgbClr val="0070C0"/>
                </a:solidFill>
              </a:rPr>
              <a:t>в</a:t>
            </a:r>
            <a:r>
              <a:rPr lang="ru-RU" sz="1600" b="1" dirty="0" smtClean="0">
                <a:solidFill>
                  <a:srgbClr val="0070C0"/>
                </a:solidFill>
              </a:rPr>
              <a:t> номинации «Учитель года»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и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A8246F"/>
                </a:solidFill>
              </a:rPr>
              <a:t>26 участников </a:t>
            </a:r>
            <a:r>
              <a:rPr lang="ru-RU" sz="1600" b="1" dirty="0">
                <a:solidFill>
                  <a:srgbClr val="0070C0"/>
                </a:solidFill>
              </a:rPr>
              <a:t>в</a:t>
            </a:r>
            <a:r>
              <a:rPr lang="ru-RU" sz="1600" b="1" dirty="0" smtClean="0">
                <a:solidFill>
                  <a:srgbClr val="0070C0"/>
                </a:solidFill>
              </a:rPr>
              <a:t> номинации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«Педагогический дебют» 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A8246F"/>
                </a:solidFill>
              </a:rPr>
              <a:t>приказ МОиН РТ от 18.02.2019 г. </a:t>
            </a:r>
          </a:p>
          <a:p>
            <a:pPr algn="ctr"/>
            <a:r>
              <a:rPr lang="ru-RU" sz="1600" b="1" dirty="0" smtClean="0">
                <a:solidFill>
                  <a:srgbClr val="A8246F"/>
                </a:solidFill>
              </a:rPr>
              <a:t>№ под-246/19</a:t>
            </a:r>
            <a:endParaRPr lang="ru-RU" sz="1600" b="1" dirty="0">
              <a:solidFill>
                <a:srgbClr val="A8246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113032"/>
            <a:ext cx="3312369" cy="46189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45017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5"/>
          <p:cNvSpPr txBox="1">
            <a:spLocks/>
          </p:cNvSpPr>
          <p:nvPr/>
        </p:nvSpPr>
        <p:spPr>
          <a:xfrm>
            <a:off x="7020272" y="45301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2040" y="1275606"/>
            <a:ext cx="435240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 err="1" smtClean="0">
                <a:solidFill>
                  <a:srgbClr val="A8246F"/>
                </a:solidFill>
                <a:ea typeface="Times New Roman" panose="02020603050405020304" pitchFamily="18" charset="0"/>
              </a:rPr>
              <a:t>Утверждены</a:t>
            </a:r>
            <a:r>
              <a:rPr lang="en-US" b="1" dirty="0" smtClean="0">
                <a:solidFill>
                  <a:srgbClr val="A8246F"/>
                </a:solidFill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A8246F"/>
                </a:solidFill>
                <a:ea typeface="Times New Roman" panose="02020603050405020304" pitchFamily="18" charset="0"/>
              </a:rPr>
              <a:t>критерии </a:t>
            </a:r>
            <a:r>
              <a:rPr lang="ru-RU" b="1" dirty="0" smtClean="0">
                <a:solidFill>
                  <a:srgbClr val="A8246F"/>
                </a:solidFill>
                <a:ea typeface="Calibri" panose="020F0502020204030204" pitchFamily="34" charset="0"/>
              </a:rPr>
              <a:t>оценивания</a:t>
            </a:r>
            <a:r>
              <a:rPr lang="en-US" b="1" dirty="0" smtClean="0">
                <a:solidFill>
                  <a:srgbClr val="A8246F"/>
                </a:solidFill>
                <a:ea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A8246F"/>
                </a:solidFill>
                <a:ea typeface="Times New Roman" panose="02020603050405020304" pitchFamily="18" charset="0"/>
              </a:rPr>
              <a:t>конкурсн</a:t>
            </a:r>
            <a:r>
              <a:rPr lang="en-US" b="1" dirty="0" err="1" smtClean="0">
                <a:solidFill>
                  <a:srgbClr val="A8246F"/>
                </a:solidFill>
                <a:ea typeface="Times New Roman" panose="02020603050405020304" pitchFamily="18" charset="0"/>
              </a:rPr>
              <a:t>ых</a:t>
            </a:r>
            <a:r>
              <a:rPr lang="ru-RU" b="1" dirty="0" smtClean="0">
                <a:solidFill>
                  <a:srgbClr val="A8246F"/>
                </a:solidFill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A8246F"/>
                </a:solidFill>
                <a:ea typeface="Times New Roman" panose="02020603050405020304" pitchFamily="18" charset="0"/>
              </a:rPr>
              <a:t>испытани</a:t>
            </a:r>
            <a:r>
              <a:rPr lang="en-US" b="1" dirty="0" smtClean="0">
                <a:solidFill>
                  <a:srgbClr val="A8246F"/>
                </a:solidFill>
                <a:ea typeface="Times New Roman" panose="02020603050405020304" pitchFamily="18" charset="0"/>
              </a:rPr>
              <a:t>й</a:t>
            </a:r>
            <a:r>
              <a:rPr lang="ru-RU" b="1" dirty="0" smtClean="0">
                <a:solidFill>
                  <a:srgbClr val="A8246F"/>
                </a:solidFill>
                <a:ea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(приказы №№ под-1720/18 и под-38/19):</a:t>
            </a:r>
          </a:p>
          <a:p>
            <a:pPr algn="just">
              <a:spcAft>
                <a:spcPts val="0"/>
              </a:spcAft>
            </a:pPr>
            <a:endParaRPr lang="en-US" sz="1600" dirty="0" smtClean="0">
              <a:ea typeface="Times New Roman" panose="02020603050405020304" pitchFamily="18" charset="0"/>
            </a:endParaRPr>
          </a:p>
          <a:p>
            <a:pPr marL="180975" indent="-180975" algn="just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И</a:t>
            </a:r>
            <a:r>
              <a:rPr lang="ru-RU" sz="1600" b="1" dirty="0" err="1" smtClean="0">
                <a:solidFill>
                  <a:srgbClr val="0070C0"/>
                </a:solidFill>
              </a:rPr>
              <a:t>нтернет</a:t>
            </a:r>
            <a:r>
              <a:rPr lang="ru-RU" sz="1600" b="1" dirty="0" smtClean="0">
                <a:solidFill>
                  <a:srgbClr val="0070C0"/>
                </a:solidFill>
              </a:rPr>
              <a:t>-ресурс</a:t>
            </a:r>
            <a:r>
              <a:rPr lang="en-US" sz="1600" b="1" dirty="0" smtClean="0">
                <a:solidFill>
                  <a:srgbClr val="0070C0"/>
                </a:solidFill>
              </a:rPr>
              <a:t> (</a:t>
            </a:r>
            <a:r>
              <a:rPr lang="en-US" sz="1600" b="1" dirty="0" err="1" smtClean="0">
                <a:solidFill>
                  <a:srgbClr val="0070C0"/>
                </a:solidFill>
              </a:rPr>
              <a:t>включая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marL="180975" indent="-180975" algn="just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0C0"/>
                </a:solidFill>
              </a:rPr>
              <a:t>«</a:t>
            </a:r>
            <a:r>
              <a:rPr lang="ru-RU" sz="1600" b="1" dirty="0">
                <a:solidFill>
                  <a:srgbClr val="0070C0"/>
                </a:solidFill>
              </a:rPr>
              <a:t>Цифровой образовательный ресурс</a:t>
            </a:r>
            <a:r>
              <a:rPr lang="ru-RU" sz="1600" b="1" dirty="0" smtClean="0">
                <a:solidFill>
                  <a:srgbClr val="0070C0"/>
                </a:solidFill>
              </a:rPr>
              <a:t>»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</a:p>
          <a:p>
            <a:pPr marL="180975" indent="-180975" algn="just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</a:rPr>
              <a:t>«Сочинение-рассуждение»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endParaRPr lang="en-US" sz="1600" b="1" dirty="0" smtClean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180975" indent="-180975" algn="just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A8246F"/>
                </a:solidFill>
                <a:ea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A8246F"/>
                </a:solidFill>
                <a:ea typeface="Times New Roman" panose="02020603050405020304" pitchFamily="18" charset="0"/>
              </a:rPr>
              <a:t>Урок</a:t>
            </a:r>
            <a:r>
              <a:rPr lang="ru-RU" sz="1600" b="1" dirty="0" smtClean="0">
                <a:solidFill>
                  <a:srgbClr val="A8246F"/>
                </a:solidFill>
                <a:ea typeface="Times New Roman" panose="02020603050405020304" pitchFamily="18" charset="0"/>
              </a:rPr>
              <a:t>»</a:t>
            </a:r>
            <a:endParaRPr lang="en-US" sz="1600" b="1" dirty="0" smtClean="0">
              <a:solidFill>
                <a:srgbClr val="A8246F"/>
              </a:solidFill>
              <a:ea typeface="Times New Roman" panose="02020603050405020304" pitchFamily="18" charset="0"/>
            </a:endParaRPr>
          </a:p>
          <a:p>
            <a:pPr marL="180975" indent="-180975" algn="just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A8246F"/>
                </a:solidFill>
                <a:ea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A8246F"/>
                </a:solidFill>
                <a:ea typeface="Times New Roman" panose="02020603050405020304" pitchFamily="18" charset="0"/>
              </a:rPr>
              <a:t>Внеурочное мероприятие</a:t>
            </a:r>
            <a:r>
              <a:rPr lang="ru-RU" sz="1600" b="1" dirty="0" smtClean="0">
                <a:solidFill>
                  <a:srgbClr val="A8246F"/>
                </a:solidFill>
                <a:ea typeface="Times New Roman" panose="02020603050405020304" pitchFamily="18" charset="0"/>
              </a:rPr>
              <a:t>»</a:t>
            </a:r>
            <a:endParaRPr lang="en-US" sz="1600" b="1" dirty="0" smtClean="0">
              <a:solidFill>
                <a:srgbClr val="A8246F"/>
              </a:solidFill>
              <a:ea typeface="Times New Roman" panose="02020603050405020304" pitchFamily="18" charset="0"/>
            </a:endParaRPr>
          </a:p>
          <a:p>
            <a:pPr marL="180975" indent="-180975" algn="just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70C0"/>
                </a:solidFill>
                <a:ea typeface="Times New Roman" panose="02020603050405020304" pitchFamily="18" charset="0"/>
              </a:rPr>
              <a:t>Мастер-класс</a:t>
            </a:r>
            <a:r>
              <a:rPr lang="ru-RU" sz="16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»</a:t>
            </a:r>
            <a:endParaRPr lang="en-US" sz="1600" b="1" dirty="0" smtClean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180975" indent="-180975" algn="just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«Педагогический совет»</a:t>
            </a:r>
            <a:endParaRPr lang="en-US" sz="1600" b="1" dirty="0" smtClean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180975" indent="-180975" algn="just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70C0"/>
                </a:solidFill>
                <a:ea typeface="Times New Roman" panose="02020603050405020304" pitchFamily="18" charset="0"/>
              </a:rPr>
              <a:t>Образовательный проект</a:t>
            </a:r>
            <a:r>
              <a:rPr lang="ru-RU" sz="16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»</a:t>
            </a:r>
            <a:endParaRPr lang="en-US" sz="1600" b="1" dirty="0" smtClean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180975" indent="-180975" algn="just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70C0"/>
                </a:solidFill>
                <a:ea typeface="Times New Roman" panose="02020603050405020304" pitchFamily="18" charset="0"/>
              </a:rPr>
              <a:t>Разговор с министром»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94445"/>
            <a:ext cx="3528392" cy="45069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83361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5"/>
          <p:cNvSpPr txBox="1">
            <a:spLocks/>
          </p:cNvSpPr>
          <p:nvPr/>
        </p:nvSpPr>
        <p:spPr>
          <a:xfrm>
            <a:off x="7020272" y="45301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897566"/>
            <a:ext cx="6326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5147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региональному этапу 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(межсессионный период)</a:t>
            </a:r>
            <a:endParaRPr lang="ru-RU" sz="2800" b="1" dirty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539037"/>
              </p:ext>
            </p:extLst>
          </p:nvPr>
        </p:nvGraphicFramePr>
        <p:xfrm>
          <a:off x="467544" y="1646550"/>
          <a:ext cx="820891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4241667697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1289590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 февраля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февраля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05939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Установочный семинар и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</a:rPr>
                        <a:t> отбор членов Большого </a:t>
                      </a:r>
                      <a:r>
                        <a:rPr lang="ru-RU" sz="1800" b="1" baseline="0" dirty="0" err="1" smtClean="0">
                          <a:solidFill>
                            <a:srgbClr val="0070C0"/>
                          </a:solidFill>
                        </a:rPr>
                        <a:t>межпредметного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</a:rPr>
                        <a:t> жюри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Установочный семинар для участников регионального этапа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32144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51512" y="3104621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участников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номинации «Учитель года» и </a:t>
            </a:r>
          </a:p>
          <a:p>
            <a:pPr algn="ctr"/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участников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номинации «Педагогический дебют»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046913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A8246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Шестакова Оксана Александровна</a:t>
            </a:r>
            <a:r>
              <a:rPr lang="ru-RU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кандидат технических наук, заместитель директора ФГАОУ ДПО «Центр реализации государственной образовательной политики и информационных технологий»</a:t>
            </a:r>
            <a:endParaRPr lang="ru-RU" sz="1400" dirty="0">
              <a:solidFill>
                <a:srgbClr val="0070C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0461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МБОУ «Гимназия № 179» г.Казани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85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2571750"/>
            <a:ext cx="8784976" cy="211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86445"/>
            <a:ext cx="7470775" cy="9731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КОНКУРСА</a:t>
            </a:r>
            <a:endParaRPr lang="tt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897566"/>
            <a:ext cx="6326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97573"/>
            <a:ext cx="64267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 </a:t>
            </a:r>
            <a:endParaRPr lang="ru-RU" sz="1500" dirty="0">
              <a:solidFill>
                <a:prstClr val="black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1500" dirty="0">
              <a:solidFill>
                <a:prstClr val="black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1500" dirty="0">
              <a:solidFill>
                <a:prstClr val="black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745758"/>
            <a:ext cx="39874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финальных мероприятий </a:t>
            </a:r>
          </a:p>
          <a:p>
            <a:pPr algn="ctr"/>
            <a:r>
              <a:rPr lang="ru-RU" sz="24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ru-RU" sz="24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ru-RU" sz="24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 </a:t>
            </a: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sz="24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</a:p>
          <a:p>
            <a:pPr algn="ctr"/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КАЗАНЬ</a:t>
            </a:r>
          </a:p>
          <a:p>
            <a:pPr algn="ctr"/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105346"/>
              </p:ext>
            </p:extLst>
          </p:nvPr>
        </p:nvGraphicFramePr>
        <p:xfrm>
          <a:off x="1259632" y="1117982"/>
          <a:ext cx="662473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4241667697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28959002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Сочинение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-рассуждение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Интернет-ресурс,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включая ЦОР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059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26-28 февраля 2019 года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до 7 марта 2019 года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32144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Приказами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</a:rPr>
                        <a:t> МОиН РТ утверждены составы жюри</a:t>
                      </a:r>
                      <a:endParaRPr lang="ru-RU" sz="1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04196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44998" y="2723302"/>
            <a:ext cx="42034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A8246F"/>
                </a:solidFill>
              </a:rPr>
              <a:t>НЕОБХОДИМО ЗАПОМНИТЬ: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4 базовые школы;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проект плана конкурсных мероприятий – до 2 марта 2019 года;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проживание (включая заказ) – за счет средств муниципального бюджета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804248" y="43861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136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Номер слайда 5"/>
          <p:cNvSpPr txBox="1">
            <a:spLocks/>
          </p:cNvSpPr>
          <p:nvPr/>
        </p:nvSpPr>
        <p:spPr>
          <a:xfrm>
            <a:off x="7020272" y="45301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8" y="70741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52" name="Line 1557"/>
          <p:cNvSpPr>
            <a:spLocks noChangeShapeType="1"/>
          </p:cNvSpPr>
          <p:nvPr/>
        </p:nvSpPr>
        <p:spPr bwMode="auto">
          <a:xfrm>
            <a:off x="3135997" y="4478630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3" name="Line 1558"/>
          <p:cNvSpPr>
            <a:spLocks noChangeShapeType="1"/>
          </p:cNvSpPr>
          <p:nvPr/>
        </p:nvSpPr>
        <p:spPr bwMode="auto">
          <a:xfrm>
            <a:off x="3135997" y="4478630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4" name="Line 1561"/>
          <p:cNvSpPr>
            <a:spLocks noChangeShapeType="1"/>
          </p:cNvSpPr>
          <p:nvPr/>
        </p:nvSpPr>
        <p:spPr bwMode="auto">
          <a:xfrm>
            <a:off x="2976453" y="4600073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5" name="Line 1562"/>
          <p:cNvSpPr>
            <a:spLocks noChangeShapeType="1"/>
          </p:cNvSpPr>
          <p:nvPr/>
        </p:nvSpPr>
        <p:spPr bwMode="auto">
          <a:xfrm>
            <a:off x="2976453" y="4600073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6" name="Line 1574"/>
          <p:cNvSpPr>
            <a:spLocks noChangeShapeType="1"/>
          </p:cNvSpPr>
          <p:nvPr/>
        </p:nvSpPr>
        <p:spPr bwMode="auto">
          <a:xfrm>
            <a:off x="2966928" y="4490536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7" name="Line 1575"/>
          <p:cNvSpPr>
            <a:spLocks noChangeShapeType="1"/>
          </p:cNvSpPr>
          <p:nvPr/>
        </p:nvSpPr>
        <p:spPr bwMode="auto">
          <a:xfrm>
            <a:off x="2966928" y="4490536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8" name="Line 1598"/>
          <p:cNvSpPr>
            <a:spLocks noChangeShapeType="1"/>
          </p:cNvSpPr>
          <p:nvPr/>
        </p:nvSpPr>
        <p:spPr bwMode="auto">
          <a:xfrm>
            <a:off x="5352940" y="4654841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9" name="Line 1599"/>
          <p:cNvSpPr>
            <a:spLocks noChangeShapeType="1"/>
          </p:cNvSpPr>
          <p:nvPr/>
        </p:nvSpPr>
        <p:spPr bwMode="auto">
          <a:xfrm>
            <a:off x="5352940" y="4654841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0" name="Line 1602"/>
          <p:cNvSpPr>
            <a:spLocks noChangeShapeType="1"/>
          </p:cNvSpPr>
          <p:nvPr/>
        </p:nvSpPr>
        <p:spPr bwMode="auto">
          <a:xfrm>
            <a:off x="5333890" y="4540541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" name="Line 1603"/>
          <p:cNvSpPr>
            <a:spLocks noChangeShapeType="1"/>
          </p:cNvSpPr>
          <p:nvPr/>
        </p:nvSpPr>
        <p:spPr bwMode="auto">
          <a:xfrm>
            <a:off x="5333890" y="4540541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3" name="AutoShape 3030"/>
          <p:cNvSpPr>
            <a:spLocks noChangeArrowheads="1"/>
          </p:cNvSpPr>
          <p:nvPr/>
        </p:nvSpPr>
        <p:spPr bwMode="auto">
          <a:xfrm>
            <a:off x="755576" y="3488029"/>
            <a:ext cx="3748448" cy="958454"/>
          </a:xfrm>
          <a:prstGeom prst="cube">
            <a:avLst>
              <a:gd name="adj" fmla="val 3271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" name="AutoShape 3031"/>
          <p:cNvSpPr>
            <a:spLocks noChangeArrowheads="1"/>
          </p:cNvSpPr>
          <p:nvPr/>
        </p:nvSpPr>
        <p:spPr bwMode="auto">
          <a:xfrm>
            <a:off x="3235823" y="2992729"/>
            <a:ext cx="2386199" cy="1453754"/>
          </a:xfrm>
          <a:prstGeom prst="cube">
            <a:avLst>
              <a:gd name="adj" fmla="val 3271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5" name="AutoShape 3032"/>
          <p:cNvSpPr>
            <a:spLocks noChangeArrowheads="1"/>
          </p:cNvSpPr>
          <p:nvPr/>
        </p:nvSpPr>
        <p:spPr bwMode="auto">
          <a:xfrm>
            <a:off x="4517996" y="2463739"/>
            <a:ext cx="2599737" cy="1987154"/>
          </a:xfrm>
          <a:prstGeom prst="cube">
            <a:avLst>
              <a:gd name="adj" fmla="val 3271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66" name="Group 3073"/>
          <p:cNvGrpSpPr>
            <a:grpSpLocks/>
          </p:cNvGrpSpPr>
          <p:nvPr/>
        </p:nvGrpSpPr>
        <p:grpSpPr bwMode="auto">
          <a:xfrm>
            <a:off x="1034934" y="2379986"/>
            <a:ext cx="1133475" cy="1316831"/>
            <a:chOff x="656" y="1998"/>
            <a:chExt cx="952" cy="1106"/>
          </a:xfrm>
        </p:grpSpPr>
        <p:sp>
          <p:nvSpPr>
            <p:cNvPr id="110" name="Oval 3055"/>
            <p:cNvSpPr>
              <a:spLocks noChangeArrowheads="1"/>
            </p:cNvSpPr>
            <p:nvPr/>
          </p:nvSpPr>
          <p:spPr bwMode="auto">
            <a:xfrm rot="-2771362">
              <a:off x="656" y="1998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003760"/>
                </a:gs>
                <a:gs pos="100000">
                  <a:srgbClr val="66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111" name="Group 3056"/>
            <p:cNvGrpSpPr>
              <a:grpSpLocks/>
            </p:cNvGrpSpPr>
            <p:nvPr/>
          </p:nvGrpSpPr>
          <p:grpSpPr bwMode="auto">
            <a:xfrm>
              <a:off x="930" y="2977"/>
              <a:ext cx="403" cy="127"/>
              <a:chOff x="3839" y="1842"/>
              <a:chExt cx="576" cy="181"/>
            </a:xfrm>
          </p:grpSpPr>
          <p:sp>
            <p:nvSpPr>
              <p:cNvPr id="112" name="Oval 3057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3" name="Oval 3058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accent1">
                  <a:lumMod val="75000"/>
                  <a:alpha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69" name="Line 3063"/>
          <p:cNvSpPr>
            <a:spLocks noChangeShapeType="1"/>
          </p:cNvSpPr>
          <p:nvPr/>
        </p:nvSpPr>
        <p:spPr bwMode="auto">
          <a:xfrm>
            <a:off x="5712507" y="3108221"/>
            <a:ext cx="0" cy="1350169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2" name="AutoShape 3033"/>
          <p:cNvSpPr>
            <a:spLocks noChangeArrowheads="1"/>
          </p:cNvSpPr>
          <p:nvPr/>
        </p:nvSpPr>
        <p:spPr bwMode="auto">
          <a:xfrm>
            <a:off x="6299709" y="1973555"/>
            <a:ext cx="2519042" cy="2472929"/>
          </a:xfrm>
          <a:prstGeom prst="cube">
            <a:avLst>
              <a:gd name="adj" fmla="val 3271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9" name="Rectangle 3086"/>
          <p:cNvSpPr>
            <a:spLocks noChangeArrowheads="1"/>
          </p:cNvSpPr>
          <p:nvPr/>
        </p:nvSpPr>
        <p:spPr bwMode="auto">
          <a:xfrm>
            <a:off x="2303748" y="3856353"/>
            <a:ext cx="118467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ko-KR" sz="1350" dirty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  <p:sp>
        <p:nvSpPr>
          <p:cNvPr id="82" name="Rectangle 3090"/>
          <p:cNvSpPr>
            <a:spLocks noChangeArrowheads="1"/>
          </p:cNvSpPr>
          <p:nvPr/>
        </p:nvSpPr>
        <p:spPr bwMode="auto">
          <a:xfrm>
            <a:off x="5667264" y="3171888"/>
            <a:ext cx="116919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ko-KR" sz="1350" dirty="0">
                <a:latin typeface="돋움" pitchFamily="50" charset="-127"/>
                <a:ea typeface="돋움" pitchFamily="50" charset="-127"/>
                <a:cs typeface="Times New Roman" pitchFamily="18" charset="0"/>
              </a:rPr>
              <a:t> </a:t>
            </a:r>
          </a:p>
        </p:txBody>
      </p:sp>
      <p:sp>
        <p:nvSpPr>
          <p:cNvPr id="91" name="Text Box 3101"/>
          <p:cNvSpPr txBox="1">
            <a:spLocks noChangeArrowheads="1"/>
          </p:cNvSpPr>
          <p:nvPr/>
        </p:nvSpPr>
        <p:spPr bwMode="auto">
          <a:xfrm>
            <a:off x="629816" y="3918544"/>
            <a:ext cx="2699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Я-УЧИТЕЛЬ (МЕТОДИЧЕСКОЕ ПОРТФОЛИО)</a:t>
            </a:r>
            <a:endParaRPr lang="en-US" altLang="ko-KR" sz="12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Text Box 3102"/>
          <p:cNvSpPr txBox="1">
            <a:spLocks noChangeArrowheads="1"/>
          </p:cNvSpPr>
          <p:nvPr/>
        </p:nvSpPr>
        <p:spPr bwMode="auto">
          <a:xfrm>
            <a:off x="3174226" y="3643456"/>
            <a:ext cx="13634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ko-KR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УЧИТЕЛЬ –</a:t>
            </a:r>
          </a:p>
          <a:p>
            <a:pPr algn="ctr"/>
            <a:r>
              <a:rPr lang="ru-RU" altLang="ko-KR" sz="120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ПРОФЕССИОНАЛ</a:t>
            </a:r>
            <a:endParaRPr lang="en-US" altLang="ko-KR" sz="12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Text Box 3103"/>
          <p:cNvSpPr txBox="1">
            <a:spLocks noChangeArrowheads="1"/>
          </p:cNvSpPr>
          <p:nvPr/>
        </p:nvSpPr>
        <p:spPr bwMode="auto">
          <a:xfrm>
            <a:off x="4953090" y="3625868"/>
            <a:ext cx="9575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ko-KR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УЧИТЕЛЬ – </a:t>
            </a:r>
          </a:p>
          <a:p>
            <a:pPr algn="ctr"/>
            <a:r>
              <a:rPr lang="ru-RU" altLang="ko-KR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МАСТЕР</a:t>
            </a:r>
            <a:endParaRPr lang="en-US" altLang="ko-KR" sz="12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94" name="Text Box 3104"/>
          <p:cNvSpPr txBox="1">
            <a:spLocks noChangeArrowheads="1"/>
          </p:cNvSpPr>
          <p:nvPr/>
        </p:nvSpPr>
        <p:spPr bwMode="auto">
          <a:xfrm>
            <a:off x="7230447" y="4461964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ko-KR" sz="15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5" name="Line 3106"/>
          <p:cNvSpPr>
            <a:spLocks noChangeShapeType="1"/>
          </p:cNvSpPr>
          <p:nvPr/>
        </p:nvSpPr>
        <p:spPr bwMode="auto">
          <a:xfrm flipV="1">
            <a:off x="4348686" y="4269162"/>
            <a:ext cx="378042" cy="13097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30" name="Text Box 3103"/>
          <p:cNvSpPr txBox="1">
            <a:spLocks noChangeArrowheads="1"/>
          </p:cNvSpPr>
          <p:nvPr/>
        </p:nvSpPr>
        <p:spPr bwMode="auto">
          <a:xfrm>
            <a:off x="6557453" y="3648333"/>
            <a:ext cx="1271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УЧИТЕЛЬ–ЛИДЕР</a:t>
            </a:r>
            <a:endParaRPr lang="en-US" altLang="ko-KR" sz="12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1" name="Line 3106"/>
          <p:cNvSpPr>
            <a:spLocks noChangeShapeType="1"/>
          </p:cNvSpPr>
          <p:nvPr/>
        </p:nvSpPr>
        <p:spPr bwMode="auto">
          <a:xfrm flipV="1">
            <a:off x="2958552" y="4262614"/>
            <a:ext cx="378042" cy="13097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42" name="Line 3106"/>
          <p:cNvSpPr>
            <a:spLocks noChangeShapeType="1"/>
          </p:cNvSpPr>
          <p:nvPr/>
        </p:nvSpPr>
        <p:spPr bwMode="auto">
          <a:xfrm flipV="1">
            <a:off x="6209221" y="4245143"/>
            <a:ext cx="378042" cy="13097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144" name="Picture 3" descr="C:\Users\mokrushina\Downloads\guarant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1670" y="3543858"/>
            <a:ext cx="378042" cy="378042"/>
          </a:xfrm>
          <a:prstGeom prst="rect">
            <a:avLst/>
          </a:prstGeom>
          <a:noFill/>
        </p:spPr>
      </p:pic>
      <p:sp>
        <p:nvSpPr>
          <p:cNvPr id="145" name="Rectangle 3081"/>
          <p:cNvSpPr>
            <a:spLocks noChangeArrowheads="1"/>
          </p:cNvSpPr>
          <p:nvPr/>
        </p:nvSpPr>
        <p:spPr bwMode="auto">
          <a:xfrm>
            <a:off x="1099137" y="2761972"/>
            <a:ext cx="1063112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ko-KR" sz="825" b="1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rPr>
              <a:t>ОЧНО-ЗАОЧНЫЙ</a:t>
            </a:r>
          </a:p>
          <a:p>
            <a:pPr algn="ctr"/>
            <a:r>
              <a:rPr lang="ru-RU" altLang="ko-KR" sz="825" b="1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rPr>
              <a:t>ЭТАП (ТУР)</a:t>
            </a:r>
            <a:endParaRPr lang="en-US" altLang="ko-KR" sz="825" b="1" dirty="0">
              <a:solidFill>
                <a:schemeClr val="bg1"/>
              </a:solidFill>
              <a:latin typeface="돋움" pitchFamily="50" charset="-127"/>
              <a:ea typeface="돋움" pitchFamily="50" charset="-127"/>
              <a:cs typeface="Arial" charset="0"/>
            </a:endParaRPr>
          </a:p>
        </p:txBody>
      </p:sp>
      <p:pic>
        <p:nvPicPr>
          <p:cNvPr id="146" name="Picture 3" descr="C:\Users\mokrushina\Downloads\guarant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111810"/>
            <a:ext cx="378042" cy="378042"/>
          </a:xfrm>
          <a:prstGeom prst="rect">
            <a:avLst/>
          </a:prstGeom>
          <a:noFill/>
        </p:spPr>
      </p:pic>
      <p:grpSp>
        <p:nvGrpSpPr>
          <p:cNvPr id="152" name="Группа 151"/>
          <p:cNvGrpSpPr/>
          <p:nvPr/>
        </p:nvGrpSpPr>
        <p:grpSpPr>
          <a:xfrm>
            <a:off x="3331033" y="2087385"/>
            <a:ext cx="1133475" cy="1316831"/>
            <a:chOff x="3833664" y="2590130"/>
            <a:chExt cx="1511300" cy="1755775"/>
          </a:xfrm>
        </p:grpSpPr>
        <p:grpSp>
          <p:nvGrpSpPr>
            <p:cNvPr id="70" name="Group 3074"/>
            <p:cNvGrpSpPr>
              <a:grpSpLocks/>
            </p:cNvGrpSpPr>
            <p:nvPr/>
          </p:nvGrpSpPr>
          <p:grpSpPr bwMode="auto">
            <a:xfrm>
              <a:off x="3833664" y="2590130"/>
              <a:ext cx="1511300" cy="1755775"/>
              <a:chOff x="1724" y="1635"/>
              <a:chExt cx="952" cy="110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Oval 3050"/>
              <p:cNvSpPr>
                <a:spLocks noChangeArrowheads="1"/>
              </p:cNvSpPr>
              <p:nvPr/>
            </p:nvSpPr>
            <p:spPr bwMode="auto">
              <a:xfrm rot="-2771362">
                <a:off x="1724" y="1635"/>
                <a:ext cx="952" cy="952"/>
              </a:xfrm>
              <a:prstGeom prst="ellipse">
                <a:avLst/>
              </a:prstGeom>
              <a:gradFill rotWithShape="1">
                <a:gsLst>
                  <a:gs pos="0">
                    <a:srgbClr val="0067B4"/>
                  </a:gs>
                  <a:gs pos="100000">
                    <a:srgbClr val="FF00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grpSp>
            <p:nvGrpSpPr>
              <p:cNvPr id="107" name="Group 3064"/>
              <p:cNvGrpSpPr>
                <a:grpSpLocks/>
              </p:cNvGrpSpPr>
              <p:nvPr/>
            </p:nvGrpSpPr>
            <p:grpSpPr bwMode="auto">
              <a:xfrm>
                <a:off x="1998" y="2614"/>
                <a:ext cx="403" cy="127"/>
                <a:chOff x="3839" y="1842"/>
                <a:chExt cx="576" cy="181"/>
              </a:xfrm>
            </p:grpSpPr>
            <p:sp>
              <p:nvSpPr>
                <p:cNvPr id="108" name="Oval 3065"/>
                <p:cNvSpPr>
                  <a:spLocks noChangeArrowheads="1"/>
                </p:cNvSpPr>
                <p:nvPr/>
              </p:nvSpPr>
              <p:spPr bwMode="auto">
                <a:xfrm>
                  <a:off x="3839" y="1842"/>
                  <a:ext cx="576" cy="18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09" name="Oval 3066"/>
                <p:cNvSpPr>
                  <a:spLocks noChangeArrowheads="1"/>
                </p:cNvSpPr>
                <p:nvPr/>
              </p:nvSpPr>
              <p:spPr bwMode="auto">
                <a:xfrm>
                  <a:off x="3944" y="1875"/>
                  <a:ext cx="366" cy="115"/>
                </a:xfrm>
                <a:prstGeom prst="ellipse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75" name="Rectangle 3078"/>
            <p:cNvSpPr>
              <a:spLocks noChangeArrowheads="1"/>
            </p:cNvSpPr>
            <p:nvPr/>
          </p:nvSpPr>
          <p:spPr bwMode="auto">
            <a:xfrm>
              <a:off x="4092929" y="2934781"/>
              <a:ext cx="1088332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I </a:t>
              </a:r>
              <a:r>
                <a:rPr lang="ru-RU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ОЧНЫЙ </a:t>
              </a:r>
            </a:p>
            <a:p>
              <a:pPr algn="ctr"/>
              <a:r>
                <a:rPr lang="ru-RU" altLang="ko-KR" sz="900" b="1" dirty="0" smtClean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ЭТАП (ТУР)</a:t>
              </a:r>
              <a:endParaRPr lang="en-US" altLang="ko-KR" sz="900" b="1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endParaRPr>
            </a:p>
          </p:txBody>
        </p:sp>
        <p:pic>
          <p:nvPicPr>
            <p:cNvPr id="147" name="Picture 2" descr="C:\Users\mokrushina\Downloads\mortarboar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76936" y="3501008"/>
              <a:ext cx="504056" cy="504056"/>
            </a:xfrm>
            <a:prstGeom prst="rect">
              <a:avLst/>
            </a:prstGeom>
            <a:noFill/>
          </p:spPr>
        </p:pic>
      </p:grpSp>
      <p:grpSp>
        <p:nvGrpSpPr>
          <p:cNvPr id="153" name="Группа 152"/>
          <p:cNvGrpSpPr/>
          <p:nvPr/>
        </p:nvGrpSpPr>
        <p:grpSpPr>
          <a:xfrm>
            <a:off x="5041648" y="1791390"/>
            <a:ext cx="1133475" cy="1316831"/>
            <a:chOff x="5523210" y="1845171"/>
            <a:chExt cx="1511300" cy="1755775"/>
          </a:xfrm>
        </p:grpSpPr>
        <p:grpSp>
          <p:nvGrpSpPr>
            <p:cNvPr id="71" name="Group 3075"/>
            <p:cNvGrpSpPr>
              <a:grpSpLocks/>
            </p:cNvGrpSpPr>
            <p:nvPr/>
          </p:nvGrpSpPr>
          <p:grpSpPr bwMode="auto">
            <a:xfrm>
              <a:off x="5523210" y="1845171"/>
              <a:ext cx="1511300" cy="1755775"/>
              <a:chOff x="2793" y="1272"/>
              <a:chExt cx="952" cy="1106"/>
            </a:xfrm>
          </p:grpSpPr>
          <p:sp>
            <p:nvSpPr>
              <p:cNvPr id="102" name="Oval 3043"/>
              <p:cNvSpPr>
                <a:spLocks noChangeArrowheads="1"/>
              </p:cNvSpPr>
              <p:nvPr/>
            </p:nvSpPr>
            <p:spPr bwMode="auto">
              <a:xfrm rot="-2771362">
                <a:off x="2793" y="1272"/>
                <a:ext cx="952" cy="952"/>
              </a:xfrm>
              <a:prstGeom prst="ellipse">
                <a:avLst/>
              </a:prstGeom>
              <a:gradFill flip="none" rotWithShape="1">
                <a:gsLst>
                  <a:gs pos="0">
                    <a:srgbClr val="008DF6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0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grpSp>
            <p:nvGrpSpPr>
              <p:cNvPr id="103" name="Group 3067"/>
              <p:cNvGrpSpPr>
                <a:grpSpLocks/>
              </p:cNvGrpSpPr>
              <p:nvPr/>
            </p:nvGrpSpPr>
            <p:grpSpPr bwMode="auto">
              <a:xfrm>
                <a:off x="3067" y="2251"/>
                <a:ext cx="403" cy="127"/>
                <a:chOff x="3839" y="1842"/>
                <a:chExt cx="576" cy="181"/>
              </a:xfrm>
            </p:grpSpPr>
            <p:sp>
              <p:nvSpPr>
                <p:cNvPr id="104" name="Oval 3068"/>
                <p:cNvSpPr>
                  <a:spLocks noChangeArrowheads="1"/>
                </p:cNvSpPr>
                <p:nvPr/>
              </p:nvSpPr>
              <p:spPr bwMode="auto">
                <a:xfrm>
                  <a:off x="3839" y="1842"/>
                  <a:ext cx="576" cy="18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05" name="Oval 3069"/>
                <p:cNvSpPr>
                  <a:spLocks noChangeArrowheads="1"/>
                </p:cNvSpPr>
                <p:nvPr/>
              </p:nvSpPr>
              <p:spPr bwMode="auto">
                <a:xfrm>
                  <a:off x="3944" y="1875"/>
                  <a:ext cx="366" cy="115"/>
                </a:xfrm>
                <a:prstGeom prst="ellipse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48" name="Rectangle 3078"/>
            <p:cNvSpPr>
              <a:spLocks noChangeArrowheads="1"/>
            </p:cNvSpPr>
            <p:nvPr/>
          </p:nvSpPr>
          <p:spPr bwMode="auto">
            <a:xfrm>
              <a:off x="5780463" y="2189822"/>
              <a:ext cx="983603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II </a:t>
              </a:r>
              <a:r>
                <a:rPr lang="ru-RU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ОЧНЫЙ </a:t>
              </a:r>
            </a:p>
            <a:p>
              <a:pPr algn="ctr"/>
              <a:r>
                <a:rPr lang="ru-RU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ЭТАП</a:t>
              </a:r>
              <a:endParaRPr lang="en-US" altLang="ko-KR" sz="900" b="1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endParaRPr>
            </a:p>
          </p:txBody>
        </p:sp>
        <p:pic>
          <p:nvPicPr>
            <p:cNvPr id="149" name="Picture 2" descr="C:\Users\mokrushina\Downloads\whiteboar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33120" y="2780928"/>
              <a:ext cx="576064" cy="576064"/>
            </a:xfrm>
            <a:prstGeom prst="rect">
              <a:avLst/>
            </a:prstGeom>
            <a:noFill/>
          </p:spPr>
        </p:pic>
      </p:grpSp>
      <p:grpSp>
        <p:nvGrpSpPr>
          <p:cNvPr id="154" name="Группа 153"/>
          <p:cNvGrpSpPr/>
          <p:nvPr/>
        </p:nvGrpSpPr>
        <p:grpSpPr>
          <a:xfrm>
            <a:off x="7020172" y="1362263"/>
            <a:ext cx="1133475" cy="1320403"/>
            <a:chOff x="7227739" y="1340768"/>
            <a:chExt cx="1511300" cy="1760537"/>
          </a:xfrm>
        </p:grpSpPr>
        <p:grpSp>
          <p:nvGrpSpPr>
            <p:cNvPr id="73" name="Group 3076"/>
            <p:cNvGrpSpPr>
              <a:grpSpLocks/>
            </p:cNvGrpSpPr>
            <p:nvPr/>
          </p:nvGrpSpPr>
          <p:grpSpPr bwMode="auto">
            <a:xfrm>
              <a:off x="7227739" y="1340768"/>
              <a:ext cx="1511300" cy="1760537"/>
              <a:chOff x="3862" y="848"/>
              <a:chExt cx="952" cy="1109"/>
            </a:xfrm>
          </p:grpSpPr>
          <p:sp>
            <p:nvSpPr>
              <p:cNvPr id="98" name="Oval 3035"/>
              <p:cNvSpPr>
                <a:spLocks noChangeArrowheads="1"/>
              </p:cNvSpPr>
              <p:nvPr/>
            </p:nvSpPr>
            <p:spPr bwMode="auto">
              <a:xfrm rot="-2771362">
                <a:off x="3862" y="848"/>
                <a:ext cx="952" cy="952"/>
              </a:xfrm>
              <a:prstGeom prst="ellipse">
                <a:avLst/>
              </a:prstGeom>
              <a:gradFill rotWithShape="1">
                <a:gsLst>
                  <a:gs pos="0">
                    <a:srgbClr val="2DA5FF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grpSp>
            <p:nvGrpSpPr>
              <p:cNvPr id="99" name="Group 3070"/>
              <p:cNvGrpSpPr>
                <a:grpSpLocks/>
              </p:cNvGrpSpPr>
              <p:nvPr/>
            </p:nvGrpSpPr>
            <p:grpSpPr bwMode="auto">
              <a:xfrm>
                <a:off x="4136" y="1830"/>
                <a:ext cx="403" cy="127"/>
                <a:chOff x="3839" y="1842"/>
                <a:chExt cx="576" cy="181"/>
              </a:xfrm>
            </p:grpSpPr>
            <p:sp>
              <p:nvSpPr>
                <p:cNvPr id="100" name="Oval 3071"/>
                <p:cNvSpPr>
                  <a:spLocks noChangeArrowheads="1"/>
                </p:cNvSpPr>
                <p:nvPr/>
              </p:nvSpPr>
              <p:spPr bwMode="auto">
                <a:xfrm>
                  <a:off x="3839" y="1842"/>
                  <a:ext cx="576" cy="18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01" name="Oval 3072"/>
                <p:cNvSpPr>
                  <a:spLocks noChangeArrowheads="1"/>
                </p:cNvSpPr>
                <p:nvPr/>
              </p:nvSpPr>
              <p:spPr bwMode="auto">
                <a:xfrm>
                  <a:off x="3944" y="1875"/>
                  <a:ext cx="366" cy="115"/>
                </a:xfrm>
                <a:prstGeom prst="ellipse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50" name="Rectangle 3078"/>
            <p:cNvSpPr>
              <a:spLocks noChangeArrowheads="1"/>
            </p:cNvSpPr>
            <p:nvPr/>
          </p:nvSpPr>
          <p:spPr bwMode="auto">
            <a:xfrm>
              <a:off x="7486596" y="1685420"/>
              <a:ext cx="1022076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III </a:t>
              </a:r>
              <a:r>
                <a:rPr lang="ru-RU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ОЧНЫЙ </a:t>
              </a:r>
            </a:p>
            <a:p>
              <a:pPr algn="ctr"/>
              <a:r>
                <a:rPr lang="ru-RU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ЭТАП</a:t>
              </a:r>
              <a:endParaRPr lang="en-US" altLang="ko-KR" sz="900" b="1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endParaRPr>
            </a:p>
          </p:txBody>
        </p:sp>
        <p:pic>
          <p:nvPicPr>
            <p:cNvPr id="151" name="Изображение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312" y="2276872"/>
              <a:ext cx="432048" cy="504056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1691680" y="123478"/>
            <a:ext cx="55933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ПРЕДЛАГАЕМАЯ СТРУКТУРА КОНКУРСНЫХ ИСПЫТАНИЙ РЕГИОНАЛЬНОГО ЭТАПА ВСЕРОССИЙСКОГО КОНКУРСА </a:t>
            </a: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«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УЧИТЕЛЬ ГОДА» - 2019</a:t>
            </a:r>
          </a:p>
        </p:txBody>
      </p:sp>
    </p:spTree>
    <p:extLst>
      <p:ext uri="{BB962C8B-B14F-4D97-AF65-F5344CB8AC3E}">
        <p14:creationId xmlns:p14="http://schemas.microsoft.com/office/powerpoint/2010/main" val="3339642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22" y="890344"/>
            <a:ext cx="3224864" cy="745302"/>
          </a:xfrm>
          <a:prstGeom prst="rect">
            <a:avLst/>
          </a:prstGeom>
        </p:spPr>
      </p:pic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8" y="70741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-12343"/>
            <a:ext cx="8640960" cy="6427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2" name="Shape 7"/>
          <p:cNvSpPr/>
          <p:nvPr/>
        </p:nvSpPr>
        <p:spPr>
          <a:xfrm>
            <a:off x="3492905" y="890345"/>
            <a:ext cx="2784515" cy="953369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00"/>
                </a:solidFill>
                <a:latin typeface="PT Sans" panose="020B0503020203020204" pitchFamily="34" charset="-52"/>
                <a:cs typeface="Arial" pitchFamily="34" charset="0"/>
              </a:rPr>
              <a:t>Интернет-Ресурс</a:t>
            </a:r>
            <a:r>
              <a:rPr lang="ru-RU" sz="1200" b="1" u="sng" dirty="0" smtClean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 («ЦИФРОВОЙ </a:t>
            </a:r>
            <a:r>
              <a:rPr lang="ru-RU" sz="1200" b="1" u="sng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ОБРАЗОВАТЕЛЬНЫЙ РЕСУРС</a:t>
            </a:r>
            <a:r>
              <a:rPr lang="ru-RU" sz="1200" b="1" u="sng" dirty="0" smtClean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»)</a:t>
            </a:r>
            <a:endParaRPr lang="en-US" sz="1200" b="1" u="sng" dirty="0">
              <a:solidFill>
                <a:schemeClr val="bg1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u="sng" dirty="0">
              <a:solidFill>
                <a:schemeClr val="bg1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«СОЧИНЕНИЕ – РАССУЖДЕНИЕ»</a:t>
            </a:r>
          </a:p>
        </p:txBody>
      </p:sp>
      <p:sp>
        <p:nvSpPr>
          <p:cNvPr id="36" name="Shape 7"/>
          <p:cNvSpPr/>
          <p:nvPr/>
        </p:nvSpPr>
        <p:spPr>
          <a:xfrm>
            <a:off x="3492905" y="2009662"/>
            <a:ext cx="2776683" cy="864494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>
                <a:latin typeface="PT Sans" panose="020B0503020203020204" pitchFamily="34" charset="-52"/>
                <a:cs typeface="Arial" pitchFamily="34" charset="0"/>
              </a:rPr>
              <a:t>«Урок»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u="sng" cap="none" dirty="0">
              <a:solidFill>
                <a:schemeClr val="bg1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cap="none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«ВНЕУРОЧНОЕ  МЕРОПРИЯТИЕ</a:t>
            </a:r>
            <a:r>
              <a:rPr lang="ru-RU" sz="1200" b="1" u="sng" cap="none" dirty="0" smtClean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»</a:t>
            </a:r>
            <a:endParaRPr lang="en-US" sz="1200" b="1" u="sng" dirty="0">
              <a:latin typeface="PT Sans" panose="020B0503020203020204" pitchFamily="34" charset="-52"/>
              <a:cs typeface="Arial" pitchFamily="34" charset="0"/>
            </a:endParaRPr>
          </a:p>
        </p:txBody>
      </p:sp>
      <p:sp>
        <p:nvSpPr>
          <p:cNvPr id="38" name="Shape 7"/>
          <p:cNvSpPr/>
          <p:nvPr/>
        </p:nvSpPr>
        <p:spPr>
          <a:xfrm>
            <a:off x="3500737" y="3040103"/>
            <a:ext cx="2776683" cy="977016"/>
          </a:xfrm>
          <a:prstGeom prst="roundRect">
            <a:avLst>
              <a:gd name="adj" fmla="val 0"/>
            </a:avLst>
          </a:prstGeom>
          <a:solidFill>
            <a:srgbClr val="5081BC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>
                <a:latin typeface="PT Sans" panose="020B0503020203020204" pitchFamily="34" charset="-52"/>
                <a:cs typeface="Arial" pitchFamily="34" charset="0"/>
              </a:rPr>
              <a:t>«Мастер-класс</a:t>
            </a:r>
            <a:r>
              <a:rPr lang="ru-RU" sz="1400" b="1" u="sng" dirty="0" smtClean="0">
                <a:latin typeface="PT Sans" panose="020B0503020203020204" pitchFamily="34" charset="-52"/>
                <a:cs typeface="Arial" pitchFamily="34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>
                <a:solidFill>
                  <a:srgbClr val="C00000"/>
                </a:solidFill>
                <a:latin typeface="PT Sans" panose="020B0503020203020204" pitchFamily="34" charset="-52"/>
                <a:cs typeface="Arial" pitchFamily="34" charset="0"/>
              </a:rPr>
              <a:t>«ПЕДАГОГИЧЕСКИЙ СОВЕТ»</a:t>
            </a:r>
            <a:endParaRPr lang="en-US" sz="1400" b="1" u="sng" dirty="0">
              <a:solidFill>
                <a:srgbClr val="C00000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latin typeface="PT Sans" panose="020B0503020203020204" pitchFamily="34" charset="-52"/>
                <a:cs typeface="Arial" pitchFamily="34" charset="0"/>
              </a:rPr>
              <a:t>«</a:t>
            </a:r>
            <a:r>
              <a:rPr lang="ru-RU" sz="1400" b="1" u="sng" dirty="0">
                <a:latin typeface="PT Sans" panose="020B0503020203020204" pitchFamily="34" charset="-52"/>
                <a:cs typeface="Arial" pitchFamily="34" charset="0"/>
              </a:rPr>
              <a:t>Образовательный проект</a:t>
            </a:r>
            <a:r>
              <a:rPr lang="ru-RU" sz="1400" b="1" u="sng" dirty="0" smtClean="0">
                <a:latin typeface="PT Sans" panose="020B0503020203020204" pitchFamily="34" charset="-52"/>
                <a:cs typeface="Arial" pitchFamily="34" charset="0"/>
              </a:rPr>
              <a:t>»</a:t>
            </a:r>
            <a:endParaRPr lang="ru-RU" sz="1400" b="1" u="sng" dirty="0">
              <a:latin typeface="PT Sans" panose="020B0503020203020204" pitchFamily="34" charset="-52"/>
              <a:cs typeface="Arial" pitchFamily="34" charset="0"/>
            </a:endParaRPr>
          </a:p>
        </p:txBody>
      </p:sp>
      <p:sp>
        <p:nvSpPr>
          <p:cNvPr id="41" name="Shape 7"/>
          <p:cNvSpPr/>
          <p:nvPr/>
        </p:nvSpPr>
        <p:spPr>
          <a:xfrm>
            <a:off x="3507786" y="4228593"/>
            <a:ext cx="2801557" cy="537652"/>
          </a:xfrm>
          <a:prstGeom prst="roundRect">
            <a:avLst>
              <a:gd name="adj" fmla="val 0"/>
            </a:avLst>
          </a:prstGeom>
          <a:solidFill>
            <a:srgbClr val="6893C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>
                <a:latin typeface="PT Sans" panose="020B0503020203020204" pitchFamily="34" charset="-52"/>
                <a:cs typeface="Arial" pitchFamily="34" charset="0"/>
              </a:rPr>
              <a:t>«Разговор с Министром»</a:t>
            </a:r>
          </a:p>
        </p:txBody>
      </p:sp>
      <p:cxnSp>
        <p:nvCxnSpPr>
          <p:cNvPr id="62" name="Соединительная линия уступом 61"/>
          <p:cNvCxnSpPr/>
          <p:nvPr/>
        </p:nvCxnSpPr>
        <p:spPr>
          <a:xfrm flipV="1">
            <a:off x="1666855" y="2653028"/>
            <a:ext cx="1850498" cy="1000930"/>
          </a:xfrm>
          <a:prstGeom prst="bentConnector3">
            <a:avLst>
              <a:gd name="adj1" fmla="val 23163"/>
            </a:avLst>
          </a:prstGeom>
          <a:ln w="12700">
            <a:solidFill>
              <a:srgbClr val="015A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/>
          <p:nvPr/>
        </p:nvCxnSpPr>
        <p:spPr>
          <a:xfrm>
            <a:off x="1005891" y="3670958"/>
            <a:ext cx="2494715" cy="826462"/>
          </a:xfrm>
          <a:prstGeom prst="bentConnector3">
            <a:avLst>
              <a:gd name="adj1" fmla="val 43364"/>
            </a:avLst>
          </a:prstGeom>
          <a:ln w="12700">
            <a:solidFill>
              <a:srgbClr val="015A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2380780" y="2151967"/>
            <a:ext cx="869229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8FCE"/>
                </a:solidFill>
                <a:latin typeface="PT Sans" panose="020B0503020203020204" pitchFamily="34" charset="-52"/>
              </a:rPr>
              <a:t>I</a:t>
            </a:r>
            <a:r>
              <a:rPr lang="ru-RU" b="1" dirty="0">
                <a:solidFill>
                  <a:srgbClr val="028FCE"/>
                </a:solidFill>
                <a:latin typeface="PT Sans" panose="020B0503020203020204" pitchFamily="34" charset="-52"/>
              </a:rPr>
              <a:t> этап </a:t>
            </a:r>
            <a:r>
              <a:rPr lang="ru-RU" sz="900" b="1" dirty="0">
                <a:solidFill>
                  <a:srgbClr val="028FCE"/>
                </a:solidFill>
                <a:latin typeface="PT Sans" panose="020B0503020203020204" pitchFamily="34" charset="-52"/>
              </a:rPr>
              <a:t>«учитель-профессионал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275334" y="3993435"/>
            <a:ext cx="108011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8FCE"/>
                </a:solidFill>
                <a:latin typeface="PT Sans" panose="020B0503020203020204" pitchFamily="34" charset="-52"/>
              </a:rPr>
              <a:t>III</a:t>
            </a:r>
            <a:r>
              <a:rPr lang="ru-RU" b="1" dirty="0">
                <a:solidFill>
                  <a:srgbClr val="028FCE"/>
                </a:solidFill>
                <a:latin typeface="PT Sans" panose="020B0503020203020204" pitchFamily="34" charset="-52"/>
              </a:rPr>
              <a:t> этап </a:t>
            </a:r>
            <a:r>
              <a:rPr lang="ru-RU" sz="900" b="1" dirty="0">
                <a:solidFill>
                  <a:srgbClr val="028FCE"/>
                </a:solidFill>
                <a:latin typeface="PT Sans" panose="020B0503020203020204" pitchFamily="34" charset="-52"/>
              </a:rPr>
              <a:t>«учитель-лидер»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083038" y="3437858"/>
            <a:ext cx="1424746" cy="14650"/>
          </a:xfrm>
          <a:prstGeom prst="straightConnector1">
            <a:avLst/>
          </a:prstGeom>
          <a:ln w="12700">
            <a:solidFill>
              <a:srgbClr val="015A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955842" y="1323032"/>
            <a:ext cx="1544762" cy="0"/>
          </a:xfrm>
          <a:prstGeom prst="straightConnector1">
            <a:avLst/>
          </a:prstGeom>
          <a:ln w="12700">
            <a:solidFill>
              <a:srgbClr val="01517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hape 8"/>
          <p:cNvSpPr/>
          <p:nvPr/>
        </p:nvSpPr>
        <p:spPr>
          <a:xfrm>
            <a:off x="164500" y="928405"/>
            <a:ext cx="1791342" cy="915308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lang="ru-RU" sz="1800" b="1" cap="none" dirty="0">
                <a:solidFill>
                  <a:schemeClr val="bg1"/>
                </a:solidFill>
              </a:rPr>
              <a:t>ОЧНО - ЗАОЧНЫЙ</a:t>
            </a:r>
            <a:r>
              <a:rPr lang="ru-RU" sz="1800" b="1" dirty="0">
                <a:solidFill>
                  <a:schemeClr val="bg1"/>
                </a:solidFill>
              </a:rPr>
              <a:t> ТУР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6" name="Shape 8"/>
          <p:cNvSpPr/>
          <p:nvPr/>
        </p:nvSpPr>
        <p:spPr>
          <a:xfrm>
            <a:off x="175320" y="3293048"/>
            <a:ext cx="1791342" cy="500999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lang="ru-RU" sz="1800" b="1" dirty="0">
                <a:solidFill>
                  <a:schemeClr val="bg1"/>
                </a:solidFill>
              </a:rPr>
              <a:t>Очный </a:t>
            </a:r>
            <a:r>
              <a:rPr lang="ru-RU" sz="1800" b="1" cap="none" dirty="0">
                <a:solidFill>
                  <a:schemeClr val="bg1"/>
                </a:solidFill>
              </a:rPr>
              <a:t>ТУР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335524" y="3098381"/>
            <a:ext cx="9234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8FCE"/>
                </a:solidFill>
                <a:latin typeface="PT Sans" panose="020B0503020203020204" pitchFamily="34" charset="-52"/>
              </a:rPr>
              <a:t>II</a:t>
            </a:r>
            <a:r>
              <a:rPr lang="ru-RU" b="1" dirty="0">
                <a:solidFill>
                  <a:srgbClr val="028FCE"/>
                </a:solidFill>
                <a:latin typeface="PT Sans" panose="020B0503020203020204" pitchFamily="34" charset="-52"/>
              </a:rPr>
              <a:t> этап </a:t>
            </a:r>
            <a:r>
              <a:rPr lang="ru-RU" sz="900" b="1" dirty="0">
                <a:solidFill>
                  <a:srgbClr val="028FCE"/>
                </a:solidFill>
                <a:latin typeface="PT Sans" panose="020B0503020203020204" pitchFamily="34" charset="-52"/>
              </a:rPr>
              <a:t>«учитель-мастер»</a:t>
            </a:r>
          </a:p>
        </p:txBody>
      </p:sp>
      <p:sp>
        <p:nvSpPr>
          <p:cNvPr id="20" name="Название 1"/>
          <p:cNvSpPr txBox="1">
            <a:spLocks/>
          </p:cNvSpPr>
          <p:nvPr/>
        </p:nvSpPr>
        <p:spPr>
          <a:xfrm>
            <a:off x="205089" y="25985"/>
            <a:ext cx="8568952" cy="57332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ПРЕДЛАГАЕМАЯ СТРУКТУРА </a:t>
            </a: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КОНКУРСНЫХ </a:t>
            </a:r>
            <a:r>
              <a:rPr lang="ru-RU" sz="15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ИСПЫТАНИЙ РЕГИОНАЛЬНОГО </a:t>
            </a: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ЭТАПА ВСЕРОССИЙСКОГО КОНКУРСА «УЧИТЕЛЬ ГОДА</a:t>
            </a:r>
            <a:r>
              <a:rPr lang="ru-RU" sz="15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- 2019</a:t>
            </a:r>
            <a:endParaRPr lang="ru-RU" sz="15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ru-RU" sz="15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07" y="2476671"/>
            <a:ext cx="2798281" cy="1889748"/>
          </a:xfrm>
          <a:prstGeom prst="rect">
            <a:avLst/>
          </a:prstGeom>
        </p:spPr>
      </p:pic>
      <p:sp>
        <p:nvSpPr>
          <p:cNvPr id="21" name="Номер слайда 5"/>
          <p:cNvSpPr txBox="1">
            <a:spLocks/>
          </p:cNvSpPr>
          <p:nvPr/>
        </p:nvSpPr>
        <p:spPr>
          <a:xfrm>
            <a:off x="7020272" y="45301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165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21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Календарь профессионального конкурса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2018-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2019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учебном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году (приказ МОиН РТ от 20.11.2018 № под-1720/18)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80735"/>
              </p:ext>
            </p:extLst>
          </p:nvPr>
        </p:nvGraphicFramePr>
        <p:xfrm>
          <a:off x="62626" y="771550"/>
          <a:ext cx="9018748" cy="42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852">
                  <a:extLst>
                    <a:ext uri="{9D8B030D-6E8A-4147-A177-3AD203B41FA5}">
                      <a16:colId xmlns:a16="http://schemas.microsoft.com/office/drawing/2014/main" val="1273082919"/>
                    </a:ext>
                  </a:extLst>
                </a:gridCol>
                <a:gridCol w="1241884">
                  <a:extLst>
                    <a:ext uri="{9D8B030D-6E8A-4147-A177-3AD203B41FA5}">
                      <a16:colId xmlns:a16="http://schemas.microsoft.com/office/drawing/2014/main" val="1663166524"/>
                    </a:ext>
                  </a:extLst>
                </a:gridCol>
                <a:gridCol w="990364">
                  <a:extLst>
                    <a:ext uri="{9D8B030D-6E8A-4147-A177-3AD203B41FA5}">
                      <a16:colId xmlns:a16="http://schemas.microsoft.com/office/drawing/2014/main" val="189182733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86262073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5591992"/>
                    </a:ext>
                  </a:extLst>
                </a:gridCol>
                <a:gridCol w="1278396">
                  <a:extLst>
                    <a:ext uri="{9D8B030D-6E8A-4147-A177-3AD203B41FA5}">
                      <a16:colId xmlns:a16="http://schemas.microsoft.com/office/drawing/2014/main" val="1270195472"/>
                    </a:ext>
                  </a:extLst>
                </a:gridCol>
                <a:gridCol w="1160240">
                  <a:extLst>
                    <a:ext uri="{9D8B030D-6E8A-4147-A177-3AD203B41FA5}">
                      <a16:colId xmlns:a16="http://schemas.microsoft.com/office/drawing/2014/main" val="3918734680"/>
                    </a:ext>
                  </a:extLst>
                </a:gridCol>
                <a:gridCol w="1017748">
                  <a:extLst>
                    <a:ext uri="{9D8B030D-6E8A-4147-A177-3AD203B41FA5}">
                      <a16:colId xmlns:a16="http://schemas.microsoft.com/office/drawing/2014/main" val="3371028259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Этап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школьный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муници-пальный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межсессион</a:t>
                      </a:r>
                      <a:r>
                        <a:rPr lang="ru-RU" sz="1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  <a:p>
                      <a:pPr algn="ctr"/>
                      <a:r>
                        <a:rPr lang="ru-RU" sz="1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ный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зональный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межсессион-ный</a:t>
                      </a:r>
                      <a:endParaRPr lang="ru-RU" sz="1400" b="1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региональ-ный</a:t>
                      </a:r>
                      <a:r>
                        <a:rPr lang="ru-RU" sz="1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заключи-</a:t>
                      </a:r>
                    </a:p>
                    <a:p>
                      <a:pPr algn="ctr"/>
                      <a:r>
                        <a:rPr lang="ru-RU" sz="1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тельный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819471"/>
                  </a:ext>
                </a:extLst>
              </a:tr>
              <a:tr h="26516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период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ноябрь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декабрь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январь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A8246F"/>
                          </a:solidFill>
                        </a:rPr>
                        <a:t>январь-февраль</a:t>
                      </a:r>
                      <a:endParaRPr lang="ru-RU" sz="1200" b="1" dirty="0">
                        <a:solidFill>
                          <a:srgbClr val="A8246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февраль-март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11-15 марта 2019 года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сентябрь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 2019 года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27915"/>
                  </a:ext>
                </a:extLst>
              </a:tr>
              <a:tr h="9600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участники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все желающие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учителя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победители школьного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 этапа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победители и призеры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70C0"/>
                          </a:solidFill>
                        </a:rPr>
                        <a:t>муниц.этапа</a:t>
                      </a:r>
                      <a:endParaRPr lang="ru-RU" sz="12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A8246F"/>
                          </a:solidFill>
                        </a:rPr>
                        <a:t>победители и призеры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A8246F"/>
                          </a:solidFill>
                        </a:rPr>
                        <a:t>(1,2 место) </a:t>
                      </a:r>
                      <a:r>
                        <a:rPr lang="ru-RU" sz="1200" b="1" dirty="0" err="1" smtClean="0">
                          <a:solidFill>
                            <a:srgbClr val="A8246F"/>
                          </a:solidFill>
                        </a:rPr>
                        <a:t>муниципаль-ного</a:t>
                      </a:r>
                      <a:r>
                        <a:rPr lang="ru-RU" sz="1200" b="1" dirty="0" smtClean="0">
                          <a:solidFill>
                            <a:srgbClr val="A8246F"/>
                          </a:solidFill>
                        </a:rPr>
                        <a:t> этапа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сквозной рейтинг (40 +20 учителей)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40+20 учителей, после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 с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квозного </a:t>
                      </a:r>
                      <a:r>
                        <a:rPr lang="ru-RU" sz="1200" b="1" dirty="0" err="1" smtClean="0">
                          <a:solidFill>
                            <a:srgbClr val="0070C0"/>
                          </a:solidFill>
                        </a:rPr>
                        <a:t>рейтингова-ния</a:t>
                      </a:r>
                      <a:endParaRPr lang="ru-RU" sz="12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rgbClr val="0070C0"/>
                          </a:solidFill>
                        </a:rPr>
                        <a:t>Абс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победитель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744442"/>
                  </a:ext>
                </a:extLst>
              </a:tr>
              <a:tr h="8903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основные конкурсы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3 (урок,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70C0"/>
                          </a:solidFill>
                        </a:rPr>
                        <a:t>внеур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. мер., мастер-класс)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все </a:t>
                      </a:r>
                      <a:r>
                        <a:rPr lang="ru-RU" sz="1200" b="1" dirty="0" err="1" smtClean="0">
                          <a:solidFill>
                            <a:srgbClr val="0070C0"/>
                          </a:solidFill>
                        </a:rPr>
                        <a:t>мероприя-тия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70C0"/>
                          </a:solidFill>
                        </a:rPr>
                        <a:t>фед.этапа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rgbClr val="0070C0"/>
                          </a:solidFill>
                        </a:rPr>
                        <a:t>установоч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rgbClr val="0070C0"/>
                          </a:solidFill>
                        </a:rPr>
                        <a:t>ные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 семинары для жюри и методистов  ММС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A8246F"/>
                          </a:solidFill>
                        </a:rPr>
                        <a:t>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A8246F"/>
                          </a:solidFill>
                        </a:rPr>
                        <a:t>(урок,</a:t>
                      </a:r>
                      <a:r>
                        <a:rPr lang="ru-RU" sz="1200" b="1" baseline="0" dirty="0" smtClean="0">
                          <a:solidFill>
                            <a:srgbClr val="A8246F"/>
                          </a:solidFill>
                        </a:rPr>
                        <a:t> мастер-класс)</a:t>
                      </a:r>
                      <a:endParaRPr lang="ru-RU" sz="1200" b="1" dirty="0" smtClean="0">
                        <a:solidFill>
                          <a:srgbClr val="A8246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rgbClr val="0070C0"/>
                          </a:solidFill>
                        </a:rPr>
                        <a:t>установоч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rgbClr val="0070C0"/>
                          </a:solidFill>
                        </a:rPr>
                        <a:t>ные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 семинары для жюри и участников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все </a:t>
                      </a:r>
                      <a:r>
                        <a:rPr lang="ru-RU" sz="1200" b="1" dirty="0" err="1" smtClean="0">
                          <a:solidFill>
                            <a:srgbClr val="0070C0"/>
                          </a:solidFill>
                        </a:rPr>
                        <a:t>мероприя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rgbClr val="0070C0"/>
                          </a:solidFill>
                        </a:rPr>
                        <a:t>тия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70C0"/>
                          </a:solidFill>
                        </a:rPr>
                        <a:t>фед.этапа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все </a:t>
                      </a:r>
                      <a:r>
                        <a:rPr lang="ru-RU" sz="1200" b="1" dirty="0" err="1" smtClean="0">
                          <a:solidFill>
                            <a:srgbClr val="0070C0"/>
                          </a:solidFill>
                        </a:rPr>
                        <a:t>мероприя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rgbClr val="0070C0"/>
                          </a:solidFill>
                        </a:rPr>
                        <a:t>тия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70C0"/>
                          </a:solidFill>
                        </a:rPr>
                        <a:t>фед.этапа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373371"/>
                  </a:ext>
                </a:extLst>
              </a:tr>
              <a:tr h="89262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подготовка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муниципальная методическая служба (ММС)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ММС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ИРО РТ, клуб «Учитель года», ММС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A8246F"/>
                          </a:solidFill>
                        </a:rPr>
                        <a:t>ММС</a:t>
                      </a:r>
                      <a:endParaRPr lang="ru-RU" sz="1200" b="1" dirty="0">
                        <a:solidFill>
                          <a:srgbClr val="A8246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ИРО РТ, клуб «Учитель года», ММС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ММС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564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4731990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089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86445"/>
            <a:ext cx="7470775" cy="9731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ЭТАП КОНКУРСА.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Календарь мероприятий</a:t>
            </a:r>
            <a:endParaRPr lang="tt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897566"/>
            <a:ext cx="6326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97573"/>
            <a:ext cx="64267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 </a:t>
            </a:r>
            <a:endParaRPr lang="ru-RU" sz="1500" dirty="0">
              <a:solidFill>
                <a:prstClr val="black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1500" dirty="0">
              <a:solidFill>
                <a:prstClr val="black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1500" dirty="0">
              <a:solidFill>
                <a:prstClr val="black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804248" y="43861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261819"/>
              </p:ext>
            </p:extLst>
          </p:nvPr>
        </p:nvGraphicFramePr>
        <p:xfrm>
          <a:off x="201833" y="1095084"/>
          <a:ext cx="8686328" cy="406025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428017955"/>
                    </a:ext>
                  </a:extLst>
                </a:gridCol>
                <a:gridCol w="4154143">
                  <a:extLst>
                    <a:ext uri="{9D8B030D-6E8A-4147-A177-3AD203B41FA5}">
                      <a16:colId xmlns:a16="http://schemas.microsoft.com/office/drawing/2014/main" val="3265434112"/>
                    </a:ext>
                  </a:extLst>
                </a:gridCol>
                <a:gridCol w="2385396">
                  <a:extLst>
                    <a:ext uri="{9D8B030D-6E8A-4147-A177-3AD203B41FA5}">
                      <a16:colId xmlns:a16="http://schemas.microsoft.com/office/drawing/2014/main" val="2381932861"/>
                    </a:ext>
                  </a:extLst>
                </a:gridCol>
                <a:gridCol w="1282693">
                  <a:extLst>
                    <a:ext uri="{9D8B030D-6E8A-4147-A177-3AD203B41FA5}">
                      <a16:colId xmlns:a16="http://schemas.microsoft.com/office/drawing/2014/main" val="760264472"/>
                    </a:ext>
                  </a:extLst>
                </a:gridCol>
              </a:tblGrid>
              <a:tr h="16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Мероприятие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Место проведения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Примечание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extLst>
                  <a:ext uri="{0D108BD9-81ED-4DB2-BD59-A6C34878D82A}">
                    <a16:rowId xmlns:a16="http://schemas.microsoft.com/office/drawing/2014/main" val="3613693102"/>
                  </a:ext>
                </a:extLst>
              </a:tr>
              <a:tr h="16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</a:rPr>
                        <a:t>10 марта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</a:rPr>
                        <a:t>Торжественное открытие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</a:rPr>
                        <a:t>Лицей № 177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16.00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extLst>
                  <a:ext uri="{0D108BD9-81ED-4DB2-BD59-A6C34878D82A}">
                    <a16:rowId xmlns:a16="http://schemas.microsoft.com/office/drawing/2014/main" val="2120090296"/>
                  </a:ext>
                </a:extLst>
              </a:tr>
              <a:tr h="646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 марта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Конкурсное испытание «Урок»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Гимназия №179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Лицей № 177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Лицей № 83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СОШ №39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8.00-17.00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extLst>
                  <a:ext uri="{0D108BD9-81ED-4DB2-BD59-A6C34878D82A}">
                    <a16:rowId xmlns:a16="http://schemas.microsoft.com/office/drawing/2014/main" val="3016930341"/>
                  </a:ext>
                </a:extLst>
              </a:tr>
              <a:tr h="595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 марта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Конкурсное испытание «Внеурочное мероприятие»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Подведение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итогов 1 этапа (Лицей № 177). 15+10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Гимназия №179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Лицей № 177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Лицей № 83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СОШ №39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8.00-17.00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18.30-19.00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extLst>
                  <a:ext uri="{0D108BD9-81ED-4DB2-BD59-A6C34878D82A}">
                    <a16:rowId xmlns:a16="http://schemas.microsoft.com/office/drawing/2014/main" val="2317925178"/>
                  </a:ext>
                </a:extLst>
              </a:tr>
              <a:tr h="646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 марта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Конкурсное испытание «Мастер-класс»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Конкурсное испытание «Педагогический совет»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Гимназия №179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Лицей № 177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Гимназия №179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Лицей № 177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8.00-13.00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14.00-18.00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extLst>
                  <a:ext uri="{0D108BD9-81ED-4DB2-BD59-A6C34878D82A}">
                    <a16:rowId xmlns:a16="http://schemas.microsoft.com/office/drawing/2014/main" val="2303942197"/>
                  </a:ext>
                </a:extLst>
              </a:tr>
              <a:tr h="32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 марта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Конкурсное испытание «Образовательный проект»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Гимназия №179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Лицей № 177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8.00-18.00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extLst>
                  <a:ext uri="{0D108BD9-81ED-4DB2-BD59-A6C34878D82A}">
                    <a16:rowId xmlns:a16="http://schemas.microsoft.com/office/drawing/2014/main" val="2915398096"/>
                  </a:ext>
                </a:extLst>
              </a:tr>
              <a:tr h="646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 марта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Конкурсное </a:t>
                      </a:r>
                      <a:r>
                        <a:rPr lang="ru-RU" sz="1400" dirty="0">
                          <a:effectLst/>
                        </a:rPr>
                        <a:t>испытание «Разговор с министром»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Торжественное закрытие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Гимназия №179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10.00-12.00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14.00-16.00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0" marR="51950" marT="0" marB="0"/>
                </a:tc>
                <a:extLst>
                  <a:ext uri="{0D108BD9-81ED-4DB2-BD59-A6C34878D82A}">
                    <a16:rowId xmlns:a16="http://schemas.microsoft.com/office/drawing/2014/main" val="2561442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922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86445"/>
            <a:ext cx="7470775" cy="9731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КОНКУРСА.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конкурса</a:t>
            </a:r>
            <a:endParaRPr lang="tt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897566"/>
            <a:ext cx="6326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97573"/>
            <a:ext cx="64267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 </a:t>
            </a:r>
            <a:endParaRPr lang="ru-RU" sz="1500" dirty="0">
              <a:solidFill>
                <a:prstClr val="black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1500" dirty="0">
              <a:solidFill>
                <a:prstClr val="black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1500" dirty="0">
              <a:solidFill>
                <a:prstClr val="black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804248" y="43861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341680"/>
              </p:ext>
            </p:extLst>
          </p:nvPr>
        </p:nvGraphicFramePr>
        <p:xfrm>
          <a:off x="156827" y="1162710"/>
          <a:ext cx="8830346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9">
                  <a:extLst>
                    <a:ext uri="{9D8B030D-6E8A-4147-A177-3AD203B41FA5}">
                      <a16:colId xmlns:a16="http://schemas.microsoft.com/office/drawing/2014/main" val="372179546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29985755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694579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7127681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99984936"/>
                    </a:ext>
                  </a:extLst>
                </a:gridCol>
                <a:gridCol w="1016139">
                  <a:extLst>
                    <a:ext uri="{9D8B030D-6E8A-4147-A177-3AD203B41FA5}">
                      <a16:colId xmlns:a16="http://schemas.microsoft.com/office/drawing/2014/main" val="1889563668"/>
                    </a:ext>
                  </a:extLst>
                </a:gridCol>
                <a:gridCol w="1261478">
                  <a:extLst>
                    <a:ext uri="{9D8B030D-6E8A-4147-A177-3AD203B41FA5}">
                      <a16:colId xmlns:a16="http://schemas.microsoft.com/office/drawing/2014/main" val="2259280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номинация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Начальная</a:t>
                      </a:r>
                      <a:r>
                        <a:rPr lang="ru-RU" baseline="0" dirty="0" smtClean="0"/>
                        <a:t> школа и физическая 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История и география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Естество-знание (физика,</a:t>
                      </a:r>
                      <a:r>
                        <a:rPr lang="ru-RU" baseline="0" dirty="0" smtClean="0"/>
                        <a:t> химия, биология)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Математика и информатика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Иностран-ный</a:t>
                      </a:r>
                      <a:r>
                        <a:rPr lang="ru-RU" dirty="0" smtClean="0"/>
                        <a:t> язык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01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чел.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4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Место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Гимназия №179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Лицей №177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СОШ №39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36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Педагогичес</a:t>
                      </a:r>
                      <a:r>
                        <a:rPr lang="ru-RU" dirty="0" smtClean="0"/>
                        <a:t>-кий</a:t>
                      </a:r>
                      <a:r>
                        <a:rPr lang="ru-RU" baseline="0" dirty="0" smtClean="0"/>
                        <a:t> дебют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чел.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77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Место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Лицей №83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СОШ №39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4277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9" y="4435442"/>
            <a:ext cx="6274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11 марта </a:t>
            </a:r>
            <a:r>
              <a:rPr lang="ru-RU" sz="2000" dirty="0" smtClean="0"/>
              <a:t>– урок; </a:t>
            </a:r>
            <a:r>
              <a:rPr lang="ru-RU" sz="2000" b="1" dirty="0" smtClean="0">
                <a:solidFill>
                  <a:srgbClr val="C00000"/>
                </a:solidFill>
              </a:rPr>
              <a:t>12 марта </a:t>
            </a:r>
            <a:r>
              <a:rPr lang="ru-RU" sz="2000" dirty="0"/>
              <a:t>–</a:t>
            </a:r>
            <a:r>
              <a:rPr lang="ru-RU" sz="2000" dirty="0" smtClean="0"/>
              <a:t> внеурочное мероприятие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7306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86445"/>
            <a:ext cx="7470775" cy="9731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КОНКУРСА.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конкурса</a:t>
            </a:r>
            <a:endParaRPr lang="tt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897566"/>
            <a:ext cx="6326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97573"/>
            <a:ext cx="64267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 </a:t>
            </a:r>
            <a:endParaRPr lang="ru-RU" sz="1500" dirty="0">
              <a:solidFill>
                <a:prstClr val="black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1500" dirty="0">
              <a:solidFill>
                <a:prstClr val="black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1500" dirty="0">
              <a:solidFill>
                <a:prstClr val="black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804248" y="43861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79619"/>
              </p:ext>
            </p:extLst>
          </p:nvPr>
        </p:nvGraphicFramePr>
        <p:xfrm>
          <a:off x="106881" y="1640073"/>
          <a:ext cx="8960915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3">
                  <a:extLst>
                    <a:ext uri="{9D8B030D-6E8A-4147-A177-3AD203B41FA5}">
                      <a16:colId xmlns:a16="http://schemas.microsoft.com/office/drawing/2014/main" val="172411478"/>
                    </a:ext>
                  </a:extLst>
                </a:gridCol>
                <a:gridCol w="3632322">
                  <a:extLst>
                    <a:ext uri="{9D8B030D-6E8A-4147-A177-3AD203B41FA5}">
                      <a16:colId xmlns:a16="http://schemas.microsoft.com/office/drawing/2014/main" val="3754243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 и болельщики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Принимающая базовая площадка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23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участник</a:t>
                      </a:r>
                      <a:r>
                        <a:rPr lang="ru-RU" baseline="0" dirty="0" smtClean="0"/>
                        <a:t> – 1 помощник (все остальные на первом этаже школы в отдельном кабинете. Список сопровождающих до </a:t>
                      </a:r>
                      <a:r>
                        <a:rPr lang="ru-RU" b="1" u="sng" baseline="0" dirty="0" smtClean="0"/>
                        <a:t>1.03.2019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(отдельно выделен помощник) </a:t>
                      </a:r>
                      <a:r>
                        <a:rPr lang="ru-RU" baseline="0" dirty="0" smtClean="0"/>
                        <a:t>на почту </a:t>
                      </a:r>
                      <a:r>
                        <a:rPr lang="en-US" baseline="0" dirty="0" smtClean="0">
                          <a:hlinkClick r:id="rId5"/>
                        </a:rPr>
                        <a:t>msairort@yandex.ru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Отдельная</a:t>
                      </a:r>
                      <a:r>
                        <a:rPr lang="ru-RU" baseline="0" dirty="0" smtClean="0"/>
                        <a:t> аудитория для сопровождающих лиц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4662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издания брошюры: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«Педагогическое кредо»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(текст о себе не более 10 предложений)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фотография (отдельным файлом,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формат JPEG, размер не менее 1,5 Мб, ширина 1500 пикселей, высота 2000 пикселей, горизонтальное и вертикальное разрешение не менее 200 точек на дюйм)</a:t>
                      </a:r>
                      <a:r>
                        <a:rPr lang="ru-RU" baseline="0" dirty="0" smtClean="0"/>
                        <a:t> до </a:t>
                      </a:r>
                      <a:r>
                        <a:rPr lang="ru-RU" b="1" u="sng" baseline="0" dirty="0" smtClean="0"/>
                        <a:t>1.03.2019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aseline="0" dirty="0" smtClean="0"/>
                        <a:t>на почту </a:t>
                      </a:r>
                      <a:r>
                        <a:rPr lang="en-US" baseline="0" dirty="0" smtClean="0">
                          <a:hlinkClick r:id="rId5"/>
                        </a:rPr>
                        <a:t>msairort@yandex.ru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4783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15616" y="1054076"/>
            <a:ext cx="3892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Организационные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472570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003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86445"/>
            <a:ext cx="7470775" cy="9731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КОНКУРСА</a:t>
            </a:r>
            <a:endParaRPr lang="tt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897566"/>
            <a:ext cx="6326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ru-RU" b="1" dirty="0">
              <a:solidFill>
                <a:srgbClr val="073E8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97573"/>
            <a:ext cx="64267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 </a:t>
            </a:r>
            <a:endParaRPr lang="ru-RU" sz="1500" dirty="0">
              <a:solidFill>
                <a:prstClr val="black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1500" dirty="0">
              <a:solidFill>
                <a:prstClr val="black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1500" dirty="0">
              <a:solidFill>
                <a:prstClr val="black"/>
              </a:solidFill>
            </a:endParaRPr>
          </a:p>
          <a:p>
            <a:pPr marL="257175" indent="-257175" algn="just">
              <a:buFontTx/>
              <a:buChar char="-"/>
            </a:pP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804248" y="438613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4786" y="1693032"/>
            <a:ext cx="81803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Конкурс видеороликов «Учитель, перед именем твоим…»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Время: </a:t>
            </a:r>
            <a:r>
              <a:rPr lang="ru-RU" sz="2400" b="1" dirty="0" smtClean="0"/>
              <a:t>не более 2 мин.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Техника: </a:t>
            </a:r>
            <a:r>
              <a:rPr lang="ru-RU" sz="2400" b="1" dirty="0" smtClean="0"/>
              <a:t>видео, фотофильм, мультипликация, песочная анимация и т.д..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Участники: </a:t>
            </a:r>
            <a:r>
              <a:rPr lang="ru-RU" sz="2400" b="1" dirty="0" smtClean="0">
                <a:solidFill>
                  <a:srgbClr val="00B050"/>
                </a:solidFill>
              </a:rPr>
              <a:t>муниципальные методические службы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Объявление итогов: </a:t>
            </a:r>
            <a:r>
              <a:rPr lang="ru-RU" sz="2400" b="1" dirty="0" smtClean="0"/>
              <a:t>15 марта 2019 года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0433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>
          <a:xfrm>
            <a:off x="7020272" y="45301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18356"/>
            <a:ext cx="7992888" cy="85725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Награждение победителя,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призеров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лауреатов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номинантов конкурса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887674"/>
            <a:ext cx="7200800" cy="356439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A8246F"/>
                </a:solidFill>
              </a:rPr>
              <a:t>1)    1 место «Учитель года» </a:t>
            </a:r>
            <a:r>
              <a:rPr lang="ru-RU" b="1" dirty="0" smtClean="0">
                <a:solidFill>
                  <a:srgbClr val="0070C0"/>
                </a:solidFill>
              </a:rPr>
              <a:t>– 400 000 рублей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A8246F"/>
                </a:solidFill>
              </a:rPr>
              <a:t> </a:t>
            </a:r>
            <a:r>
              <a:rPr lang="ru-RU" b="1" dirty="0" smtClean="0">
                <a:solidFill>
                  <a:srgbClr val="A8246F"/>
                </a:solidFill>
              </a:rPr>
              <a:t>      1 место «Педагогический дебют» </a:t>
            </a:r>
            <a:r>
              <a:rPr lang="ru-RU" b="1" dirty="0" smtClean="0">
                <a:solidFill>
                  <a:srgbClr val="0070C0"/>
                </a:solidFill>
              </a:rPr>
              <a:t>– 200 000 рублей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AutoNum type="arabicParenR" startAt="2"/>
            </a:pPr>
            <a:r>
              <a:rPr lang="ru-RU" b="1" dirty="0" smtClean="0">
                <a:solidFill>
                  <a:srgbClr val="A8246F"/>
                </a:solidFill>
              </a:rPr>
              <a:t>Призеры 2019 года: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2 место – по 100 000 рублей (2 чел.)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3 место –  по 70 000 рублей  (2 чел.)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AutoNum type="arabicParenR" startAt="3"/>
            </a:pPr>
            <a:r>
              <a:rPr lang="ru-RU" b="1" dirty="0" smtClean="0">
                <a:solidFill>
                  <a:srgbClr val="A8246F"/>
                </a:solidFill>
              </a:rPr>
              <a:t>Лауреаты 2019 года </a:t>
            </a:r>
            <a:r>
              <a:rPr lang="ru-RU" b="1" dirty="0" smtClean="0">
                <a:solidFill>
                  <a:srgbClr val="0070C0"/>
                </a:solidFill>
              </a:rPr>
              <a:t>– по 50 000 рублей (4 чел.)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25" b="1" dirty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29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>
          <a:xfrm>
            <a:off x="7020272" y="45301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6322" y="123478"/>
            <a:ext cx="8663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Профессиональное развитие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наставническая деятельность педагогических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работников через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грантовую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поддержку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390" y="1284136"/>
            <a:ext cx="88073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«Наш новый учитель» – </a:t>
            </a: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74 807,712 </a:t>
            </a:r>
            <a:r>
              <a:rPr lang="ru-RU" sz="1600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6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Лучший директор школы» – </a:t>
            </a: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2 575,000 </a:t>
            </a:r>
            <a:r>
              <a:rPr lang="ru-RU" sz="1600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sz="1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«Лучший педагог общеобразовательного учреждения для детей с ограниченными возможностями здоровья» – </a:t>
            </a: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3 906,000 </a:t>
            </a:r>
            <a:r>
              <a:rPr lang="ru-RU" sz="1600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sz="1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«Поддержка педагогических работников, подготовивших призеров и победителей заключительного этапа Всероссийской олимпиады школьников по общеобразовательным предметам» – </a:t>
            </a: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16 </a:t>
            </a:r>
            <a:r>
              <a:rPr lang="ru-RU" sz="1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740,000</a:t>
            </a: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sz="1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Грантовая</a:t>
            </a: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поддержка учителей татарского языка и литературы за подготовку призеров и победителей Международной олимпиады» – </a:t>
            </a: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1 </a:t>
            </a:r>
            <a:r>
              <a:rPr lang="ru-RU" sz="1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495,000</a:t>
            </a: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endParaRPr lang="ru-RU" sz="1600" b="1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sz="1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1600" b="1" dirty="0">
                <a:solidFill>
                  <a:srgbClr val="0070C0"/>
                </a:solidFill>
              </a:rPr>
              <a:t>Успешная школа» в рамках регионального этапа Всероссийского конкурса в Республике Татарстан </a:t>
            </a:r>
            <a:r>
              <a:rPr lang="ru-RU" sz="1600" dirty="0"/>
              <a:t>– </a:t>
            </a:r>
            <a:r>
              <a:rPr lang="ru-RU" sz="1600" b="1" dirty="0">
                <a:solidFill>
                  <a:srgbClr val="C00000"/>
                </a:solidFill>
              </a:rPr>
              <a:t>8 000,000 </a:t>
            </a:r>
            <a:r>
              <a:rPr lang="ru-RU" sz="1600" b="1" dirty="0" err="1" smtClean="0">
                <a:solidFill>
                  <a:srgbClr val="C00000"/>
                </a:solidFill>
              </a:rPr>
              <a:t>тыс.рублей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sz="1600" b="1" dirty="0" smtClean="0">
                <a:solidFill>
                  <a:srgbClr val="C00000"/>
                </a:solidFill>
              </a:rPr>
              <a:t>7. </a:t>
            </a:r>
            <a:r>
              <a:rPr lang="ru-RU" sz="1600" b="1" dirty="0">
                <a:solidFill>
                  <a:srgbClr val="0070C0"/>
                </a:solidFill>
              </a:rPr>
              <a:t>«Поддержка специализированных организаций для одаренных детей </a:t>
            </a:r>
            <a:r>
              <a:rPr lang="ru-RU" sz="1600" b="1" dirty="0" err="1">
                <a:solidFill>
                  <a:srgbClr val="0070C0"/>
                </a:solidFill>
              </a:rPr>
              <a:t>интернатного</a:t>
            </a:r>
            <a:r>
              <a:rPr lang="ru-RU" sz="1600" b="1" dirty="0">
                <a:solidFill>
                  <a:srgbClr val="0070C0"/>
                </a:solidFill>
              </a:rPr>
              <a:t> типа, расположенных на территории Республики Татарстан» </a:t>
            </a:r>
            <a:r>
              <a:rPr lang="ru-RU" sz="1600" dirty="0"/>
              <a:t>– </a:t>
            </a:r>
            <a:r>
              <a:rPr lang="ru-RU" sz="1600" b="1" dirty="0">
                <a:solidFill>
                  <a:srgbClr val="C00000"/>
                </a:solidFill>
              </a:rPr>
              <a:t>11 500,000 </a:t>
            </a:r>
            <a:r>
              <a:rPr lang="ru-RU" sz="1600" b="1" dirty="0" err="1" smtClean="0">
                <a:solidFill>
                  <a:srgbClr val="C00000"/>
                </a:solidFill>
              </a:rPr>
              <a:t>тыс.рублей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sz="1600" b="1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1600" b="1" dirty="0">
                <a:solidFill>
                  <a:srgbClr val="0070C0"/>
                </a:solidFill>
              </a:rPr>
              <a:t>«Наш лучший методист» </a:t>
            </a:r>
            <a:r>
              <a:rPr lang="ru-RU" sz="1600" dirty="0"/>
              <a:t>– </a:t>
            </a:r>
            <a:r>
              <a:rPr lang="ru-RU" sz="1600" b="1" dirty="0">
                <a:solidFill>
                  <a:srgbClr val="C00000"/>
                </a:solidFill>
              </a:rPr>
              <a:t>50 647,800 </a:t>
            </a:r>
            <a:r>
              <a:rPr lang="ru-RU" sz="1600" b="1" dirty="0" err="1">
                <a:solidFill>
                  <a:srgbClr val="C00000"/>
                </a:solidFill>
              </a:rPr>
              <a:t>тыс.рублей</a:t>
            </a:r>
            <a:endParaRPr lang="ru-RU" sz="16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23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11240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Спасибо 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за внимание!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90" y="843558"/>
            <a:ext cx="3435846" cy="34358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19869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>
          <a:xfrm>
            <a:off x="7020272" y="45301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286500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 РАМКАХ КОНКУРСА </a:t>
            </a:r>
            <a:r>
              <a:rPr lang="ru-RU" sz="2400" b="1" dirty="0">
                <a:solidFill>
                  <a:srgbClr val="A8246F"/>
                </a:solidFill>
                <a:cs typeface="Times New Roman" panose="02020603050405020304" pitchFamily="18" charset="0"/>
              </a:rPr>
              <a:t>ДВЕ НОМИНАЦИИ</a:t>
            </a:r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ru-RU" sz="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КОНКУРС «УЧИТЕЛЬ ГОДА»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КОНКУРС «ПЕДАГОГИЧЕСКИЙ ДЕБЮТ»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3307"/>
            <a:ext cx="3063875" cy="21602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77716"/>
            <a:ext cx="3024336" cy="21820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735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>
          <a:xfrm>
            <a:off x="7020272" y="45301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496" y="198388"/>
            <a:ext cx="9108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КАЖДОМ ЭТАПЕ КОНКУРСА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ПРИНЯТЬ УЧАСТИЕ: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540986"/>
            <a:ext cx="79928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Педагогические работники со стажем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не менее </a:t>
            </a:r>
            <a:r>
              <a:rPr lang="ru-RU" sz="24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5 лет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«УЧИТЕЛЬ ГОДА»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не более </a:t>
            </a:r>
            <a:r>
              <a:rPr lang="ru-RU" sz="24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 лет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«ПЕДАГОГИЧЕСКИЙ ДЕБЮТ» </a:t>
            </a:r>
            <a:endParaRPr lang="ru-RU" sz="24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Возраст участников не ограничивается</a:t>
            </a:r>
          </a:p>
          <a:p>
            <a:pPr lvl="0" algn="just"/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Заявка на участие и содержание конкурсных работ должны отвечать требованиям Положения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81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5"/>
          <p:cNvSpPr txBox="1">
            <a:spLocks/>
          </p:cNvSpPr>
          <p:nvPr/>
        </p:nvSpPr>
        <p:spPr>
          <a:xfrm>
            <a:off x="7020272" y="45301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15927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Календарь профессионального конкурса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 в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2018-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2019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учебном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году </a:t>
            </a:r>
          </a:p>
          <a:p>
            <a:pPr algn="ctr"/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(приказ МОиН РТ от 20.11.2018 № под-1720/18)</a:t>
            </a:r>
            <a:endParaRPr lang="ru-RU" sz="2400" b="1" dirty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933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Проведение установочного семинара для участников жюри зонального этапа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и </a:t>
            </a:r>
            <a:r>
              <a:rPr lang="en-US" b="1" dirty="0" err="1" smtClean="0">
                <a:solidFill>
                  <a:srgbClr val="0070C0"/>
                </a:solidFill>
              </a:rPr>
              <a:t>методистов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муниципальных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служб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/>
              <a:t>– </a:t>
            </a:r>
            <a:r>
              <a:rPr lang="ru-RU" b="1" dirty="0" smtClean="0">
                <a:solidFill>
                  <a:srgbClr val="A8246F"/>
                </a:solidFill>
              </a:rPr>
              <a:t>18.12.2018, Лицей «Иннополис»</a:t>
            </a:r>
            <a:endParaRPr lang="ru-RU" b="1" dirty="0">
              <a:solidFill>
                <a:srgbClr val="A8246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4783"/>
            <a:ext cx="2717776" cy="18111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44164"/>
            <a:ext cx="2701355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94" y="2344164"/>
            <a:ext cx="2400267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0" y="4290650"/>
            <a:ext cx="915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8246F"/>
                </a:solidFill>
              </a:rPr>
              <a:t>116 участников</a:t>
            </a:r>
            <a:r>
              <a:rPr lang="en-US" b="1" dirty="0" smtClean="0">
                <a:solidFill>
                  <a:srgbClr val="A8246F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из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всех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муниципальных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образований</a:t>
            </a:r>
            <a:r>
              <a:rPr lang="en-US" b="1" dirty="0" smtClean="0">
                <a:solidFill>
                  <a:srgbClr val="0070C0"/>
                </a:solidFill>
              </a:rPr>
              <a:t> Р</a:t>
            </a:r>
            <a:r>
              <a:rPr lang="ru-RU" b="1" dirty="0" err="1" smtClean="0">
                <a:solidFill>
                  <a:srgbClr val="0070C0"/>
                </a:solidFill>
              </a:rPr>
              <a:t>еспублики</a:t>
            </a:r>
            <a:r>
              <a:rPr lang="ru-RU" b="1" dirty="0" smtClean="0">
                <a:solidFill>
                  <a:srgbClr val="0070C0"/>
                </a:solidFill>
              </a:rPr>
              <a:t> Татарстан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21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>
          <a:xfrm>
            <a:off x="7020272" y="45301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6237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Конкурсные</a:t>
            </a:r>
            <a:r>
              <a:rPr lang="en-US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испытания</a:t>
            </a: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зональн</a:t>
            </a:r>
            <a:r>
              <a:rPr lang="en-US" sz="2400" b="1" dirty="0" err="1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ого</a:t>
            </a:r>
            <a:r>
              <a:rPr lang="en-US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этапа</a:t>
            </a: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Всероссийского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конкурса «Учитель года России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»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Республике Татарстан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635646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 hangingPunct="0"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>
                <a:solidFill>
                  <a:srgbClr val="A8246F"/>
                </a:solidFill>
                <a:ea typeface="Times New Roman" panose="02020603050405020304" pitchFamily="18" charset="0"/>
              </a:rPr>
              <a:t>Конкурсное задание «Урок».</a:t>
            </a:r>
          </a:p>
          <a:p>
            <a:pPr indent="449580" algn="just" fontAlgn="base" hangingPunct="0"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Формат конкурсного задания: фрагмент урока по </a:t>
            </a:r>
            <a:r>
              <a:rPr lang="ru-RU" sz="20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предмету, </a:t>
            </a:r>
            <a:r>
              <a:rPr lang="ru-RU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самоанализ урока и вопросы жюри (5 минут</a:t>
            </a:r>
            <a:r>
              <a:rPr lang="ru-RU" sz="20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)</a:t>
            </a:r>
            <a:endParaRPr lang="en-US" sz="2000" b="1" dirty="0" smtClean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indent="449580" algn="just" fontAlgn="base" hangingPunct="0">
              <a:spcAft>
                <a:spcPts val="0"/>
              </a:spcAft>
              <a:tabLst>
                <a:tab pos="540385" algn="l"/>
              </a:tabLst>
            </a:pPr>
            <a:endParaRPr lang="ru-RU" sz="20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indent="449580" algn="just" fontAlgn="base" hangingPunct="0"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 smtClean="0">
                <a:solidFill>
                  <a:srgbClr val="A8246F"/>
                </a:solidFill>
                <a:ea typeface="Times New Roman" panose="02020603050405020304" pitchFamily="18" charset="0"/>
              </a:rPr>
              <a:t>Конкурсное </a:t>
            </a:r>
            <a:r>
              <a:rPr lang="ru-RU" sz="2000" b="1" dirty="0">
                <a:solidFill>
                  <a:srgbClr val="A8246F"/>
                </a:solidFill>
                <a:ea typeface="Times New Roman" panose="02020603050405020304" pitchFamily="18" charset="0"/>
              </a:rPr>
              <a:t>задание «Мастер-класс».</a:t>
            </a:r>
          </a:p>
          <a:p>
            <a:pPr indent="449580" algn="just" fontAlgn="base" hangingPunct="0"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Формат конкурсного задания: публичная индивидуальная демонстрация способов трансляции на сцене образовательных технологий (методов, эффективных приемов и др.) (регламент – 20 минут, вопросы жюри до 5 минут</a:t>
            </a:r>
            <a:r>
              <a:rPr lang="ru-RU" sz="20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09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>
          <a:xfrm>
            <a:off x="7020272" y="45301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7664" y="-20538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</a:t>
            </a:r>
            <a:r>
              <a:rPr lang="ru-RU" sz="2400" b="1" dirty="0" err="1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ональны</a:t>
            </a:r>
            <a:r>
              <a:rPr lang="en-US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е</a:t>
            </a: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тур</a:t>
            </a:r>
            <a:r>
              <a:rPr lang="en-US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ы</a:t>
            </a:r>
            <a:endParaRPr lang="ru-RU" sz="2400" dirty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регионального этапа Всероссийского конкурса «Учитель года России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»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Республике Татарстан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014457"/>
              </p:ext>
            </p:extLst>
          </p:nvPr>
        </p:nvGraphicFramePr>
        <p:xfrm>
          <a:off x="251520" y="1921014"/>
          <a:ext cx="8640960" cy="2810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77712515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71609338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05115943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818536658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зона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Место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проведения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Муниципальные образования - участники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202147"/>
                  </a:ext>
                </a:extLst>
              </a:tr>
              <a:tr h="4983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A8246F"/>
                          </a:solidFill>
                        </a:rPr>
                        <a:t>I</a:t>
                      </a:r>
                      <a:endParaRPr lang="ru-RU" sz="1600" b="1" dirty="0">
                        <a:solidFill>
                          <a:srgbClr val="A8246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24-25.01.2019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Кукморский</a:t>
                      </a: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МР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Балтасинский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Арский</a:t>
                      </a:r>
                      <a:r>
                        <a:rPr lang="en-US" sz="16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Атнинский</a:t>
                      </a:r>
                      <a:r>
                        <a:rPr lang="en-US" sz="16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Тюлячинский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Кукморский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36335"/>
                  </a:ext>
                </a:extLst>
              </a:tr>
              <a:tr h="50632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A8246F"/>
                          </a:solidFill>
                        </a:rPr>
                        <a:t>II</a:t>
                      </a:r>
                      <a:endParaRPr lang="ru-RU" sz="1600" b="1" dirty="0">
                        <a:solidFill>
                          <a:srgbClr val="A8246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-2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.01.2019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Сабинский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МР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Елабужский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Мамадышский, </a:t>
                      </a:r>
                      <a:r>
                        <a:rPr lang="ru-RU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Пестречинский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Рыбно-Слободский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Сабинский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911131"/>
                  </a:ext>
                </a:extLst>
              </a:tr>
              <a:tr h="5143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A8246F"/>
                          </a:solidFill>
                        </a:rPr>
                        <a:t>III</a:t>
                      </a:r>
                      <a:endParaRPr lang="ru-RU" sz="1600" b="1" dirty="0">
                        <a:solidFill>
                          <a:srgbClr val="A8246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30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31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.01.2019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Азнакаевский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МР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Альметьевский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Бугульминский, </a:t>
                      </a:r>
                      <a:r>
                        <a:rPr lang="en-US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Бавлинский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Лениногорский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Ютазинский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Азнакаевский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517366"/>
                  </a:ext>
                </a:extLst>
              </a:tr>
              <a:tr h="7383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A8246F"/>
                          </a:solidFill>
                        </a:rPr>
                        <a:t>IV</a:t>
                      </a:r>
                      <a:endParaRPr lang="ru-RU" sz="1600" b="1" dirty="0">
                        <a:solidFill>
                          <a:srgbClr val="A8246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01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02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.0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.2019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Верхнеуслонский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МР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Зеленодольский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Высокогорский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Лаишевский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Верхнеуслонский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29542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55434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8246F"/>
                </a:solidFill>
              </a:rPr>
              <a:t>1</a:t>
            </a:r>
            <a:r>
              <a:rPr lang="en-US" b="1" dirty="0" smtClean="0">
                <a:solidFill>
                  <a:srgbClr val="A8246F"/>
                </a:solidFill>
              </a:rPr>
              <a:t>45</a:t>
            </a:r>
            <a:r>
              <a:rPr lang="ru-RU" b="1" dirty="0" smtClean="0">
                <a:solidFill>
                  <a:srgbClr val="A8246F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участников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из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всех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муниципальных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образований</a:t>
            </a:r>
            <a:r>
              <a:rPr lang="en-US" b="1" dirty="0" smtClean="0">
                <a:solidFill>
                  <a:srgbClr val="0070C0"/>
                </a:solidFill>
              </a:rPr>
              <a:t> Р</a:t>
            </a:r>
            <a:r>
              <a:rPr lang="ru-RU" b="1" dirty="0" err="1" smtClean="0">
                <a:solidFill>
                  <a:srgbClr val="0070C0"/>
                </a:solidFill>
              </a:rPr>
              <a:t>еспублики</a:t>
            </a:r>
            <a:r>
              <a:rPr lang="ru-RU" b="1" dirty="0" smtClean="0">
                <a:solidFill>
                  <a:srgbClr val="0070C0"/>
                </a:solidFill>
              </a:rPr>
              <a:t> Татарстан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85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5"/>
          <p:cNvSpPr txBox="1">
            <a:spLocks/>
          </p:cNvSpPr>
          <p:nvPr/>
        </p:nvSpPr>
        <p:spPr>
          <a:xfrm>
            <a:off x="7020272" y="45301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32" y="1239932"/>
            <a:ext cx="2454083" cy="18405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2996944" y="4083918"/>
            <a:ext cx="3330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A8246F"/>
                </a:solidFill>
              </a:rPr>
              <a:t>1</a:t>
            </a:r>
            <a:r>
              <a:rPr lang="en-US" sz="1700" b="1" dirty="0" smtClean="0">
                <a:solidFill>
                  <a:srgbClr val="A8246F"/>
                </a:solidFill>
              </a:rPr>
              <a:t>45</a:t>
            </a:r>
            <a:r>
              <a:rPr lang="ru-RU" sz="1700" b="1" dirty="0" smtClean="0">
                <a:solidFill>
                  <a:srgbClr val="A8246F"/>
                </a:solidFill>
              </a:rPr>
              <a:t> </a:t>
            </a:r>
            <a:r>
              <a:rPr lang="ru-RU" sz="1700" b="1" dirty="0" smtClean="0">
                <a:solidFill>
                  <a:srgbClr val="0070C0"/>
                </a:solidFill>
              </a:rPr>
              <a:t>участников</a:t>
            </a:r>
            <a:r>
              <a:rPr lang="en-US" sz="1700" b="1" dirty="0" smtClean="0">
                <a:solidFill>
                  <a:srgbClr val="0070C0"/>
                </a:solidFill>
              </a:rPr>
              <a:t> </a:t>
            </a:r>
            <a:r>
              <a:rPr lang="en-US" sz="1700" b="1" dirty="0" err="1" smtClean="0">
                <a:solidFill>
                  <a:srgbClr val="0070C0"/>
                </a:solidFill>
              </a:rPr>
              <a:t>из</a:t>
            </a:r>
            <a:r>
              <a:rPr lang="en-US" sz="1700" b="1" dirty="0" smtClean="0">
                <a:solidFill>
                  <a:srgbClr val="0070C0"/>
                </a:solidFill>
              </a:rPr>
              <a:t> </a:t>
            </a:r>
            <a:r>
              <a:rPr lang="en-US" sz="1700" b="1" dirty="0" err="1" smtClean="0">
                <a:solidFill>
                  <a:srgbClr val="0070C0"/>
                </a:solidFill>
              </a:rPr>
              <a:t>всех</a:t>
            </a:r>
            <a:r>
              <a:rPr lang="en-US" sz="1700" b="1" dirty="0" smtClean="0">
                <a:solidFill>
                  <a:srgbClr val="0070C0"/>
                </a:solidFill>
              </a:rPr>
              <a:t> </a:t>
            </a:r>
            <a:r>
              <a:rPr lang="en-US" sz="1700" b="1" dirty="0" err="1" smtClean="0">
                <a:solidFill>
                  <a:srgbClr val="0070C0"/>
                </a:solidFill>
              </a:rPr>
              <a:t>муниципальных</a:t>
            </a:r>
            <a:r>
              <a:rPr lang="en-US" sz="1700" b="1" dirty="0" smtClean="0">
                <a:solidFill>
                  <a:srgbClr val="0070C0"/>
                </a:solidFill>
              </a:rPr>
              <a:t> </a:t>
            </a:r>
            <a:r>
              <a:rPr lang="en-US" sz="1700" b="1" dirty="0" err="1" smtClean="0">
                <a:solidFill>
                  <a:srgbClr val="0070C0"/>
                </a:solidFill>
              </a:rPr>
              <a:t>образований</a:t>
            </a:r>
            <a:r>
              <a:rPr lang="en-US" sz="1700" b="1" dirty="0" smtClean="0">
                <a:solidFill>
                  <a:srgbClr val="0070C0"/>
                </a:solidFill>
              </a:rPr>
              <a:t> РТ</a:t>
            </a:r>
            <a:endParaRPr lang="ru-RU" sz="17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95686"/>
            <a:ext cx="2916325" cy="19442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2" y="1239931"/>
            <a:ext cx="2318380" cy="17638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31" y="3149637"/>
            <a:ext cx="2454083" cy="15959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1" y="3075806"/>
            <a:ext cx="2318380" cy="16698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Прямоугольник 12"/>
          <p:cNvSpPr/>
          <p:nvPr/>
        </p:nvSpPr>
        <p:spPr>
          <a:xfrm>
            <a:off x="1475656" y="-6022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</a:t>
            </a:r>
            <a:r>
              <a:rPr lang="ru-RU" sz="2400" b="1" dirty="0" err="1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ональны</a:t>
            </a:r>
            <a:r>
              <a:rPr lang="en-US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е</a:t>
            </a: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тур</a:t>
            </a:r>
            <a:r>
              <a:rPr lang="en-US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ы</a:t>
            </a:r>
            <a:endParaRPr lang="ru-RU" sz="2400" dirty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регионального этапа Всероссийского конкурса «Учитель года России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»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Республике Татарстан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16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>
          <a:xfrm>
            <a:off x="7020272" y="45301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75656" y="49436"/>
            <a:ext cx="62646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</a:t>
            </a:r>
            <a:r>
              <a:rPr lang="ru-RU" sz="2300" b="1" dirty="0" err="1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ональны</a:t>
            </a:r>
            <a:r>
              <a:rPr lang="en-US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е</a:t>
            </a:r>
            <a:r>
              <a:rPr lang="ru-RU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тур</a:t>
            </a:r>
            <a:r>
              <a:rPr lang="en-US" sz="23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ы</a:t>
            </a:r>
            <a:endParaRPr lang="ru-RU" sz="2300" dirty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регионального этапа Всероссийского конкурса «Учитель года России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» в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Республике Татарстан</a:t>
            </a:r>
            <a:endParaRPr lang="ru-RU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889749"/>
              </p:ext>
            </p:extLst>
          </p:nvPr>
        </p:nvGraphicFramePr>
        <p:xfrm>
          <a:off x="215517" y="1332334"/>
          <a:ext cx="8712966" cy="332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777125159"/>
                    </a:ext>
                  </a:extLst>
                </a:gridCol>
                <a:gridCol w="1512166">
                  <a:extLst>
                    <a:ext uri="{9D8B030D-6E8A-4147-A177-3AD203B41FA5}">
                      <a16:colId xmlns:a16="http://schemas.microsoft.com/office/drawing/2014/main" val="2716093382"/>
                    </a:ext>
                  </a:extLst>
                </a:gridCol>
                <a:gridCol w="2160242">
                  <a:extLst>
                    <a:ext uri="{9D8B030D-6E8A-4147-A177-3AD203B41FA5}">
                      <a16:colId xmlns:a16="http://schemas.microsoft.com/office/drawing/2014/main" val="305115943"/>
                    </a:ext>
                  </a:extLst>
                </a:gridCol>
                <a:gridCol w="4392486">
                  <a:extLst>
                    <a:ext uri="{9D8B030D-6E8A-4147-A177-3AD203B41FA5}">
                      <a16:colId xmlns:a16="http://schemas.microsoft.com/office/drawing/2014/main" val="81853665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зона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Место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проведения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Муниципальные образования - участники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202147"/>
                  </a:ext>
                </a:extLst>
              </a:tr>
              <a:tr h="5840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V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04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05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.0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.201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ru-RU" sz="160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Алексеевский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МР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Чистопольский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Спасский, </a:t>
                      </a:r>
                      <a:r>
                        <a:rPr lang="en-US" sz="16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Алькеевский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Новошешминский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Нурлатский, </a:t>
                      </a:r>
                      <a:r>
                        <a:rPr lang="en-US" sz="16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Аксубаевский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Алексеевский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36335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VI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06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07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.0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.2019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Мензелинский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МР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Набережные Челны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Тукаевский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Агрызский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Менделеевский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Черемшанский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Мензелинский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911131"/>
                  </a:ext>
                </a:extLst>
              </a:tr>
              <a:tr h="4781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VII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08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09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.0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.2019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Муслюмовский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МР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Нижнекамский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Сармановский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Заинский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Актанышский, </a:t>
                      </a: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Муслюмовский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517366"/>
                  </a:ext>
                </a:extLst>
              </a:tr>
              <a:tr h="475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VIII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12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.0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.2019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Тетюшский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МР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Камско-</a:t>
                      </a:r>
                      <a:r>
                        <a:rPr lang="ru-RU" sz="16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Устьинский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Буинский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Апастовский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ru-RU" sz="16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Кайбицкий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Дрожжановский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Тетюшский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295421"/>
                  </a:ext>
                </a:extLst>
              </a:tr>
              <a:tr h="32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IX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14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.0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.2019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Казань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Казань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185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606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1864</Words>
  <Application>Microsoft Office PowerPoint</Application>
  <PresentationFormat>Экран (16:9)</PresentationFormat>
  <Paragraphs>624</Paragraphs>
  <Slides>26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돋움</vt:lpstr>
      <vt:lpstr>Helvetica Neue</vt:lpstr>
      <vt:lpstr>PT Sans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РЕСПУБЛИКАНСКИЙ  ЭТАП КОНКУРСА</vt:lpstr>
      <vt:lpstr>Презентация PowerPoint</vt:lpstr>
      <vt:lpstr>Презентация PowerPoint</vt:lpstr>
      <vt:lpstr>РЕСПУБЛИКАНСКИЙ ЭТАП КОНКУРСА. Календарь мероприятий</vt:lpstr>
      <vt:lpstr>РЕСПУБЛИКАНСКИЙ  ЭТАП КОНКУРСА. I этап конкурса</vt:lpstr>
      <vt:lpstr>РЕСПУБЛИКАНСКИЙ  ЭТАП КОНКУРСА. I этап конкурса</vt:lpstr>
      <vt:lpstr>РЕСПУБЛИКАНСКИЙ  ЭТАП КОНКУРСА</vt:lpstr>
      <vt:lpstr>Награждение победителя,  призеров, лауреатов  и номинантов конкурса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Afanaseva</dc:creator>
  <cp:lastModifiedBy>Windows User</cp:lastModifiedBy>
  <cp:revision>161</cp:revision>
  <cp:lastPrinted>2019-02-14T16:07:40Z</cp:lastPrinted>
  <dcterms:created xsi:type="dcterms:W3CDTF">2018-05-24T13:38:21Z</dcterms:created>
  <dcterms:modified xsi:type="dcterms:W3CDTF">2019-02-27T02:32:33Z</dcterms:modified>
</cp:coreProperties>
</file>