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10" r:id="rId1"/>
  </p:sldMasterIdLst>
  <p:notesMasterIdLst>
    <p:notesMasterId r:id="rId15"/>
  </p:notesMasterIdLst>
  <p:sldIdLst>
    <p:sldId id="566" r:id="rId2"/>
    <p:sldId id="569" r:id="rId3"/>
    <p:sldId id="567" r:id="rId4"/>
    <p:sldId id="570" r:id="rId5"/>
    <p:sldId id="571" r:id="rId6"/>
    <p:sldId id="562" r:id="rId7"/>
    <p:sldId id="558" r:id="rId8"/>
    <p:sldId id="576" r:id="rId9"/>
    <p:sldId id="565" r:id="rId10"/>
    <p:sldId id="573" r:id="rId11"/>
    <p:sldId id="574" r:id="rId12"/>
    <p:sldId id="575" r:id="rId13"/>
    <p:sldId id="559" r:id="rId14"/>
  </p:sldIdLst>
  <p:sldSz cx="9144000" cy="5143500" type="screen16x9"/>
  <p:notesSz cx="681355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46F"/>
    <a:srgbClr val="CC3300"/>
    <a:srgbClr val="000066"/>
    <a:srgbClr val="BBCFFB"/>
    <a:srgbClr val="55F587"/>
    <a:srgbClr val="6CF10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2082" autoAdjust="0"/>
  </p:normalViewPr>
  <p:slideViewPr>
    <p:cSldViewPr>
      <p:cViewPr varScale="1">
        <p:scale>
          <a:sx n="140" d="100"/>
          <a:sy n="140" d="100"/>
        </p:scale>
        <p:origin x="77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632" cy="4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8" tIns="46169" rIns="92338" bIns="4616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319" y="1"/>
            <a:ext cx="2951631" cy="4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8" tIns="46169" rIns="92338" bIns="4616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F5D3694E-5052-4F3F-93CD-88758756FAC5}" type="datetimeFigureOut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3257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516" y="4725909"/>
            <a:ext cx="5450520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8" tIns="46169" rIns="92338" bIns="461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466"/>
            <a:ext cx="2951632" cy="4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8" tIns="46169" rIns="92338" bIns="4616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319" y="9445466"/>
            <a:ext cx="2951631" cy="4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8" tIns="46169" rIns="92338" bIns="4616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900FADF-9908-4C73-8B39-9498CA96A0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2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в средствах массовой информации нового имиджа дополнительного образования, соответствующего ценностному статусу дополнительного образования в современном информационном гражданском обществе.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5C053-BE77-49FB-81A8-12447C8F5D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93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в средствах массовой информации нового имиджа дополнительного образования, соответствующего ценностному статусу дополнительного образования в современном информационном гражданском обществе.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5C053-BE77-49FB-81A8-12447C8F5D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965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в средствах массовой информации нового имиджа дополнительного образования, соответствующего ценностному статусу дополнительного образования в современном информационном гражданском обществе.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5C053-BE77-49FB-81A8-12447C8F5D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306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в средствах массовой информации нового имиджа дополнительного образования, соответствующего ценностному статусу дополнительного образования в современном информационном гражданском обществе.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5C053-BE77-49FB-81A8-12447C8F5D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59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в средствах массовой информации нового имиджа дополнительного образования, соответствующего ценностному статусу дополнительного образования в современном информационном гражданском обществе.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5C053-BE77-49FB-81A8-12447C8F5D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07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в средствах массовой информации нового имиджа дополнительного образования, соответствующего ценностному статусу дополнительного образования в современном информационном гражданском обществе.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5C053-BE77-49FB-81A8-12447C8F5D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798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в средствах массовой информации нового имиджа дополнительного образования, соответствующего ценностному статусу дополнительного образования в современном информационном гражданском обществе.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5C053-BE77-49FB-81A8-12447C8F5D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46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в средствах массовой информации нового имиджа дополнительного образования, соответствующего ценностному статусу дополнительного образования в современном информационном гражданском обществе.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5C053-BE77-49FB-81A8-12447C8F5D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076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в средствах массовой информации нового имиджа дополнительного образования, соответствующего ценностному статусу дополнительного образования в современном информационном гражданском обществе.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5C053-BE77-49FB-81A8-12447C8F5D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73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в средствах массовой информации нового имиджа дополнительного образования, соответствующего ценностному статусу дополнительного образования в современном информационном гражданском обществе.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5C053-BE77-49FB-81A8-12447C8F5D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581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в средствах массовой информации нового имиджа дополнительного образования, соответствующего ценностному статусу дополнительного образования в современном информационном гражданском обществе.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5C053-BE77-49FB-81A8-12447C8F5D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61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в средствах массовой информации нового имиджа дополнительного образования, соответствующего ценностному статусу дополнительного образования в современном информационном гражданском обществе.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5C053-BE77-49FB-81A8-12447C8F5D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419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в средствах массовой информации нового имиджа дополнительного образования, соответствующего ценностному статусу дополнительного образования в современном информационном гражданском обществе.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5C053-BE77-49FB-81A8-12447C8F5D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34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4A699-D71E-4C60-8471-1DA6D3D6923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5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1C46E-1B84-40F8-8D46-544DFFC6008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3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9E38-7283-44C0-A16D-B27581E2305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00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2DEEA-705F-4A36-B7DE-A1D371561A6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75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38002-4E2B-4FC9-AD16-186AEA8263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7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848BD-6D1B-4E4A-AB68-CB6B78ED699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21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8F79-1A6E-4C2B-A165-DCC725C6E37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9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35D819-B41B-4C11-A9FF-00E8920AE40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D79B7-8608-4C66-929F-4B6E43A5B27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95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35CE1-373D-4ED1-A6FE-5DA24D52F73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33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D607E-ABAB-415D-81CA-1276BFACE3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74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D0F5B-4998-4699-BB48-53D7BF03A70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20.05.2019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0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598114" y="2883775"/>
            <a:ext cx="1674186" cy="3900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2787774"/>
            <a:ext cx="3418783" cy="1943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ru-RU" b="1" noProof="0" dirty="0" smtClean="0">
                <a:solidFill>
                  <a:schemeClr val="tx2"/>
                </a:solidFill>
                <a:latin typeface="Calibri"/>
              </a:rPr>
              <a:t>А.М. </a:t>
            </a:r>
            <a:r>
              <a:rPr lang="ru-RU" b="1" noProof="0" dirty="0" err="1" smtClean="0">
                <a:solidFill>
                  <a:schemeClr val="tx2"/>
                </a:solidFill>
                <a:latin typeface="Calibri"/>
              </a:rPr>
              <a:t>Асадуллина</a:t>
            </a:r>
            <a:r>
              <a:rPr lang="ru-RU" b="1" noProof="0" dirty="0" smtClean="0">
                <a:solidFill>
                  <a:schemeClr val="tx2"/>
                </a:solidFill>
                <a:latin typeface="Calibri"/>
              </a:rPr>
              <a:t>,</a:t>
            </a:r>
          </a:p>
          <a:p>
            <a:pPr lvl="0">
              <a:defRPr/>
            </a:pPr>
            <a:r>
              <a:rPr kumimoji="0" lang="ru-RU" sz="18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Заместитель</a:t>
            </a:r>
            <a:r>
              <a:rPr kumimoji="0" lang="ru-RU" sz="1800" b="1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 министра образования и науки Республики Татарстан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4" y="1"/>
            <a:ext cx="1688107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825217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летней оздоровительной кампании 2019 г.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308709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867864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ru-RU" sz="1600" kern="0" dirty="0">
              <a:solidFill>
                <a:srgbClr val="1F497D">
                  <a:lumMod val="75000"/>
                </a:srgbClr>
              </a:solidFill>
              <a:latin typeface="Arial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6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859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598114" y="2883775"/>
            <a:ext cx="1674186" cy="3900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917219"/>
            <a:ext cx="918102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4" y="1"/>
            <a:ext cx="1688107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7801" y="26799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  <a:latin typeface="Calibri"/>
              </a:rPr>
              <a:t>4 профильные смены, 358 детей с ОВЗ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308709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088602"/>
              </p:ext>
            </p:extLst>
          </p:nvPr>
        </p:nvGraphicFramePr>
        <p:xfrm>
          <a:off x="1242348" y="875616"/>
          <a:ext cx="6858044" cy="36361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4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68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№п/п</a:t>
                      </a:r>
                      <a:endParaRPr lang="ru-RU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Наименование программы</a:t>
                      </a:r>
                      <a:endParaRPr lang="ru-RU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К-во</a:t>
                      </a:r>
                    </a:p>
                    <a:p>
                      <a:pPr algn="ctr"/>
                      <a:r>
                        <a:rPr lang="ru-RU" sz="1050" dirty="0" smtClean="0"/>
                        <a:t>путевок</a:t>
                      </a:r>
                      <a:endParaRPr lang="ru-RU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К-во дней </a:t>
                      </a:r>
                      <a:endParaRPr lang="ru-RU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19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Социально-педагогическая проф. смена для детей с ОВЗ</a:t>
                      </a:r>
                    </a:p>
                    <a:p>
                      <a:pPr algn="ctr"/>
                      <a:r>
                        <a:rPr lang="ru-RU" b="1" dirty="0" smtClean="0"/>
                        <a:t>«Я и МИР ЗВУКОВ»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2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Социально-педагогическая проф. смена для детей с ОВЗ</a:t>
                      </a:r>
                    </a:p>
                    <a:p>
                      <a:pPr algn="ctr"/>
                      <a:r>
                        <a:rPr lang="ru-RU" b="1" dirty="0" smtClean="0"/>
                        <a:t>«Летний калейдоскоп»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8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Социально-педагогическая проф. смена для детей с ОВЗ</a:t>
                      </a:r>
                    </a:p>
                    <a:p>
                      <a:pPr algn="ctr"/>
                      <a:r>
                        <a:rPr lang="ru-RU" b="1" dirty="0" smtClean="0"/>
                        <a:t>«Планета ЗОЖ»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19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Социально-педагогическая проф. смена для детей с ОВЗ</a:t>
                      </a:r>
                    </a:p>
                    <a:p>
                      <a:pPr algn="ctr"/>
                      <a:r>
                        <a:rPr lang="ru-RU" b="1" dirty="0" smtClean="0"/>
                        <a:t>«ШИФА»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69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859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598114" y="2883775"/>
            <a:ext cx="1674186" cy="3900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917219"/>
            <a:ext cx="918102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4" y="1"/>
            <a:ext cx="1688107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7800" y="267998"/>
            <a:ext cx="68906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Отдых воспитанников </a:t>
            </a:r>
            <a:r>
              <a:rPr lang="ru-RU" sz="2000" b="1" dirty="0">
                <a:solidFill>
                  <a:srgbClr val="FF0000"/>
                </a:solidFill>
                <a:latin typeface="Calibri"/>
              </a:rPr>
              <a:t>детских домов и школ-интернатов, 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детей, </a:t>
            </a:r>
            <a:r>
              <a:rPr lang="ru-RU" sz="2000" b="1" dirty="0">
                <a:solidFill>
                  <a:srgbClr val="FF0000"/>
                </a:solidFill>
                <a:latin typeface="Calibri"/>
              </a:rPr>
              <a:t>находящиеся в приемных 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семьях</a:t>
            </a:r>
          </a:p>
          <a:p>
            <a:pPr lvl="0" algn="ctr">
              <a:defRPr/>
            </a:pPr>
            <a:endParaRPr lang="ru-RU" sz="2000" b="1" dirty="0">
              <a:solidFill>
                <a:srgbClr val="FF0000"/>
              </a:solidFill>
              <a:latin typeface="Calibri"/>
            </a:endParaRPr>
          </a:p>
          <a:p>
            <a:pPr lvl="0" algn="ctr"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Calibri"/>
              </a:rPr>
              <a:t>Республиканская </a:t>
            </a:r>
            <a:r>
              <a:rPr lang="ru-RU" sz="2000" b="1" dirty="0">
                <a:solidFill>
                  <a:schemeClr val="tx2"/>
                </a:solidFill>
                <a:latin typeface="Calibri"/>
              </a:rPr>
              <a:t>детско-родительской смене «Семь цветов счастья»  </a:t>
            </a:r>
            <a:r>
              <a:rPr lang="ru-RU" sz="2000" b="1" dirty="0" smtClean="0">
                <a:solidFill>
                  <a:schemeClr val="tx2"/>
                </a:solidFill>
                <a:latin typeface="Calibri"/>
              </a:rPr>
              <a:t>(300 детей-сирот </a:t>
            </a:r>
            <a:r>
              <a:rPr lang="ru-RU" sz="2000" b="1" dirty="0">
                <a:solidFill>
                  <a:schemeClr val="tx2"/>
                </a:solidFill>
                <a:latin typeface="Calibri"/>
              </a:rPr>
              <a:t>из замещающих </a:t>
            </a:r>
            <a:r>
              <a:rPr lang="ru-RU" sz="2000" b="1" dirty="0" smtClean="0">
                <a:solidFill>
                  <a:schemeClr val="tx2"/>
                </a:solidFill>
                <a:latin typeface="Calibri"/>
              </a:rPr>
              <a:t>семей) </a:t>
            </a:r>
            <a:endParaRPr lang="ru-RU" sz="2000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308709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414891"/>
              </p:ext>
            </p:extLst>
          </p:nvPr>
        </p:nvGraphicFramePr>
        <p:xfrm>
          <a:off x="107504" y="1990657"/>
          <a:ext cx="8229600" cy="2849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4880">
                  <a:extLst>
                    <a:ext uri="{9D8B030D-6E8A-4147-A177-3AD203B41FA5}">
                      <a16:colId xmlns:a16="http://schemas.microsoft.com/office/drawing/2014/main" val="36778846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156925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890928142"/>
                    </a:ext>
                  </a:extLst>
                </a:gridCol>
                <a:gridCol w="1594520">
                  <a:extLst>
                    <a:ext uri="{9D8B030D-6E8A-4147-A177-3AD203B41FA5}">
                      <a16:colId xmlns:a16="http://schemas.microsoft.com/office/drawing/2014/main" val="2542416777"/>
                    </a:ext>
                  </a:extLst>
                </a:gridCol>
              </a:tblGrid>
              <a:tr h="145228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Воспитанники детских домов и школ-интернатов, дети, находящиеся в приемных семьях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дней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путевок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Место проведения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932124"/>
                  </a:ext>
                </a:extLst>
              </a:tr>
              <a:tr h="145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ГБУ «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Нурлатский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детский дом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(4 смены)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ЗОЛ «Полянка»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1056912461"/>
                  </a:ext>
                </a:extLst>
              </a:tr>
              <a:tr h="145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ГБУ «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Лаишевский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детский дом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(4 смены)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 «Чайка»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3490626004"/>
                  </a:ext>
                </a:extLst>
              </a:tr>
              <a:tr h="145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ГБУ «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Чистопольский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детский дом» (3 смены)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 «Березка»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1138981245"/>
                  </a:ext>
                </a:extLst>
              </a:tr>
              <a:tr h="145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ГБУ «Елабужский детский дом» (4 смены)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ЗОЛ «Полянка»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1660534930"/>
                  </a:ext>
                </a:extLst>
              </a:tr>
              <a:tr h="145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ГБУ «Нижнекамский детский дом» (4 смены)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конкурсу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2395964105"/>
                  </a:ext>
                </a:extLst>
              </a:tr>
              <a:tr h="145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ГБУ «Детский дом Приволжского района г. Казани (4 смены)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конкурсу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3104575029"/>
                  </a:ext>
                </a:extLst>
              </a:tr>
              <a:tr h="145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ГБУ «Альметьевский детский дом» (4 смены)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конкурсу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3683578594"/>
                  </a:ext>
                </a:extLst>
              </a:tr>
              <a:tr h="145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ГБУ «Лениногорский детский дом (3 смены)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 «Родничок»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3298432578"/>
                  </a:ext>
                </a:extLst>
              </a:tr>
              <a:tr h="435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ГБС(К)ОУ «Специальная (коррекционная) школа-интернат №11 для детей-сирот, оставшихся без попечения родителей с отклонениями в развитии 8 вида (4 смены)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ЗОЛ «Полянка»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609184963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ГБС(К)ОУ «Мензелинская специальная (коррекционная) общеобразовательная школа интернат 8 вида» (дети-сироты) (4 смены)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ЗОЛ «Полянка»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1251993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9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859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598114" y="2883775"/>
            <a:ext cx="1674186" cy="3900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917219"/>
            <a:ext cx="918102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4" y="1"/>
            <a:ext cx="1688107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7800" y="267998"/>
            <a:ext cx="6890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  <a:latin typeface="Calibri"/>
              </a:rPr>
              <a:t>Информация о профильных сменах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  <a:latin typeface="Calibri"/>
              </a:rPr>
              <a:t>размещена на официальном сайте МОиН РТ</a:t>
            </a:r>
          </a:p>
          <a:p>
            <a:pPr lvl="0" algn="ctr">
              <a:defRPr/>
            </a:pPr>
            <a:r>
              <a:rPr lang="ru-RU" sz="2000" b="1" dirty="0">
                <a:solidFill>
                  <a:schemeClr val="tx2"/>
                </a:solidFill>
                <a:latin typeface="Calibri"/>
              </a:rPr>
              <a:t>http://mon.tatarstan.ru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308709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453640"/>
            <a:ext cx="7416318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Даты заезда и выезда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смены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Планируемое место проведения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смены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Родительская плата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руководителе смены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обращаться по вопросам приобретения путевок и проведения смены 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документация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9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859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598114" y="2883775"/>
            <a:ext cx="1674186" cy="3900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917219"/>
            <a:ext cx="918102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4" y="1"/>
            <a:ext cx="1688107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7801" y="26799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  <a:latin typeface="Calibri"/>
              </a:rPr>
              <a:t>В период летних каникул МОиН РТ рекомендует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308709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771550"/>
            <a:ext cx="873460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893763" algn="l"/>
                <a:tab pos="1616075" algn="l"/>
                <a:tab pos="179705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 тематические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смены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893763" algn="l"/>
                <a:tab pos="1616075" algn="l"/>
                <a:tab pos="1797050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смены военно-патриотического профиля, лагерные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межлагерные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военно-спортивные игры с охватом не менее 10 % детей по МР, с привлечением юношей допризывного возраста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организовать  временные объединения учреждений ДОД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организовать работу досуговых и спортивных площадок по месту жительства детей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организовать туристско-краеведческую и экскурсионную работу с учащимися, посещение городов Казань, Булгар, Свияжск, Елабуга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Подготовка и сдача ГТО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приуроченные к датам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июня, 22 июня и т.д.)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598114" y="2883775"/>
            <a:ext cx="1674186" cy="3900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4" y="1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308709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867864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ru-RU" sz="1600" kern="0" dirty="0">
              <a:solidFill>
                <a:srgbClr val="1F497D">
                  <a:lumMod val="75000"/>
                </a:srgbClr>
              </a:solidFill>
              <a:latin typeface="Arial"/>
              <a:cs typeface="Times New Roman" pitchFamily="18" charset="0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1878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МОиН РТ координирует отдых 105 041 ребенка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2175" y="1485687"/>
            <a:ext cx="7300783" cy="2693033"/>
          </a:xfrm>
          <a:prstGeom prst="rect">
            <a:avLst/>
          </a:prstGeom>
        </p:spPr>
        <p:txBody>
          <a:bodyPr wrap="square" lIns="91422" tIns="45714" rIns="91422" bIns="45714">
            <a:spAutoFit/>
          </a:bodyPr>
          <a:lstStyle/>
          <a:p>
            <a:pPr defTabSz="914400">
              <a:spcBef>
                <a:spcPts val="1800"/>
              </a:spcBef>
            </a:pPr>
            <a:r>
              <a:rPr lang="ru-RU" sz="1800" b="1" kern="0" dirty="0" smtClean="0">
                <a:solidFill>
                  <a:srgbClr val="C00000"/>
                </a:solidFill>
                <a:cs typeface="Arial"/>
                <a:sym typeface="Arial"/>
              </a:rPr>
              <a:t>10 </a:t>
            </a:r>
            <a:r>
              <a:rPr lang="ru-RU" sz="1800" b="1" kern="0" dirty="0">
                <a:solidFill>
                  <a:srgbClr val="C00000"/>
                </a:solidFill>
                <a:cs typeface="Arial"/>
                <a:sym typeface="Arial"/>
              </a:rPr>
              <a:t>486</a:t>
            </a:r>
            <a:r>
              <a:rPr lang="ru-RU" sz="1800" b="1" kern="0" dirty="0">
                <a:solidFill>
                  <a:srgbClr val="EEECE1">
                    <a:lumMod val="25000"/>
                  </a:srgbClr>
                </a:solidFill>
                <a:cs typeface="Arial"/>
                <a:sym typeface="Arial"/>
              </a:rPr>
              <a:t>  </a:t>
            </a:r>
            <a:r>
              <a:rPr lang="ru-RU" sz="1800" b="1" kern="0" dirty="0">
                <a:solidFill>
                  <a:srgbClr val="1F497D">
                    <a:lumMod val="75000"/>
                  </a:srgbClr>
                </a:solidFill>
                <a:cs typeface="Arial"/>
                <a:sym typeface="Arial"/>
              </a:rPr>
              <a:t>детей </a:t>
            </a:r>
            <a:r>
              <a:rPr lang="ru-RU" sz="1800" b="1" kern="0" dirty="0" smtClean="0">
                <a:solidFill>
                  <a:srgbClr val="1F497D">
                    <a:lumMod val="75000"/>
                  </a:srgbClr>
                </a:solidFill>
                <a:cs typeface="Arial"/>
                <a:sym typeface="Arial"/>
              </a:rPr>
              <a:t>отдохнут </a:t>
            </a:r>
            <a:r>
              <a:rPr lang="ru-RU" sz="1800" b="1" kern="0" dirty="0">
                <a:solidFill>
                  <a:srgbClr val="1F497D">
                    <a:lumMod val="75000"/>
                  </a:srgbClr>
                </a:solidFill>
                <a:cs typeface="Arial"/>
                <a:sym typeface="Arial"/>
              </a:rPr>
              <a:t>в ДОЛ </a:t>
            </a:r>
            <a:r>
              <a:rPr lang="ru-RU" sz="1800" b="1" kern="0" dirty="0" smtClean="0">
                <a:solidFill>
                  <a:srgbClr val="1F497D">
                    <a:lumMod val="75000"/>
                  </a:srgbClr>
                </a:solidFill>
                <a:cs typeface="Arial"/>
                <a:sym typeface="Arial"/>
              </a:rPr>
              <a:t>РТ </a:t>
            </a:r>
          </a:p>
          <a:p>
            <a:pPr marL="1184275" indent="-285750" defTabSz="9144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077913" algn="l"/>
                <a:tab pos="1162050" algn="l"/>
              </a:tabLst>
            </a:pPr>
            <a:r>
              <a:rPr lang="ru-RU" sz="1800" b="1" kern="0" dirty="0" smtClean="0">
                <a:solidFill>
                  <a:srgbClr val="C00000"/>
                </a:solidFill>
                <a:cs typeface="Arial"/>
                <a:sym typeface="Arial"/>
              </a:rPr>
              <a:t>1891</a:t>
            </a:r>
            <a:r>
              <a:rPr lang="ru-RU" sz="1800" b="1" kern="0" dirty="0" smtClean="0">
                <a:solidFill>
                  <a:srgbClr val="1F497D">
                    <a:lumMod val="50000"/>
                  </a:srgbClr>
                </a:solidFill>
                <a:cs typeface="Arial"/>
                <a:sym typeface="Arial"/>
              </a:rPr>
              <a:t> </a:t>
            </a:r>
            <a:r>
              <a:rPr lang="ru-RU" sz="1800" kern="0" dirty="0" smtClean="0">
                <a:solidFill>
                  <a:srgbClr val="1F497D">
                    <a:lumMod val="75000"/>
                  </a:srgbClr>
                </a:solidFill>
                <a:cs typeface="Arial"/>
                <a:sym typeface="Arial"/>
              </a:rPr>
              <a:t>ребенок, находящийся в трудной жизненной ситуации </a:t>
            </a:r>
          </a:p>
          <a:p>
            <a:pPr marL="1254125" indent="-355600" defTabSz="9144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076325" algn="l"/>
                <a:tab pos="1254125" algn="l"/>
              </a:tabLst>
            </a:pPr>
            <a:r>
              <a:rPr lang="ru-RU" sz="1800" b="1" kern="0" dirty="0" smtClean="0">
                <a:solidFill>
                  <a:srgbClr val="C00000"/>
                </a:solidFill>
                <a:cs typeface="Arial"/>
                <a:sym typeface="Arial"/>
              </a:rPr>
              <a:t>8595</a:t>
            </a:r>
            <a:r>
              <a:rPr lang="ru-RU" sz="1800" b="1" kern="0" dirty="0" smtClean="0">
                <a:solidFill>
                  <a:srgbClr val="1F497D">
                    <a:lumMod val="50000"/>
                  </a:srgbClr>
                </a:solidFill>
                <a:cs typeface="Arial"/>
                <a:sym typeface="Arial"/>
              </a:rPr>
              <a:t> </a:t>
            </a:r>
            <a:r>
              <a:rPr lang="ru-RU" sz="1800" kern="0" dirty="0">
                <a:solidFill>
                  <a:srgbClr val="1F497D">
                    <a:lumMod val="75000"/>
                  </a:srgbClr>
                </a:solidFill>
                <a:cs typeface="Arial"/>
                <a:sym typeface="Arial"/>
              </a:rPr>
              <a:t>одаренных и социально активных </a:t>
            </a:r>
            <a:r>
              <a:rPr lang="ru-RU" sz="1800" kern="0" dirty="0" smtClean="0">
                <a:solidFill>
                  <a:srgbClr val="1F497D">
                    <a:lumMod val="75000"/>
                  </a:srgbClr>
                </a:solidFill>
                <a:cs typeface="Arial"/>
                <a:sym typeface="Arial"/>
              </a:rPr>
              <a:t>детей</a:t>
            </a:r>
          </a:p>
          <a:p>
            <a:pPr marL="898525" defTabSz="914400">
              <a:spcBef>
                <a:spcPts val="600"/>
              </a:spcBef>
              <a:tabLst>
                <a:tab pos="1076325" algn="l"/>
                <a:tab pos="1254125" algn="l"/>
              </a:tabLst>
            </a:pPr>
            <a:r>
              <a:rPr lang="ru-RU" sz="1800" b="1" dirty="0">
                <a:solidFill>
                  <a:srgbClr val="1F497D">
                    <a:lumMod val="75000"/>
                  </a:srgbClr>
                </a:solidFill>
              </a:rPr>
              <a:t>400 детей отдохнут в ДОЛ Черноморского побережья </a:t>
            </a:r>
          </a:p>
          <a:p>
            <a:pPr marL="898525" defTabSz="914400">
              <a:spcBef>
                <a:spcPts val="600"/>
              </a:spcBef>
              <a:tabLst>
                <a:tab pos="1076325" algn="l"/>
                <a:tab pos="1254125" algn="l"/>
              </a:tabLst>
            </a:pPr>
            <a:r>
              <a:rPr lang="ru-RU" sz="1800" b="1" kern="0" dirty="0" smtClean="0">
                <a:solidFill>
                  <a:srgbClr val="C00000"/>
                </a:solidFill>
                <a:cs typeface="Arial"/>
                <a:sym typeface="Arial"/>
              </a:rPr>
              <a:t>82 255</a:t>
            </a:r>
            <a:r>
              <a:rPr lang="ru-RU" sz="1800" b="1" kern="0" dirty="0" smtClean="0">
                <a:solidFill>
                  <a:srgbClr val="EEECE1">
                    <a:lumMod val="25000"/>
                  </a:srgbClr>
                </a:solidFill>
                <a:cs typeface="Arial"/>
                <a:sym typeface="Arial"/>
              </a:rPr>
              <a:t>  </a:t>
            </a:r>
            <a:r>
              <a:rPr lang="ru-RU" sz="1800" b="1" kern="0" dirty="0" smtClean="0">
                <a:solidFill>
                  <a:srgbClr val="1F497D">
                    <a:lumMod val="75000"/>
                  </a:srgbClr>
                </a:solidFill>
                <a:cs typeface="Arial"/>
                <a:sym typeface="Arial"/>
              </a:rPr>
              <a:t>детей и подростков отдохнут в пришкольных лагерях  МР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</a:rPr>
              <a:t>РТ (</a:t>
            </a:r>
            <a:r>
              <a:rPr lang="ru-RU" sz="1800" b="1" dirty="0" smtClean="0">
                <a:solidFill>
                  <a:srgbClr val="FF0000"/>
                </a:solidFill>
              </a:rPr>
              <a:t>57075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</a:rPr>
              <a:t> детей в летний период)</a:t>
            </a:r>
          </a:p>
          <a:p>
            <a:pPr marL="898525" defTabSz="914400">
              <a:spcBef>
                <a:spcPts val="600"/>
              </a:spcBef>
              <a:tabLst>
                <a:tab pos="1076325" algn="l"/>
                <a:tab pos="1254125" algn="l"/>
              </a:tabLst>
            </a:pPr>
            <a:r>
              <a:rPr lang="ru-RU" sz="1800" b="1" kern="0" dirty="0" smtClean="0">
                <a:solidFill>
                  <a:srgbClr val="C00000"/>
                </a:solidFill>
                <a:cs typeface="Arial"/>
                <a:sym typeface="Arial"/>
              </a:rPr>
              <a:t>12000</a:t>
            </a:r>
            <a:r>
              <a:rPr lang="ru-RU" sz="1800" b="1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ru-RU" sz="1800" b="1" kern="0" dirty="0">
                <a:solidFill>
                  <a:srgbClr val="1F497D">
                    <a:lumMod val="75000"/>
                  </a:srgbClr>
                </a:solidFill>
                <a:cs typeface="Arial"/>
                <a:sym typeface="Arial"/>
              </a:rPr>
              <a:t>подростков </a:t>
            </a:r>
            <a:r>
              <a:rPr lang="ru-RU" sz="1800" b="1" kern="0" dirty="0" smtClean="0">
                <a:solidFill>
                  <a:srgbClr val="1F497D">
                    <a:lumMod val="75000"/>
                  </a:srgbClr>
                </a:solidFill>
                <a:cs typeface="Arial"/>
                <a:sym typeface="Arial"/>
              </a:rPr>
              <a:t>- в </a:t>
            </a:r>
            <a:r>
              <a:rPr lang="ru-RU" sz="1800" b="1" kern="0" dirty="0">
                <a:solidFill>
                  <a:srgbClr val="1F497D">
                    <a:lumMod val="75000"/>
                  </a:srgbClr>
                </a:solidFill>
                <a:cs typeface="Arial"/>
                <a:sym typeface="Arial"/>
              </a:rPr>
              <a:t>лагерях труда и </a:t>
            </a:r>
            <a:r>
              <a:rPr lang="ru-RU" sz="1800" b="1" kern="0" dirty="0" smtClean="0">
                <a:solidFill>
                  <a:srgbClr val="1F497D">
                    <a:lumMod val="75000"/>
                  </a:srgbClr>
                </a:solidFill>
                <a:cs typeface="Arial"/>
                <a:sym typeface="Arial"/>
              </a:rPr>
              <a:t>отдыха</a:t>
            </a:r>
          </a:p>
        </p:txBody>
      </p:sp>
    </p:spTree>
    <p:extLst>
      <p:ext uri="{BB962C8B-B14F-4D97-AF65-F5344CB8AC3E}">
        <p14:creationId xmlns:p14="http://schemas.microsoft.com/office/powerpoint/2010/main" val="39650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598114" y="2883775"/>
            <a:ext cx="1674186" cy="3900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4" y="1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308709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867864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ru-RU" sz="1600" kern="0" dirty="0">
              <a:solidFill>
                <a:srgbClr val="1F497D">
                  <a:lumMod val="75000"/>
                </a:srgbClr>
              </a:solidFill>
              <a:latin typeface="Arial"/>
              <a:cs typeface="Times New Roman" pitchFamily="18" charset="0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1878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В 2019 году МОиН РТ </a:t>
            </a:r>
          </a:p>
          <a:p>
            <a:pPr algn="ctr" eaLnBrk="0" hangingPunct="0"/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планирует оздоровить следующие категории детей: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6065" y="1154890"/>
            <a:ext cx="7300783" cy="3262419"/>
          </a:xfrm>
          <a:prstGeom prst="rect">
            <a:avLst/>
          </a:prstGeom>
        </p:spPr>
        <p:txBody>
          <a:bodyPr wrap="square" lIns="91422" tIns="45714" rIns="91422" bIns="45714">
            <a:spAutoFit/>
          </a:bodyPr>
          <a:lstStyle/>
          <a:p>
            <a:pPr lvl="0">
              <a:spcBef>
                <a:spcPts val="1800"/>
              </a:spcBef>
            </a:pPr>
            <a:r>
              <a:rPr lang="ru-RU" sz="1600" b="1" dirty="0">
                <a:solidFill>
                  <a:srgbClr val="C00000"/>
                </a:solidFill>
              </a:rPr>
              <a:t>Дети, находящиеся в ТЖС</a:t>
            </a:r>
            <a:r>
              <a:rPr lang="ru-RU" sz="1600" b="1" dirty="0">
                <a:solidFill>
                  <a:srgbClr val="EEECE1">
                    <a:lumMod val="75000"/>
                  </a:srgbClr>
                </a:solidFill>
              </a:rPr>
              <a:t>:</a:t>
            </a:r>
          </a:p>
          <a:p>
            <a:pPr marL="357188" lvl="0" indent="363538">
              <a:tabLst>
                <a:tab pos="449263" algn="l"/>
                <a:tab pos="1077913" algn="l"/>
              </a:tabLst>
            </a:pPr>
            <a:r>
              <a:rPr lang="ru-RU" sz="1600" dirty="0">
                <a:solidFill>
                  <a:schemeClr val="tx2"/>
                </a:solidFill>
              </a:rPr>
              <a:t>– дети-сироты, воспитанники  детских домов</a:t>
            </a:r>
          </a:p>
          <a:p>
            <a:pPr marL="357188" lvl="0" indent="363538">
              <a:tabLst>
                <a:tab pos="449263" algn="l"/>
                <a:tab pos="1077913" algn="l"/>
              </a:tabLst>
            </a:pPr>
            <a:r>
              <a:rPr lang="ru-RU" sz="1600" dirty="0">
                <a:solidFill>
                  <a:schemeClr val="tx2"/>
                </a:solidFill>
              </a:rPr>
              <a:t>– дети-сироты, воспитанники  коррекционных школ-интернатов </a:t>
            </a:r>
          </a:p>
          <a:p>
            <a:pPr marL="357188" lvl="0" indent="363538">
              <a:tabLst>
                <a:tab pos="449263" algn="l"/>
                <a:tab pos="1077913" algn="l"/>
              </a:tabLst>
            </a:pPr>
            <a:r>
              <a:rPr lang="ru-RU" sz="1600" dirty="0">
                <a:solidFill>
                  <a:schemeClr val="tx2"/>
                </a:solidFill>
              </a:rPr>
              <a:t>– дети-сироты из приемных семей (детско-родительская смена)</a:t>
            </a:r>
          </a:p>
          <a:p>
            <a:pPr marL="357188" lvl="0" indent="363538">
              <a:tabLst>
                <a:tab pos="449263" algn="l"/>
                <a:tab pos="1077913" algn="l"/>
              </a:tabLst>
            </a:pPr>
            <a:r>
              <a:rPr lang="ru-RU" sz="1600" dirty="0">
                <a:solidFill>
                  <a:schemeClr val="tx2"/>
                </a:solidFill>
              </a:rPr>
              <a:t>– дети с ОВЗ (инвалиды по слуху и с задержкой интеллекта)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endParaRPr lang="ru-RU" sz="1600" dirty="0">
              <a:solidFill>
                <a:schemeClr val="tx2"/>
              </a:solidFill>
            </a:endParaRPr>
          </a:p>
          <a:p>
            <a:pPr marL="715963" lvl="0" indent="-627063">
              <a:spcBef>
                <a:spcPts val="1200"/>
              </a:spcBef>
            </a:pPr>
            <a:r>
              <a:rPr lang="ru-RU" sz="1600" b="1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Одаренные дети</a:t>
            </a:r>
            <a:r>
              <a:rPr lang="ru-RU" sz="1600" dirty="0">
                <a:solidFill>
                  <a:schemeClr val="tx2"/>
                </a:solidFill>
              </a:rPr>
              <a:t>,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участники республиканских и всероссийских предметных олимпиад и конкурсов</a:t>
            </a:r>
          </a:p>
          <a:p>
            <a:pPr marL="715963" lvl="0" indent="-627063">
              <a:spcBef>
                <a:spcPts val="1200"/>
              </a:spcBef>
            </a:pPr>
            <a:r>
              <a:rPr lang="ru-RU" sz="1600" b="1" dirty="0">
                <a:solidFill>
                  <a:srgbClr val="C00000"/>
                </a:solidFill>
              </a:rPr>
              <a:t>Творческие и социально активные дети</a:t>
            </a:r>
            <a:r>
              <a:rPr lang="ru-RU" sz="1600" dirty="0">
                <a:solidFill>
                  <a:schemeClr val="tx2"/>
                </a:solidFill>
              </a:rPr>
              <a:t>,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лидеры Российского движения школьников, ученического и студенческого самоуправления, военно-патриотического движения «ЮНАРМИЯ»</a:t>
            </a:r>
          </a:p>
          <a:p>
            <a:pPr marL="715963" lvl="0" indent="-627063">
              <a:spcBef>
                <a:spcPts val="1200"/>
              </a:spcBef>
            </a:pPr>
            <a:r>
              <a:rPr lang="ru-RU" sz="1600" b="1" dirty="0">
                <a:solidFill>
                  <a:srgbClr val="C00000"/>
                </a:solidFill>
              </a:rPr>
              <a:t>Кадеты</a:t>
            </a:r>
            <a:r>
              <a:rPr lang="ru-RU" sz="1600" dirty="0">
                <a:solidFill>
                  <a:schemeClr val="tx2"/>
                </a:solidFill>
              </a:rPr>
              <a:t>, воспитанники кадетских корпусов</a:t>
            </a:r>
          </a:p>
        </p:txBody>
      </p:sp>
    </p:spTree>
    <p:extLst>
      <p:ext uri="{BB962C8B-B14F-4D97-AF65-F5344CB8AC3E}">
        <p14:creationId xmlns:p14="http://schemas.microsoft.com/office/powerpoint/2010/main" val="8221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598114" y="2883775"/>
            <a:ext cx="1674186" cy="3900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4" y="1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308709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867864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ru-RU" sz="1600" kern="0" dirty="0">
              <a:solidFill>
                <a:srgbClr val="1F497D">
                  <a:lumMod val="75000"/>
                </a:srgbClr>
              </a:solidFill>
              <a:latin typeface="Arial"/>
              <a:cs typeface="Times New Roman" pitchFamily="18" charset="0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18786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>
                <a:solidFill>
                  <a:schemeClr val="tx2"/>
                </a:solidFill>
                <a:latin typeface="Arial" panose="020B0604020202020204" pitchFamily="34" charset="0"/>
              </a:rPr>
              <a:t>В ДОЛ РТ отдохнет </a:t>
            </a:r>
          </a:p>
          <a:p>
            <a:pPr algn="ctr" eaLnBrk="0" hangingPunct="0"/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595 </a:t>
            </a:r>
            <a:r>
              <a:rPr lang="ru-RU" altLang="ru-RU" b="1" dirty="0">
                <a:solidFill>
                  <a:schemeClr val="tx2"/>
                </a:solidFill>
                <a:latin typeface="Arial" panose="020B0604020202020204" pitchFamily="34" charset="0"/>
              </a:rPr>
              <a:t>одаренных и социально активных детей</a:t>
            </a:r>
          </a:p>
          <a:p>
            <a:pPr algn="ctr" eaLnBrk="0" hangingPunct="0"/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      </a:t>
            </a:r>
            <a:r>
              <a:rPr lang="ru-RU" altLang="ru-RU" b="1" dirty="0">
                <a:solidFill>
                  <a:schemeClr val="tx2"/>
                </a:solidFill>
                <a:latin typeface="Arial" panose="020B0604020202020204" pitchFamily="34" charset="0"/>
              </a:rPr>
              <a:t>по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51 </a:t>
            </a:r>
            <a:r>
              <a:rPr lang="ru-RU" altLang="ru-RU" b="1" dirty="0">
                <a:solidFill>
                  <a:schemeClr val="tx2"/>
                </a:solidFill>
                <a:latin typeface="Arial" panose="020B0604020202020204" pitchFamily="34" charset="0"/>
              </a:rPr>
              <a:t>профильной программе  дополнительного образования детей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9560" y="1791719"/>
            <a:ext cx="7300783" cy="3400919"/>
          </a:xfrm>
          <a:prstGeom prst="rect">
            <a:avLst/>
          </a:prstGeom>
        </p:spPr>
        <p:txBody>
          <a:bodyPr wrap="square" lIns="91422" tIns="45714" rIns="91422" bIns="45714">
            <a:spAutoFit/>
          </a:bodyPr>
          <a:lstStyle/>
          <a:p>
            <a:pPr lvl="0" algn="ctr"/>
            <a:r>
              <a:rPr lang="ru-RU" sz="1600" b="1" dirty="0">
                <a:solidFill>
                  <a:schemeClr val="tx2"/>
                </a:solidFill>
              </a:rPr>
              <a:t>Направленности программ:</a:t>
            </a:r>
          </a:p>
          <a:p>
            <a:pPr lvl="0">
              <a:spcBef>
                <a:spcPts val="1200"/>
              </a:spcBef>
            </a:pPr>
            <a:r>
              <a:rPr lang="ru-RU" sz="1600" b="1" dirty="0">
                <a:solidFill>
                  <a:srgbClr val="C00000"/>
                </a:solidFill>
              </a:rPr>
              <a:t>  5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/>
                </a:solidFill>
              </a:rPr>
              <a:t>– социально-педагогических </a:t>
            </a:r>
            <a:endParaRPr lang="ru-RU" sz="1600" dirty="0">
              <a:solidFill>
                <a:schemeClr val="tx2"/>
              </a:solidFill>
            </a:endParaRPr>
          </a:p>
          <a:p>
            <a:pPr lvl="0">
              <a:spcBef>
                <a:spcPts val="1200"/>
              </a:spcBef>
              <a:tabLst>
                <a:tab pos="449263" algn="l"/>
                <a:tab pos="1077913" algn="l"/>
              </a:tabLst>
            </a:pPr>
            <a:r>
              <a:rPr lang="ru-RU" sz="1600" b="1" dirty="0">
                <a:solidFill>
                  <a:srgbClr val="C00000"/>
                </a:solidFill>
              </a:rPr>
              <a:t>  8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/>
                </a:solidFill>
              </a:rPr>
              <a:t>– языковых, национально-культурных </a:t>
            </a:r>
          </a:p>
          <a:p>
            <a:pPr lvl="0">
              <a:spcBef>
                <a:spcPts val="1200"/>
              </a:spcBef>
              <a:tabLst>
                <a:tab pos="449263" algn="l"/>
                <a:tab pos="1077913" algn="l"/>
              </a:tabLst>
            </a:pPr>
            <a:r>
              <a:rPr lang="ru-RU" b="1" dirty="0">
                <a:solidFill>
                  <a:srgbClr val="C00000"/>
                </a:solidFill>
              </a:rPr>
              <a:t>27 </a:t>
            </a:r>
            <a:r>
              <a:rPr lang="ru-RU" sz="1600" b="1" dirty="0">
                <a:solidFill>
                  <a:schemeClr val="tx2"/>
                </a:solidFill>
              </a:rPr>
              <a:t>– образовательных, в </a:t>
            </a:r>
            <a:r>
              <a:rPr lang="ru-RU" sz="1600" b="1" dirty="0" err="1">
                <a:solidFill>
                  <a:schemeClr val="tx2"/>
                </a:solidFill>
              </a:rPr>
              <a:t>т.ч</a:t>
            </a:r>
            <a:r>
              <a:rPr lang="ru-RU" sz="1600" b="1" dirty="0" smtClean="0">
                <a:solidFill>
                  <a:schemeClr val="tx2"/>
                </a:solidFill>
              </a:rPr>
              <a:t>.:</a:t>
            </a:r>
          </a:p>
          <a:p>
            <a:pPr lvl="0">
              <a:spcBef>
                <a:spcPts val="1200"/>
              </a:spcBef>
              <a:tabLst>
                <a:tab pos="449263" algn="l"/>
                <a:tab pos="1077913" algn="l"/>
              </a:tabLst>
            </a:pP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8 </a:t>
            </a:r>
            <a:r>
              <a:rPr lang="ru-RU" sz="1600" b="1" dirty="0">
                <a:solidFill>
                  <a:schemeClr val="tx2"/>
                </a:solidFill>
              </a:rPr>
              <a:t>– совместно с ВУЗами </a:t>
            </a:r>
          </a:p>
          <a:p>
            <a:pPr lvl="0">
              <a:spcBef>
                <a:spcPts val="1200"/>
              </a:spcBef>
              <a:tabLst>
                <a:tab pos="449263" algn="l"/>
                <a:tab pos="1077913" algn="l"/>
              </a:tabLst>
            </a:pPr>
            <a:r>
              <a:rPr lang="ru-RU" b="1" dirty="0">
                <a:solidFill>
                  <a:srgbClr val="C00000"/>
                </a:solidFill>
              </a:rPr>
              <a:t>  6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chemeClr val="tx2"/>
                </a:solidFill>
              </a:rPr>
              <a:t>– дополнительного образования по направленностям:</a:t>
            </a:r>
          </a:p>
          <a:p>
            <a:pPr lvl="0" algn="ctr">
              <a:spcBef>
                <a:spcPts val="600"/>
              </a:spcBef>
              <a:tabLst>
                <a:tab pos="449263" algn="l"/>
                <a:tab pos="1077913" algn="l"/>
              </a:tabLst>
            </a:pP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i="1" dirty="0">
                <a:solidFill>
                  <a:schemeClr val="tx2"/>
                </a:solidFill>
              </a:rPr>
              <a:t>техническая, по робототехнике, туристско-краеведческая, художественная, </a:t>
            </a:r>
            <a:r>
              <a:rPr lang="ru-RU" sz="1600" i="1" dirty="0" smtClean="0">
                <a:solidFill>
                  <a:schemeClr val="tx2"/>
                </a:solidFill>
              </a:rPr>
              <a:t>творческие</a:t>
            </a:r>
            <a:endParaRPr lang="ru-RU" sz="1600" dirty="0">
              <a:solidFill>
                <a:schemeClr val="tx2"/>
              </a:solidFill>
            </a:endParaRPr>
          </a:p>
          <a:p>
            <a:pPr lvl="0">
              <a:spcBef>
                <a:spcPts val="1200"/>
              </a:spcBef>
              <a:tabLst>
                <a:tab pos="449263" algn="l"/>
                <a:tab pos="1077913" algn="l"/>
              </a:tabLst>
            </a:pPr>
            <a:r>
              <a:rPr lang="ru-RU" sz="1600" b="1" dirty="0">
                <a:solidFill>
                  <a:srgbClr val="C00000"/>
                </a:solidFill>
              </a:rPr>
              <a:t>  </a:t>
            </a:r>
            <a:r>
              <a:rPr lang="ru-RU" b="1" dirty="0">
                <a:solidFill>
                  <a:srgbClr val="C00000"/>
                </a:solidFill>
              </a:rPr>
              <a:t>5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chemeClr val="tx2"/>
                </a:solidFill>
              </a:rPr>
              <a:t>– лидерских, РДШ и ЮНАРМИЯ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598114" y="2883775"/>
            <a:ext cx="1674186" cy="3900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4" y="1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308709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867864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ru-RU" sz="1600" kern="0" dirty="0">
              <a:solidFill>
                <a:srgbClr val="1F497D">
                  <a:lumMod val="75000"/>
                </a:srgbClr>
              </a:solidFill>
              <a:latin typeface="Arial"/>
              <a:cs typeface="Times New Roman" pitchFamily="18" charset="0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1878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8 программ реализуется совместно с ВУЗами Республики Татарстан для 730 одаренных детей</a:t>
            </a: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ru-RU" altLang="ru-RU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9560" y="1791719"/>
            <a:ext cx="7300783" cy="1631204"/>
          </a:xfrm>
          <a:prstGeom prst="rect">
            <a:avLst/>
          </a:prstGeom>
        </p:spPr>
        <p:txBody>
          <a:bodyPr wrap="square" lIns="91422" tIns="45714" rIns="91422" bIns="45714">
            <a:spAutoFit/>
          </a:bodyPr>
          <a:lstStyle/>
          <a:p>
            <a:pPr lvl="0"/>
            <a:r>
              <a:rPr lang="ru-RU" altLang="ru-RU" sz="2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- КНИТУ </a:t>
            </a: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им. </a:t>
            </a:r>
            <a:r>
              <a:rPr lang="ru-RU" altLang="ru-RU" sz="2000" b="1" dirty="0" err="1">
                <a:solidFill>
                  <a:schemeClr val="tx2"/>
                </a:solidFill>
                <a:latin typeface="Arial" panose="020B0604020202020204" pitchFamily="34" charset="0"/>
              </a:rPr>
              <a:t>А.Н.Туполева</a:t>
            </a: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 lvl="0"/>
            <a:r>
              <a:rPr lang="ru-RU" altLang="ru-RU" sz="2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- КНИТУ </a:t>
            </a:r>
          </a:p>
          <a:p>
            <a:pPr lvl="0"/>
            <a:r>
              <a:rPr lang="ru-RU" altLang="ru-RU" sz="2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- К(П)ФУ </a:t>
            </a:r>
          </a:p>
          <a:p>
            <a:pPr lvl="0"/>
            <a:r>
              <a:rPr lang="ru-RU" altLang="ru-RU" sz="2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- </a:t>
            </a:r>
            <a:r>
              <a:rPr lang="ru-RU" altLang="ru-RU" sz="2000" b="1" dirty="0" err="1">
                <a:solidFill>
                  <a:schemeClr val="tx2"/>
                </a:solidFill>
                <a:latin typeface="Arial" panose="020B0604020202020204" pitchFamily="34" charset="0"/>
              </a:rPr>
              <a:t>Елабужский</a:t>
            </a: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 институт </a:t>
            </a:r>
            <a:r>
              <a:rPr lang="ru-RU" altLang="ru-RU" sz="2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К(П)ФУ </a:t>
            </a:r>
          </a:p>
          <a:p>
            <a:pPr lvl="0"/>
            <a:r>
              <a:rPr lang="ru-RU" altLang="ru-RU" sz="2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- АНО </a:t>
            </a: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ВО «Университет «</a:t>
            </a:r>
            <a:r>
              <a:rPr lang="ru-RU" altLang="ru-RU" sz="2000" b="1" dirty="0" err="1">
                <a:solidFill>
                  <a:schemeClr val="tx2"/>
                </a:solidFill>
                <a:latin typeface="Arial" panose="020B0604020202020204" pitchFamily="34" charset="0"/>
              </a:rPr>
              <a:t>Иннополис</a:t>
            </a:r>
            <a:r>
              <a:rPr lang="ru-RU" altLang="ru-RU" sz="2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»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859" y="999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598114" y="2883775"/>
            <a:ext cx="1674186" cy="3900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917219"/>
            <a:ext cx="918102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4" y="1"/>
            <a:ext cx="1688107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7801" y="32199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  <a:latin typeface="Calibri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2019 </a:t>
            </a:r>
            <a:r>
              <a:rPr lang="ru-RU" sz="2000" b="1" dirty="0">
                <a:solidFill>
                  <a:srgbClr val="FF0000"/>
                </a:solidFill>
                <a:latin typeface="Calibri"/>
              </a:rPr>
              <a:t>году в Республике Татарстан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  <a:latin typeface="Calibri"/>
              </a:rPr>
              <a:t>планируется работа 1024 пришкольных лагерей,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  <a:latin typeface="Calibri"/>
              </a:rPr>
              <a:t>в которых отдохнут 69075 детей и подростков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308709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73716"/>
            <a:ext cx="835292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indent="-717550">
              <a:spcBef>
                <a:spcPts val="1200"/>
              </a:spcBef>
            </a:pPr>
            <a:r>
              <a:rPr lang="ru-RU" b="1" dirty="0">
                <a:solidFill>
                  <a:srgbClr val="C00000"/>
                </a:solidFill>
              </a:rPr>
              <a:t>57075</a:t>
            </a:r>
            <a:r>
              <a:rPr lang="ru-RU" b="1" dirty="0">
                <a:solidFill>
                  <a:srgbClr val="FF0000"/>
                </a:solidFill>
              </a:rPr>
              <a:t> 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детей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отдохнут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в  </a:t>
            </a:r>
            <a:r>
              <a:rPr lang="ru-RU" b="1" dirty="0" smtClean="0">
                <a:solidFill>
                  <a:srgbClr val="C00000"/>
                </a:solidFill>
              </a:rPr>
              <a:t>945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лагерях дневного пребывания </a:t>
            </a:r>
          </a:p>
          <a:p>
            <a:pPr marL="717550" indent="-631825">
              <a:spcBef>
                <a:spcPts val="1800"/>
              </a:spcBef>
              <a:tabLst>
                <a:tab pos="449263" algn="l"/>
                <a:tab pos="1077913" algn="l"/>
              </a:tabLst>
            </a:pPr>
            <a:r>
              <a:rPr lang="ru-RU" b="1" dirty="0">
                <a:solidFill>
                  <a:srgbClr val="C00000"/>
                </a:solidFill>
              </a:rPr>
              <a:t>12000</a:t>
            </a:r>
            <a:r>
              <a:rPr lang="ru-RU" b="1" dirty="0">
                <a:solidFill>
                  <a:srgbClr val="FF0000"/>
                </a:solidFill>
              </a:rPr>
              <a:t> 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подростков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отдохнут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в </a:t>
            </a:r>
            <a:r>
              <a:rPr lang="ru-RU" b="1" dirty="0" smtClean="0">
                <a:solidFill>
                  <a:srgbClr val="C00000"/>
                </a:solidFill>
              </a:rPr>
              <a:t>659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лагерях труда и отдыха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96392"/>
            <a:ext cx="1926764" cy="1275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121554"/>
            <a:ext cx="1999661" cy="13412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6168" y="3095146"/>
            <a:ext cx="1816765" cy="12763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5098" y="3036388"/>
            <a:ext cx="2017951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859" y="-5322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598114" y="2883775"/>
            <a:ext cx="1674186" cy="3900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917219"/>
            <a:ext cx="918102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4" y="1"/>
            <a:ext cx="1688107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1175" y="186975"/>
            <a:ext cx="662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Calibri"/>
              </a:rPr>
              <a:t>8 смен языковой, национально-культурной направленности </a:t>
            </a:r>
            <a:endParaRPr lang="ru-RU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308709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724241"/>
              </p:ext>
            </p:extLst>
          </p:nvPr>
        </p:nvGraphicFramePr>
        <p:xfrm>
          <a:off x="273665" y="595156"/>
          <a:ext cx="8568952" cy="4197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0343">
                  <a:extLst>
                    <a:ext uri="{9D8B030D-6E8A-4147-A177-3AD203B41FA5}">
                      <a16:colId xmlns:a16="http://schemas.microsoft.com/office/drawing/2014/main" val="2754329866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877624508"/>
                    </a:ext>
                  </a:extLst>
                </a:gridCol>
                <a:gridCol w="958249">
                  <a:extLst>
                    <a:ext uri="{9D8B030D-6E8A-4147-A177-3AD203B41FA5}">
                      <a16:colId xmlns:a16="http://schemas.microsoft.com/office/drawing/2014/main" val="7683217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Наименование профильной смены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Место проведения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38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Межрегиональный форум интеллектуального творчества детей и молодежи «Тартария»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Казань, ДОЛ «Заречье»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600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5736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Межрегиональная профильная смена национально-культурного профиля «Буляк»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ГАОУ «Гуманитарная гимназия-интернат для одаренных детей» Актанышского МР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291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Многонациональная профильная смена «Дуслык» (для детей воскресных школ, детей-чуваш)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Казань, ДОЛ «Пламя»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175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5579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Республиканская профильная смена «Дуслык» (для детей - татар РФ)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Казань, ДОЛ «Заречье»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340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Межрегиональный профильный лагерь с речевой практикой </a:t>
                      </a:r>
                    </a:p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tt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Гөлстан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 “Кама” Мамадышского МР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7995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Межрегиональный палаточный лагерь с речевой практикой по татарскому языку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«Болгар -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туган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тел»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Территория Булгарского музея-заповедника, Спасский муниципальный район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754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Межрегиональный палаточный лагерь с речевой практикой по татарскому языку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«Без - Тукай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оныклары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Территория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Новокырлайского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сельского поселения, Арский МР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0430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Республиканская профильная смена «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Нурлы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алан» (для детей - татар с речевой практикой)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конкурсу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2454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1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859" y="-5322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598114" y="2883775"/>
            <a:ext cx="1674186" cy="3900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917219"/>
            <a:ext cx="918102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4" y="1"/>
            <a:ext cx="1688107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1175" y="186975"/>
            <a:ext cx="662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FF0000"/>
                </a:solidFill>
                <a:latin typeface="Calibri"/>
              </a:rPr>
              <a:t>ООЦ «</a:t>
            </a:r>
            <a:r>
              <a:rPr lang="ru-RU" b="1" dirty="0" err="1">
                <a:solidFill>
                  <a:srgbClr val="FF0000"/>
                </a:solidFill>
                <a:latin typeface="Calibri"/>
              </a:rPr>
              <a:t>Дуслык</a:t>
            </a:r>
            <a:r>
              <a:rPr lang="ru-RU" b="1" dirty="0" smtClean="0">
                <a:solidFill>
                  <a:srgbClr val="FF0000"/>
                </a:solidFill>
                <a:latin typeface="Calibri"/>
              </a:rPr>
              <a:t>», 845 детей в летний период </a:t>
            </a:r>
            <a:endParaRPr lang="ru-RU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308709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10719"/>
              </p:ext>
            </p:extLst>
          </p:nvPr>
        </p:nvGraphicFramePr>
        <p:xfrm>
          <a:off x="280530" y="729888"/>
          <a:ext cx="8229600" cy="362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3638">
                  <a:extLst>
                    <a:ext uri="{9D8B030D-6E8A-4147-A177-3AD203B41FA5}">
                      <a16:colId xmlns:a16="http://schemas.microsoft.com/office/drawing/2014/main" val="1410975385"/>
                    </a:ext>
                  </a:extLst>
                </a:gridCol>
                <a:gridCol w="1278242">
                  <a:extLst>
                    <a:ext uri="{9D8B030D-6E8A-4147-A177-3AD203B41FA5}">
                      <a16:colId xmlns:a16="http://schemas.microsoft.com/office/drawing/2014/main" val="1477499565"/>
                    </a:ext>
                  </a:extLst>
                </a:gridCol>
                <a:gridCol w="1147720">
                  <a:extLst>
                    <a:ext uri="{9D8B030D-6E8A-4147-A177-3AD203B41FA5}">
                      <a16:colId xmlns:a16="http://schemas.microsoft.com/office/drawing/2014/main" val="657334986"/>
                    </a:ext>
                  </a:extLst>
                </a:gridCol>
              </a:tblGrid>
              <a:tr h="242047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Наименовании смены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дней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детей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4080888735"/>
                  </a:ext>
                </a:extLst>
              </a:tr>
              <a:tr h="242047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Казанская (Всероссийская) летняя многопрофильная школа «Алан»: 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 и география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1904661419"/>
                  </a:ext>
                </a:extLst>
              </a:tr>
              <a:tr h="372652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Казанская (Всероссийская) летняя многопрофильная школа «Алан»: </a:t>
                      </a:r>
                    </a:p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 и физика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4124316945"/>
                  </a:ext>
                </a:extLst>
              </a:tr>
              <a:tr h="121024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«Ключ истории» (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респ.проф.смена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истории и обществоведению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656413893"/>
                  </a:ext>
                </a:extLst>
              </a:tr>
              <a:tr h="121024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Республиканский лингвистический (англо-американский)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лагерь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464341139"/>
                  </a:ext>
                </a:extLst>
              </a:tr>
              <a:tr h="121024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«Биосфера» (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респ.проф.смена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экологии и биологии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1617940259"/>
                  </a:ext>
                </a:extLst>
              </a:tr>
              <a:tr h="121024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«Логос» (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респ.проф.филологическая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смена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1359366121"/>
                  </a:ext>
                </a:extLst>
              </a:tr>
              <a:tr h="121024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Орбиталь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Летняя профильная химическая школа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им.Кирпичникова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старшеклассников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978384345"/>
                  </a:ext>
                </a:extLst>
              </a:tr>
              <a:tr h="121024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«Гео-фокус» (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респ.проф.смена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географии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461" marR="54461" marT="0" marB="0"/>
                </a:tc>
                <a:extLst>
                  <a:ext uri="{0D108BD9-81ED-4DB2-BD59-A6C34878D82A}">
                    <a16:rowId xmlns:a16="http://schemas.microsoft.com/office/drawing/2014/main" val="1635424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9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859" y="999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598114" y="2883775"/>
            <a:ext cx="1674186" cy="3900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917219"/>
            <a:ext cx="918102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4" y="1"/>
            <a:ext cx="1688107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7801" y="14136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  <a:latin typeface="Calibri"/>
              </a:rPr>
              <a:t>РДООЦ «Костер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»,  1000 </a:t>
            </a:r>
            <a:r>
              <a:rPr lang="ru-RU" sz="2000" b="1" dirty="0">
                <a:solidFill>
                  <a:srgbClr val="FF0000"/>
                </a:solidFill>
                <a:latin typeface="Calibri"/>
              </a:rPr>
              <a:t>детей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308709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518073"/>
              </p:ext>
            </p:extLst>
          </p:nvPr>
        </p:nvGraphicFramePr>
        <p:xfrm>
          <a:off x="387337" y="938700"/>
          <a:ext cx="8441333" cy="35838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4243">
                  <a:extLst>
                    <a:ext uri="{9D8B030D-6E8A-4147-A177-3AD203B41FA5}">
                      <a16:colId xmlns:a16="http://schemas.microsoft.com/office/drawing/2014/main" val="2902876328"/>
                    </a:ext>
                  </a:extLst>
                </a:gridCol>
                <a:gridCol w="1289697">
                  <a:extLst>
                    <a:ext uri="{9D8B030D-6E8A-4147-A177-3AD203B41FA5}">
                      <a16:colId xmlns:a16="http://schemas.microsoft.com/office/drawing/2014/main" val="239131654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7203602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11999514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9424753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50620445"/>
                    </a:ext>
                  </a:extLst>
                </a:gridCol>
                <a:gridCol w="2282897">
                  <a:extLst>
                    <a:ext uri="{9D8B030D-6E8A-4147-A177-3AD203B41FA5}">
                      <a16:colId xmlns:a16="http://schemas.microsoft.com/office/drawing/2014/main" val="12386638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 п/п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Дата  проведения</a:t>
                      </a:r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Наименование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К-во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пут.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К-во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дней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Стоимость</a:t>
                      </a:r>
                      <a:r>
                        <a:rPr lang="ru-RU" sz="1050" baseline="0" dirty="0" smtClean="0"/>
                        <a:t> путевки (</a:t>
                      </a:r>
                      <a:r>
                        <a:rPr lang="ru-RU" sz="1050" baseline="0" dirty="0" err="1" smtClean="0"/>
                        <a:t>род.взнос</a:t>
                      </a:r>
                      <a:r>
                        <a:rPr lang="ru-RU" sz="1050" baseline="0" dirty="0" smtClean="0"/>
                        <a:t> + </a:t>
                      </a:r>
                      <a:r>
                        <a:rPr lang="ru-RU" sz="1050" baseline="0" dirty="0" err="1" smtClean="0"/>
                        <a:t>орг.взнос</a:t>
                      </a:r>
                      <a:r>
                        <a:rPr lang="ru-RU" sz="1050" baseline="0" dirty="0" smtClean="0"/>
                        <a:t>)</a:t>
                      </a:r>
                      <a:endParaRPr lang="ru-RU" sz="105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Руководитель профильной смены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395728"/>
                  </a:ext>
                </a:extLst>
              </a:tr>
              <a:tr h="5851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смена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02.06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- 19.06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«Юный техник»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проф. смена</a:t>
                      </a:r>
                      <a:endParaRPr lang="ru-RU" sz="1050" b="0" i="1" u="none" strike="noStrike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6000 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РЦВР, </a:t>
                      </a:r>
                      <a:r>
                        <a:rPr lang="ru-RU" sz="12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Макарова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Алина Ринатовна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244613"/>
                  </a:ext>
                </a:extLst>
              </a:tr>
              <a:tr h="6927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21.06 -08.07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«РДШ (направление – экологи)», </a:t>
                      </a:r>
                      <a:r>
                        <a:rPr lang="ru-RU" sz="1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респ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проф. Смена</a:t>
                      </a:r>
                      <a:endParaRPr lang="ru-RU" sz="11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6000 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РЦВР, </a:t>
                      </a:r>
                      <a:r>
                        <a:rPr lang="ru-RU" sz="1200" b="0" i="0" u="none" strike="noStrike" cap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Чекмарева</a:t>
                      </a:r>
                      <a:endParaRPr lang="ru-RU" sz="1200" b="0" i="0" u="none" strike="noStrike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Екатерина Владимировна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768873"/>
                  </a:ext>
                </a:extLst>
              </a:tr>
              <a:tr h="46032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3 смена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10.07 - 16.07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«Юный турист», </a:t>
                      </a:r>
                      <a:r>
                        <a:rPr lang="ru-RU" sz="1050" b="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</a:t>
                      </a:r>
                      <a:r>
                        <a:rPr lang="ru-RU" sz="105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</a:t>
                      </a:r>
                      <a:r>
                        <a:rPr lang="ru-RU" sz="105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сп</a:t>
                      </a:r>
                      <a:r>
                        <a:rPr lang="ru-RU" sz="105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туристско-краеведческая проф. смена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1000 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РЦВР, </a:t>
                      </a:r>
                      <a:r>
                        <a:rPr lang="ru-RU" sz="12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Ахметзянова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Зинаида Константиновна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25339"/>
                  </a:ext>
                </a:extLst>
              </a:tr>
              <a:tr h="55706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18.07 -04.08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«Без </a:t>
                      </a:r>
                      <a:r>
                        <a:rPr lang="ru-RU" sz="12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бергэ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» </a:t>
                      </a:r>
                      <a:r>
                        <a:rPr lang="ru-RU" sz="1100" b="0" i="1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(Мы вместе</a:t>
                      </a:r>
                      <a:r>
                        <a:rPr lang="ru-RU" sz="1100" b="0" i="1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), </a:t>
                      </a:r>
                      <a:r>
                        <a:rPr lang="ru-RU" sz="1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респ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проф. смена</a:t>
                      </a:r>
                      <a:endParaRPr lang="ru-RU" sz="11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6000 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РЦВР, </a:t>
                      </a:r>
                      <a:r>
                        <a:rPr lang="ru-RU" sz="12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Чекмарева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Екатерина Владимировна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901963"/>
                  </a:ext>
                </a:extLst>
              </a:tr>
              <a:tr h="557062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5 смена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06</a:t>
                      </a: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.0</a:t>
                      </a: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8</a:t>
                      </a: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-</a:t>
                      </a: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23</a:t>
                      </a: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.0</a:t>
                      </a: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8</a:t>
                      </a:r>
                      <a:endParaRPr kumimoji="0" lang="ru-RU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«Секреты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дружного класса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» </a:t>
                      </a:r>
                      <a:r>
                        <a:rPr lang="ru-RU" sz="1100" b="0" i="1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(Мы вместе</a:t>
                      </a:r>
                      <a:r>
                        <a:rPr lang="ru-RU" sz="1100" b="0" i="1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), </a:t>
                      </a:r>
                      <a:r>
                        <a:rPr lang="ru-RU" sz="1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респ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проф. смена</a:t>
                      </a:r>
                      <a:endParaRPr lang="ru-RU" sz="11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6000 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Костер,</a:t>
                      </a:r>
                      <a:r>
                        <a:rPr lang="ru-RU" sz="1200" b="1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Садриева</a:t>
                      </a:r>
                      <a:r>
                        <a:rPr lang="ru-RU" sz="12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Эльмира </a:t>
                      </a:r>
                      <a:r>
                        <a:rPr lang="ru-RU" sz="1200" b="0" i="0" u="none" strike="noStrike" cap="none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Шахиязамолвна</a:t>
                      </a:r>
                      <a:endParaRPr lang="ru-RU" sz="1200" b="0" i="0" u="none" strike="noStrike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982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5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7531</TotalTime>
  <Words>1481</Words>
  <Application>Microsoft Office PowerPoint</Application>
  <PresentationFormat>Экран (16:9)</PresentationFormat>
  <Paragraphs>328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МОиН РТ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 Windows</cp:lastModifiedBy>
  <cp:revision>536</cp:revision>
  <cp:lastPrinted>2014-10-20T10:00:46Z</cp:lastPrinted>
  <dcterms:created xsi:type="dcterms:W3CDTF">2009-12-08T06:57:32Z</dcterms:created>
  <dcterms:modified xsi:type="dcterms:W3CDTF">2019-05-20T12:21:53Z</dcterms:modified>
</cp:coreProperties>
</file>