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56" r:id="rId2"/>
    <p:sldId id="385" r:id="rId3"/>
    <p:sldId id="386" r:id="rId4"/>
    <p:sldId id="387" r:id="rId5"/>
    <p:sldId id="391" r:id="rId6"/>
    <p:sldId id="392" r:id="rId7"/>
    <p:sldId id="393" r:id="rId8"/>
    <p:sldId id="382" r:id="rId9"/>
    <p:sldId id="389" r:id="rId10"/>
    <p:sldId id="327" r:id="rId11"/>
    <p:sldId id="394" r:id="rId12"/>
    <p:sldId id="362" r:id="rId13"/>
    <p:sldId id="354" r:id="rId14"/>
    <p:sldId id="336" r:id="rId15"/>
    <p:sldId id="395" r:id="rId16"/>
    <p:sldId id="369" r:id="rId17"/>
    <p:sldId id="356" r:id="rId18"/>
    <p:sldId id="284" r:id="rId19"/>
    <p:sldId id="332" r:id="rId20"/>
    <p:sldId id="275" r:id="rId21"/>
    <p:sldId id="383" r:id="rId22"/>
    <p:sldId id="390" r:id="rId23"/>
    <p:sldId id="384" r:id="rId24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3300"/>
    <a:srgbClr val="D5D925"/>
    <a:srgbClr val="DCE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22" y="-57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71B584-6A50-4184-8258-7F5EDD698D9B}" type="doc">
      <dgm:prSet loTypeId="urn:microsoft.com/office/officeart/2005/8/layout/vList6" loCatId="list" qsTypeId="urn:microsoft.com/office/officeart/2005/8/quickstyle/simple1#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C0B8E67-C8B1-4AE1-9BF7-7DB578D1DEBB}">
      <dgm:prSet phldrT="[Текст]" custT="1"/>
      <dgm:spPr/>
      <dgm:t>
        <a:bodyPr/>
        <a:lstStyle/>
        <a:p>
          <a:r>
            <a:rPr lang="ru-RU" sz="3600" b="1" dirty="0" err="1" smtClean="0"/>
            <a:t>Медиасреда</a:t>
          </a:r>
          <a:r>
            <a:rPr lang="ru-RU" sz="3600" b="1" dirty="0" smtClean="0"/>
            <a:t> </a:t>
          </a:r>
          <a:endParaRPr lang="ru-RU" sz="3600" b="1" dirty="0"/>
        </a:p>
      </dgm:t>
    </dgm:pt>
    <dgm:pt modelId="{DA4121B3-C9D4-4F37-9BE8-E151C9250C75}" type="parTrans" cxnId="{9D1B2600-8B61-4510-8273-5C6D69A19503}">
      <dgm:prSet/>
      <dgm:spPr/>
      <dgm:t>
        <a:bodyPr/>
        <a:lstStyle/>
        <a:p>
          <a:endParaRPr lang="ru-RU"/>
        </a:p>
      </dgm:t>
    </dgm:pt>
    <dgm:pt modelId="{C2E782E6-DDE0-4D0D-80C9-885D78281801}" type="sibTrans" cxnId="{9D1B2600-8B61-4510-8273-5C6D69A19503}">
      <dgm:prSet/>
      <dgm:spPr/>
      <dgm:t>
        <a:bodyPr/>
        <a:lstStyle/>
        <a:p>
          <a:endParaRPr lang="ru-RU"/>
        </a:p>
      </dgm:t>
    </dgm:pt>
    <dgm:pt modelId="{BB71AE9D-DDD6-4395-9856-7DE56446EF9F}">
      <dgm:prSet phldrT="[Текст]"/>
      <dgm:spPr/>
      <dgm:t>
        <a:bodyPr/>
        <a:lstStyle/>
        <a:p>
          <a:r>
            <a:rPr lang="ru-RU" dirty="0" smtClean="0"/>
            <a:t> цифровое пространство, в котором представлена информационная и др. продукция </a:t>
          </a:r>
          <a:endParaRPr lang="ru-RU" dirty="0"/>
        </a:p>
      </dgm:t>
    </dgm:pt>
    <dgm:pt modelId="{0BEC9C40-E200-4E3D-B5FC-A512C12C236D}" type="parTrans" cxnId="{04FFFAAD-9151-4107-A478-D1F64943D6D2}">
      <dgm:prSet/>
      <dgm:spPr/>
      <dgm:t>
        <a:bodyPr/>
        <a:lstStyle/>
        <a:p>
          <a:endParaRPr lang="ru-RU"/>
        </a:p>
      </dgm:t>
    </dgm:pt>
    <dgm:pt modelId="{4D6ECF5C-7349-4501-8FB5-68E1223AC2AA}" type="sibTrans" cxnId="{04FFFAAD-9151-4107-A478-D1F64943D6D2}">
      <dgm:prSet/>
      <dgm:spPr/>
      <dgm:t>
        <a:bodyPr/>
        <a:lstStyle/>
        <a:p>
          <a:endParaRPr lang="ru-RU"/>
        </a:p>
      </dgm:t>
    </dgm:pt>
    <dgm:pt modelId="{8138E827-D7D3-42EE-80AE-795E73F48611}">
      <dgm:prSet phldrT="[Текст]"/>
      <dgm:spPr/>
      <dgm:t>
        <a:bodyPr/>
        <a:lstStyle/>
        <a:p>
          <a:r>
            <a:rPr lang="ru-RU" b="1" dirty="0" err="1" smtClean="0">
              <a:solidFill>
                <a:srgbClr val="003300"/>
              </a:solidFill>
            </a:rPr>
            <a:t>Медиабезопасность</a:t>
          </a:r>
          <a:endParaRPr lang="ru-RU" b="1" dirty="0">
            <a:solidFill>
              <a:srgbClr val="003300"/>
            </a:solidFill>
          </a:endParaRPr>
        </a:p>
      </dgm:t>
    </dgm:pt>
    <dgm:pt modelId="{FAAD387F-A8B9-4A66-BC10-AA7A61141832}" type="parTrans" cxnId="{53EDAD28-D980-4BD4-AC7A-AE2F3FD40D70}">
      <dgm:prSet/>
      <dgm:spPr/>
      <dgm:t>
        <a:bodyPr/>
        <a:lstStyle/>
        <a:p>
          <a:endParaRPr lang="ru-RU"/>
        </a:p>
      </dgm:t>
    </dgm:pt>
    <dgm:pt modelId="{3DB8E38E-B010-41DC-936A-F08068811CE7}" type="sibTrans" cxnId="{53EDAD28-D980-4BD4-AC7A-AE2F3FD40D70}">
      <dgm:prSet/>
      <dgm:spPr/>
      <dgm:t>
        <a:bodyPr/>
        <a:lstStyle/>
        <a:p>
          <a:endParaRPr lang="ru-RU"/>
        </a:p>
      </dgm:t>
    </dgm:pt>
    <dgm:pt modelId="{A2C4BFE1-0B70-4AAE-A98B-2CC7371AC736}">
      <dgm:prSet phldrT="[Текст]"/>
      <dgm:spPr/>
      <dgm:t>
        <a:bodyPr/>
        <a:lstStyle/>
        <a:p>
          <a:r>
            <a:rPr lang="ru-RU" dirty="0" smtClean="0"/>
            <a:t>отсутствие риска в цифровой (виртуальной) коммуникационной системе  </a:t>
          </a:r>
          <a:endParaRPr lang="ru-RU" dirty="0"/>
        </a:p>
      </dgm:t>
    </dgm:pt>
    <dgm:pt modelId="{A3A77285-8E9A-4B76-8DF3-5E05E2512A2A}" type="parTrans" cxnId="{0D6965FB-96A3-49E5-A145-4613FA77B920}">
      <dgm:prSet/>
      <dgm:spPr/>
      <dgm:t>
        <a:bodyPr/>
        <a:lstStyle/>
        <a:p>
          <a:endParaRPr lang="ru-RU"/>
        </a:p>
      </dgm:t>
    </dgm:pt>
    <dgm:pt modelId="{3C7050C4-0E82-4F11-A87E-87379D2B9441}" type="sibTrans" cxnId="{0D6965FB-96A3-49E5-A145-4613FA77B920}">
      <dgm:prSet/>
      <dgm:spPr/>
      <dgm:t>
        <a:bodyPr/>
        <a:lstStyle/>
        <a:p>
          <a:endParaRPr lang="ru-RU"/>
        </a:p>
      </dgm:t>
    </dgm:pt>
    <dgm:pt modelId="{8DD1DE49-0C4C-463F-A3B0-DE263ADF1612}" type="pres">
      <dgm:prSet presAssocID="{5771B584-6A50-4184-8258-7F5EDD698D9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7B5E124-C6AE-4A21-B27A-AA30CBF78670}" type="pres">
      <dgm:prSet presAssocID="{BC0B8E67-C8B1-4AE1-9BF7-7DB578D1DEBB}" presName="linNode" presStyleCnt="0"/>
      <dgm:spPr/>
    </dgm:pt>
    <dgm:pt modelId="{15709EA7-BCEE-4238-AD81-A7B4EE8F72A7}" type="pres">
      <dgm:prSet presAssocID="{BC0B8E67-C8B1-4AE1-9BF7-7DB578D1DEBB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39BD67-BCDF-4A83-A5CA-5CE8883C7827}" type="pres">
      <dgm:prSet presAssocID="{BC0B8E67-C8B1-4AE1-9BF7-7DB578D1DEBB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FB0E0C-6FB4-4EE7-A62E-AE664EABCC69}" type="pres">
      <dgm:prSet presAssocID="{C2E782E6-DDE0-4D0D-80C9-885D78281801}" presName="spacing" presStyleCnt="0"/>
      <dgm:spPr/>
    </dgm:pt>
    <dgm:pt modelId="{4455536B-FC5E-4FC4-AB10-89F492589CDB}" type="pres">
      <dgm:prSet presAssocID="{8138E827-D7D3-42EE-80AE-795E73F48611}" presName="linNode" presStyleCnt="0"/>
      <dgm:spPr/>
    </dgm:pt>
    <dgm:pt modelId="{1A1CAF4E-EB82-4C0D-A88D-A700C8818329}" type="pres">
      <dgm:prSet presAssocID="{8138E827-D7D3-42EE-80AE-795E73F48611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E7BDF6-3E28-44A9-9B01-DF54ACBF687B}" type="pres">
      <dgm:prSet presAssocID="{8138E827-D7D3-42EE-80AE-795E73F48611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197BA5-C798-462A-9D51-99366BBDF27E}" type="presOf" srcId="{8138E827-D7D3-42EE-80AE-795E73F48611}" destId="{1A1CAF4E-EB82-4C0D-A88D-A700C8818329}" srcOrd="0" destOrd="0" presId="urn:microsoft.com/office/officeart/2005/8/layout/vList6"/>
    <dgm:cxn modelId="{9D8B9DF6-FBCE-4479-B856-EC4DEFF75D4C}" type="presOf" srcId="{BC0B8E67-C8B1-4AE1-9BF7-7DB578D1DEBB}" destId="{15709EA7-BCEE-4238-AD81-A7B4EE8F72A7}" srcOrd="0" destOrd="0" presId="urn:microsoft.com/office/officeart/2005/8/layout/vList6"/>
    <dgm:cxn modelId="{57B5CF5C-7722-4149-8D5D-61AE7038C2BE}" type="presOf" srcId="{BB71AE9D-DDD6-4395-9856-7DE56446EF9F}" destId="{3639BD67-BCDF-4A83-A5CA-5CE8883C7827}" srcOrd="0" destOrd="0" presId="urn:microsoft.com/office/officeart/2005/8/layout/vList6"/>
    <dgm:cxn modelId="{19DED8BD-827D-4808-BA7F-44871B2B613C}" type="presOf" srcId="{A2C4BFE1-0B70-4AAE-A98B-2CC7371AC736}" destId="{BBE7BDF6-3E28-44A9-9B01-DF54ACBF687B}" srcOrd="0" destOrd="0" presId="urn:microsoft.com/office/officeart/2005/8/layout/vList6"/>
    <dgm:cxn modelId="{04FFFAAD-9151-4107-A478-D1F64943D6D2}" srcId="{BC0B8E67-C8B1-4AE1-9BF7-7DB578D1DEBB}" destId="{BB71AE9D-DDD6-4395-9856-7DE56446EF9F}" srcOrd="0" destOrd="0" parTransId="{0BEC9C40-E200-4E3D-B5FC-A512C12C236D}" sibTransId="{4D6ECF5C-7349-4501-8FB5-68E1223AC2AA}"/>
    <dgm:cxn modelId="{53EDAD28-D980-4BD4-AC7A-AE2F3FD40D70}" srcId="{5771B584-6A50-4184-8258-7F5EDD698D9B}" destId="{8138E827-D7D3-42EE-80AE-795E73F48611}" srcOrd="1" destOrd="0" parTransId="{FAAD387F-A8B9-4A66-BC10-AA7A61141832}" sibTransId="{3DB8E38E-B010-41DC-936A-F08068811CE7}"/>
    <dgm:cxn modelId="{0D6965FB-96A3-49E5-A145-4613FA77B920}" srcId="{8138E827-D7D3-42EE-80AE-795E73F48611}" destId="{A2C4BFE1-0B70-4AAE-A98B-2CC7371AC736}" srcOrd="0" destOrd="0" parTransId="{A3A77285-8E9A-4B76-8DF3-5E05E2512A2A}" sibTransId="{3C7050C4-0E82-4F11-A87E-87379D2B9441}"/>
    <dgm:cxn modelId="{9D1B2600-8B61-4510-8273-5C6D69A19503}" srcId="{5771B584-6A50-4184-8258-7F5EDD698D9B}" destId="{BC0B8E67-C8B1-4AE1-9BF7-7DB578D1DEBB}" srcOrd="0" destOrd="0" parTransId="{DA4121B3-C9D4-4F37-9BE8-E151C9250C75}" sibTransId="{C2E782E6-DDE0-4D0D-80C9-885D78281801}"/>
    <dgm:cxn modelId="{D53C7130-23F8-4CD3-AF76-A1A7BF98CF59}" type="presOf" srcId="{5771B584-6A50-4184-8258-7F5EDD698D9B}" destId="{8DD1DE49-0C4C-463F-A3B0-DE263ADF1612}" srcOrd="0" destOrd="0" presId="urn:microsoft.com/office/officeart/2005/8/layout/vList6"/>
    <dgm:cxn modelId="{F44A40D5-AB7E-4C02-849B-6605E56FE48A}" type="presParOf" srcId="{8DD1DE49-0C4C-463F-A3B0-DE263ADF1612}" destId="{E7B5E124-C6AE-4A21-B27A-AA30CBF78670}" srcOrd="0" destOrd="0" presId="urn:microsoft.com/office/officeart/2005/8/layout/vList6"/>
    <dgm:cxn modelId="{C3C556F4-21DC-49D1-B248-2804837AF8A2}" type="presParOf" srcId="{E7B5E124-C6AE-4A21-B27A-AA30CBF78670}" destId="{15709EA7-BCEE-4238-AD81-A7B4EE8F72A7}" srcOrd="0" destOrd="0" presId="urn:microsoft.com/office/officeart/2005/8/layout/vList6"/>
    <dgm:cxn modelId="{7D140017-BFB2-4EC8-A991-D630CD66A647}" type="presParOf" srcId="{E7B5E124-C6AE-4A21-B27A-AA30CBF78670}" destId="{3639BD67-BCDF-4A83-A5CA-5CE8883C7827}" srcOrd="1" destOrd="0" presId="urn:microsoft.com/office/officeart/2005/8/layout/vList6"/>
    <dgm:cxn modelId="{68AD2D92-304E-4FAB-8827-8CD2FA448506}" type="presParOf" srcId="{8DD1DE49-0C4C-463F-A3B0-DE263ADF1612}" destId="{3BFB0E0C-6FB4-4EE7-A62E-AE664EABCC69}" srcOrd="1" destOrd="0" presId="urn:microsoft.com/office/officeart/2005/8/layout/vList6"/>
    <dgm:cxn modelId="{D0EECC27-B21D-454B-B906-1C6C308DF94F}" type="presParOf" srcId="{8DD1DE49-0C4C-463F-A3B0-DE263ADF1612}" destId="{4455536B-FC5E-4FC4-AB10-89F492589CDB}" srcOrd="2" destOrd="0" presId="urn:microsoft.com/office/officeart/2005/8/layout/vList6"/>
    <dgm:cxn modelId="{2085596D-C371-4515-AE54-E1BCA8E03AEF}" type="presParOf" srcId="{4455536B-FC5E-4FC4-AB10-89F492589CDB}" destId="{1A1CAF4E-EB82-4C0D-A88D-A700C8818329}" srcOrd="0" destOrd="0" presId="urn:microsoft.com/office/officeart/2005/8/layout/vList6"/>
    <dgm:cxn modelId="{43AE844B-F5F7-47AF-A7CC-6EC8F4088BD0}" type="presParOf" srcId="{4455536B-FC5E-4FC4-AB10-89F492589CDB}" destId="{BBE7BDF6-3E28-44A9-9B01-DF54ACBF687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39BD67-BCDF-4A83-A5CA-5CE8883C7827}">
      <dsp:nvSpPr>
        <dsp:cNvPr id="0" name=""/>
        <dsp:cNvSpPr/>
      </dsp:nvSpPr>
      <dsp:spPr>
        <a:xfrm>
          <a:off x="3341171" y="729"/>
          <a:ext cx="5011756" cy="284533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 цифровое пространство, в котором представлена информационная и др. продукция </a:t>
          </a:r>
          <a:endParaRPr lang="ru-RU" sz="2600" kern="1200" dirty="0"/>
        </a:p>
      </dsp:txBody>
      <dsp:txXfrm>
        <a:off x="3341171" y="356396"/>
        <a:ext cx="3944755" cy="2134001"/>
      </dsp:txXfrm>
    </dsp:sp>
    <dsp:sp modelId="{15709EA7-BCEE-4238-AD81-A7B4EE8F72A7}">
      <dsp:nvSpPr>
        <dsp:cNvPr id="0" name=""/>
        <dsp:cNvSpPr/>
      </dsp:nvSpPr>
      <dsp:spPr>
        <a:xfrm>
          <a:off x="0" y="729"/>
          <a:ext cx="3341171" cy="28453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err="1" smtClean="0"/>
            <a:t>Медиасреда</a:t>
          </a:r>
          <a:r>
            <a:rPr lang="ru-RU" sz="3600" b="1" kern="1200" dirty="0" smtClean="0"/>
            <a:t> </a:t>
          </a:r>
          <a:endParaRPr lang="ru-RU" sz="3600" b="1" kern="1200" dirty="0"/>
        </a:p>
      </dsp:txBody>
      <dsp:txXfrm>
        <a:off x="138898" y="139627"/>
        <a:ext cx="3063375" cy="2567539"/>
      </dsp:txXfrm>
    </dsp:sp>
    <dsp:sp modelId="{BBE7BDF6-3E28-44A9-9B01-DF54ACBF687B}">
      <dsp:nvSpPr>
        <dsp:cNvPr id="0" name=""/>
        <dsp:cNvSpPr/>
      </dsp:nvSpPr>
      <dsp:spPr>
        <a:xfrm>
          <a:off x="3341171" y="3130598"/>
          <a:ext cx="5011756" cy="284533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отсутствие риска в цифровой (виртуальной) коммуникационной системе  </a:t>
          </a:r>
          <a:endParaRPr lang="ru-RU" sz="2600" kern="1200" dirty="0"/>
        </a:p>
      </dsp:txBody>
      <dsp:txXfrm>
        <a:off x="3341171" y="3486265"/>
        <a:ext cx="3944755" cy="2134001"/>
      </dsp:txXfrm>
    </dsp:sp>
    <dsp:sp modelId="{1A1CAF4E-EB82-4C0D-A88D-A700C8818329}">
      <dsp:nvSpPr>
        <dsp:cNvPr id="0" name=""/>
        <dsp:cNvSpPr/>
      </dsp:nvSpPr>
      <dsp:spPr>
        <a:xfrm>
          <a:off x="0" y="3130598"/>
          <a:ext cx="3341171" cy="2845335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err="1" smtClean="0">
              <a:solidFill>
                <a:srgbClr val="003300"/>
              </a:solidFill>
            </a:rPr>
            <a:t>Медиабезопасность</a:t>
          </a:r>
          <a:endParaRPr lang="ru-RU" sz="2500" b="1" kern="1200" dirty="0">
            <a:solidFill>
              <a:srgbClr val="003300"/>
            </a:solidFill>
          </a:endParaRPr>
        </a:p>
      </dsp:txBody>
      <dsp:txXfrm>
        <a:off x="138898" y="3269496"/>
        <a:ext cx="3063375" cy="2567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D522F3B-4814-42D8-A2F9-617AF2991AB6}" type="datetimeFigureOut">
              <a:rPr lang="ru-RU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42553EC-5AB9-4793-8F46-B0211DCD70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344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074FE-CF81-40D7-BF7F-F0882349F159}" type="datetimeFigureOut">
              <a:rPr lang="ru-RU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79495-538A-4250-954C-168CDE6EA9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BE868-5A6F-4558-8F98-D8B63DDDA6FE}" type="datetimeFigureOut">
              <a:rPr lang="ru-RU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D76BF-0010-4C6D-A49A-6AC90F517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C890D-A7C5-4615-B27E-626B560FAADA}" type="datetimeFigureOut">
              <a:rPr lang="ru-RU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1ED65-B4DC-496C-B297-93690BFD5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859CE-BB00-454B-938A-4628376BBB7C}" type="datetimeFigureOut">
              <a:rPr lang="ru-RU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E0F05-8FB6-44CB-A1E1-13D1B0B654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24FEC-22E1-48D4-A0D3-0C12BF4B3F05}" type="datetimeFigureOut">
              <a:rPr lang="ru-RU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78757-6DA0-4890-9691-3E233FE9F3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EBAA4-B298-44D7-91AA-E264E52E1CCB}" type="datetimeFigureOut">
              <a:rPr lang="ru-RU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0BF01-C153-42CD-9A94-B818F4338A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292C2-5C14-49EC-97B8-C87D4DCC313C}" type="datetimeFigureOut">
              <a:rPr lang="ru-RU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70C8F-9878-4AA2-91DC-4B5F22BEA7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07A86-96E9-487C-ADCB-15B671E8C4EB}" type="datetimeFigureOut">
              <a:rPr lang="ru-RU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848E5-E0BB-414B-8CD2-A7D741E0A2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7F4C4-3502-4741-A810-2599438FF0C3}" type="datetimeFigureOut">
              <a:rPr lang="ru-RU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4F861-0FDC-44C3-BC59-75B709EEB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FA819-9B3B-4608-B536-24173F68E3ED}" type="datetimeFigureOut">
              <a:rPr lang="ru-RU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BD06F-5139-46C3-88D7-A3360B7B4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09D65-7159-4833-B452-C15C487CEC7B}" type="datetimeFigureOut">
              <a:rPr lang="ru-RU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5D709-FD65-413C-AC47-839CC12EAF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31E1C-E533-49CA-B5AF-28E1AEA31DAA}" type="datetimeFigureOut">
              <a:rPr lang="ru-RU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6FDFC-B400-423A-BC43-E983EBDF2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FD5E11-D538-4D80-9B53-AD2A35B4F260}" type="datetimeFigureOut">
              <a:rPr lang="ru-RU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E8E8D5-E7A2-46CD-91D0-7C490155EB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pedsovet.org/images/stories/users/18114/issledovanie.pdf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ro.tatar/nodes/112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>
          <a:xfrm>
            <a:off x="684213" y="1924051"/>
            <a:ext cx="7886700" cy="1403747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0000"/>
                </a:solidFill>
              </a:rPr>
              <a:t>Современная медиасреда: ресурсы и угрозы </a:t>
            </a:r>
            <a:br>
              <a:rPr lang="ru-RU" sz="4000" b="1" smtClean="0">
                <a:solidFill>
                  <a:srgbClr val="FF0000"/>
                </a:solidFill>
              </a:rPr>
            </a:br>
            <a:endParaRPr lang="ru-RU" sz="4000" b="1" smtClean="0">
              <a:solidFill>
                <a:srgbClr val="FF0000"/>
              </a:solidFill>
            </a:endParaRPr>
          </a:p>
        </p:txBody>
      </p:sp>
      <p:pic>
        <p:nvPicPr>
          <p:cNvPr id="15362" name="Picture 5" descr="C:\Users\IRO RT\Desktop\Безымянный.png"/>
          <p:cNvPicPr>
            <a:picLocks noChangeAspect="1" noChangeArrowheads="1"/>
          </p:cNvPicPr>
          <p:nvPr/>
        </p:nvPicPr>
        <p:blipFill>
          <a:blip r:embed="rId2"/>
          <a:srcRect l="15625" b="61539"/>
          <a:stretch>
            <a:fillRect/>
          </a:stretch>
        </p:blipFill>
        <p:spPr bwMode="auto">
          <a:xfrm>
            <a:off x="0" y="1"/>
            <a:ext cx="9144000" cy="803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Прямоугольник 8"/>
          <p:cNvSpPr>
            <a:spLocks noChangeArrowheads="1"/>
          </p:cNvSpPr>
          <p:nvPr/>
        </p:nvSpPr>
        <p:spPr bwMode="auto">
          <a:xfrm>
            <a:off x="1042989" y="141685"/>
            <a:ext cx="492918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accent1"/>
              </a:buClr>
              <a:buSzPct val="80000"/>
            </a:pPr>
            <a:r>
              <a:rPr lang="ru-RU" altLang="ru-RU" sz="1400" b="1">
                <a:solidFill>
                  <a:srgbClr val="002060"/>
                </a:solidFill>
                <a:latin typeface="Calibri" pitchFamily="34" charset="0"/>
              </a:rPr>
              <a:t>Государственное автономное образовательное учреждение дополнительного профессионального образования «Институт развития образования РТ»</a:t>
            </a: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468313" y="3813573"/>
            <a:ext cx="82089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2060"/>
                </a:solidFill>
                <a:latin typeface="Calibri" pitchFamily="34" charset="0"/>
              </a:rPr>
              <a:t>Герасимова В.В., кандидат психологических наук, проректор по научной и инновационной деятельности ГАОУ ДПО ИРО РТ </a:t>
            </a:r>
            <a:r>
              <a:rPr lang="ru-RU">
                <a:solidFill>
                  <a:srgbClr val="002060"/>
                </a:solidFill>
              </a:rPr>
              <a:t>, эксперт Экспертно-консультативного совета при Антинаркотической комиссии в Республике Татарстан и Общественной палаты РТ</a:t>
            </a:r>
          </a:p>
        </p:txBody>
      </p:sp>
      <p:pic>
        <p:nvPicPr>
          <p:cNvPr id="15365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86916"/>
            <a:ext cx="9001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785813" y="160735"/>
            <a:ext cx="7772400" cy="55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53975" indent="-5397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10000"/>
                  </a:schemeClr>
                </a:solidFill>
                <a:latin typeface="Cambria" pitchFamily="18" charset="0"/>
                <a:cs typeface="+mn-cs"/>
              </a:rPr>
              <a:t>Результат опроса школьников                                            «У</a:t>
            </a:r>
            <a:r>
              <a:rPr lang="ru-RU" sz="2400" b="1" dirty="0">
                <a:solidFill>
                  <a:srgbClr val="003300"/>
                </a:solidFill>
                <a:latin typeface="Cambria" pitchFamily="18" charset="0"/>
                <a:cs typeface="+mn-cs"/>
              </a:rPr>
              <a:t>грозу моей безопасности представляют»:</a:t>
            </a:r>
            <a:r>
              <a:rPr lang="ru-RU" sz="2400" dirty="0">
                <a:solidFill>
                  <a:srgbClr val="6D7442"/>
                </a:solidFill>
                <a:latin typeface="Cambria" pitchFamily="18" charset="0"/>
                <a:cs typeface="+mn-cs"/>
              </a:rPr>
              <a:t> </a:t>
            </a:r>
          </a:p>
        </p:txBody>
      </p:sp>
      <p:graphicFrame>
        <p:nvGraphicFramePr>
          <p:cNvPr id="30722" name="Object 5"/>
          <p:cNvGraphicFramePr>
            <a:graphicFrameLocks noChangeAspect="1"/>
          </p:cNvGraphicFramePr>
          <p:nvPr/>
        </p:nvGraphicFramePr>
        <p:xfrm>
          <a:off x="971551" y="844153"/>
          <a:ext cx="7286625" cy="349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3" r:id="rId3" imgW="7486537" imgH="5169856" progId="Excel.Sheet.8">
                  <p:embed/>
                </p:oleObj>
              </mc:Choice>
              <mc:Fallback>
                <p:oleObj r:id="rId3" imgW="7486537" imgH="5169856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1" y="844153"/>
                        <a:ext cx="7286625" cy="3490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8858250" cy="803672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0000"/>
                </a:solidFill>
              </a:rPr>
              <a:t>Элементы деструктивности в структуре информационной теле- и кинопродукции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42875" y="910828"/>
            <a:ext cx="8858250" cy="4071938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 smtClean="0"/>
              <a:t>         </a:t>
            </a:r>
            <a:r>
              <a:rPr lang="ru-RU" sz="3100" b="1" dirty="0" smtClean="0">
                <a:solidFill>
                  <a:srgbClr val="FF0000"/>
                </a:solidFill>
              </a:rPr>
              <a:t>ЧРЕЗМЕРНАЯ ИНТЕНСИВНОСТЬ </a:t>
            </a:r>
            <a:r>
              <a:rPr lang="ru-RU" sz="3100" b="1" dirty="0" smtClean="0"/>
              <a:t>цвета, света, звука, избыточность количества объектов в кадрах, картин, сюжетов, темпа, искусственность выразительных</a:t>
            </a:r>
            <a:r>
              <a:rPr lang="ru-RU" sz="3100" b="1" dirty="0" smtClean="0">
                <a:solidFill>
                  <a:srgbClr val="FF0000"/>
                </a:solidFill>
              </a:rPr>
              <a:t> </a:t>
            </a:r>
            <a:r>
              <a:rPr lang="ru-RU" sz="3100" b="1" dirty="0" smtClean="0"/>
              <a:t>средств. Обилие виртуальных элементов  - абстракций, летающих букв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100" b="1" dirty="0" smtClean="0"/>
              <a:t>          </a:t>
            </a:r>
            <a:r>
              <a:rPr lang="ru-RU" sz="3100" b="1" dirty="0" smtClean="0">
                <a:solidFill>
                  <a:srgbClr val="FF0000"/>
                </a:solidFill>
              </a:rPr>
              <a:t>ХАРАКТЕРИСТИКИ</a:t>
            </a:r>
            <a:r>
              <a:rPr lang="ru-RU" sz="3100" b="1" dirty="0" smtClean="0"/>
              <a:t> </a:t>
            </a:r>
            <a:r>
              <a:rPr lang="ru-RU" sz="3100" b="1" dirty="0" smtClean="0">
                <a:solidFill>
                  <a:srgbClr val="FF0000"/>
                </a:solidFill>
              </a:rPr>
              <a:t>СТРУКТУРИРОВАНИЯ ИНФОРМАЦИИ </a:t>
            </a:r>
            <a:r>
              <a:rPr lang="ru-RU" sz="3100" b="1" dirty="0" smtClean="0"/>
              <a:t>– фрагментарность, кратковременность, поверхностность, </a:t>
            </a:r>
            <a:r>
              <a:rPr lang="ru-RU" sz="3100" b="1" dirty="0" err="1" smtClean="0"/>
              <a:t>разноплановость</a:t>
            </a:r>
            <a:r>
              <a:rPr lang="ru-RU" sz="3100" b="1" dirty="0" smtClean="0"/>
              <a:t>, </a:t>
            </a:r>
            <a:r>
              <a:rPr lang="ru-RU" sz="3100" b="1" dirty="0" err="1" smtClean="0"/>
              <a:t>разновекторность</a:t>
            </a:r>
            <a:r>
              <a:rPr lang="ru-RU" sz="3100" b="1" dirty="0" smtClean="0"/>
              <a:t>, противоречивость, хаотичность, дезинтеграция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1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/>
              <a:t>        </a:t>
            </a:r>
            <a:r>
              <a:rPr lang="ru-RU" sz="2800" b="1" dirty="0" smtClean="0">
                <a:solidFill>
                  <a:srgbClr val="FF0000"/>
                </a:solidFill>
              </a:rPr>
              <a:t>РАСЩЕПЛЕННОСТЬ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ИНФОРМАЦИИ – </a:t>
            </a:r>
            <a:r>
              <a:rPr lang="ru-RU" sz="2800" b="1" dirty="0" smtClean="0"/>
              <a:t>смежные части видеосюжетов резко отличаются друг от друга по всем качественным  и количественным характеристикам – громкости, тональности, скорости произношения слов, эмоционального тона, смыслового содержания, целевого предназначения.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400" b="1" dirty="0" smtClean="0"/>
              <a:t> </a:t>
            </a:r>
            <a:endParaRPr lang="ru-RU" sz="3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304800" y="250032"/>
            <a:ext cx="8686800" cy="75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Мониторинг деструктивных воздействий           в СМИ</a:t>
            </a:r>
          </a:p>
        </p:txBody>
      </p:sp>
      <p:graphicFrame>
        <p:nvGraphicFramePr>
          <p:cNvPr id="58370" name="Object 0"/>
          <p:cNvGraphicFramePr>
            <a:graphicFrameLocks noChangeAspect="1"/>
          </p:cNvGraphicFramePr>
          <p:nvPr/>
        </p:nvGraphicFramePr>
        <p:xfrm>
          <a:off x="1522414" y="1045369"/>
          <a:ext cx="6097587" cy="3049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1" name="Диаграмма" r:id="rId3" imgW="6095965" imgH="4067251" progId="MSGraph.Chart.8">
                  <p:embed followColorScheme="full"/>
                </p:oleObj>
              </mc:Choice>
              <mc:Fallback>
                <p:oleObj name="Диаграмма" r:id="rId3" imgW="6095965" imgH="4067251" progId="MSGraph.Chart.8">
                  <p:embed followColorScheme="full"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2414" y="1045369"/>
                        <a:ext cx="6097587" cy="30491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381000" y="4171950"/>
            <a:ext cx="8534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0066"/>
                </a:solidFill>
              </a:rPr>
              <a:t>Динамика упоминаний о психопатологии в музыкальной продукции последних 25 лет в результате анализа 1200 песен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ChangeArrowheads="1"/>
          </p:cNvSpPr>
          <p:nvPr/>
        </p:nvSpPr>
        <p:spPr bwMode="auto">
          <a:xfrm>
            <a:off x="539750" y="86916"/>
            <a:ext cx="37112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>
                <a:solidFill>
                  <a:srgbClr val="006600"/>
                </a:solidFill>
              </a:rPr>
              <a:t>Конструктивные песни</a:t>
            </a:r>
          </a:p>
        </p:txBody>
      </p:sp>
      <p:sp>
        <p:nvSpPr>
          <p:cNvPr id="59394" name="Rectangle 3"/>
          <p:cNvSpPr>
            <a:spLocks noChangeArrowheads="1"/>
          </p:cNvSpPr>
          <p:nvPr/>
        </p:nvSpPr>
        <p:spPr bwMode="auto">
          <a:xfrm>
            <a:off x="5076825" y="141685"/>
            <a:ext cx="35410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>
                <a:solidFill>
                  <a:srgbClr val="FF0000"/>
                </a:solidFill>
              </a:rPr>
              <a:t>Деструктивные песни</a:t>
            </a:r>
          </a:p>
        </p:txBody>
      </p:sp>
      <p:sp>
        <p:nvSpPr>
          <p:cNvPr id="59395" name="Rectangle 6"/>
          <p:cNvSpPr>
            <a:spLocks noChangeArrowheads="1"/>
          </p:cNvSpPr>
          <p:nvPr/>
        </p:nvSpPr>
        <p:spPr bwMode="auto">
          <a:xfrm>
            <a:off x="250826" y="573882"/>
            <a:ext cx="48863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99"/>
                </a:solidFill>
              </a:rPr>
              <a:t>Тебя я </a:t>
            </a:r>
            <a:r>
              <a:rPr lang="ru-RU" sz="2000" b="1">
                <a:solidFill>
                  <a:srgbClr val="DA0000"/>
                </a:solidFill>
              </a:rPr>
              <a:t>услышу</a:t>
            </a:r>
            <a:r>
              <a:rPr lang="ru-RU" sz="2000" b="1">
                <a:solidFill>
                  <a:srgbClr val="000099"/>
                </a:solidFill>
              </a:rPr>
              <a:t> за тысячу верст                                                  Мы – звонкое эхо друг друга</a:t>
            </a:r>
          </a:p>
        </p:txBody>
      </p:sp>
      <p:sp>
        <p:nvSpPr>
          <p:cNvPr id="59396" name="Rectangle 7"/>
          <p:cNvSpPr>
            <a:spLocks noChangeArrowheads="1"/>
          </p:cNvSpPr>
          <p:nvPr/>
        </p:nvSpPr>
        <p:spPr bwMode="auto">
          <a:xfrm>
            <a:off x="4787900" y="573882"/>
            <a:ext cx="457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99"/>
                </a:solidFill>
              </a:rPr>
              <a:t>Я </a:t>
            </a:r>
            <a:r>
              <a:rPr lang="ru-RU" sz="2000" b="1">
                <a:solidFill>
                  <a:srgbClr val="DA0000"/>
                </a:solidFill>
              </a:rPr>
              <a:t>не слышу</a:t>
            </a:r>
            <a:r>
              <a:rPr lang="ru-RU" sz="2000" b="1">
                <a:solidFill>
                  <a:srgbClr val="000099"/>
                </a:solidFill>
              </a:rPr>
              <a:t> тебя,                              Ты не слышишь меня…</a:t>
            </a:r>
          </a:p>
        </p:txBody>
      </p:sp>
      <p:sp>
        <p:nvSpPr>
          <p:cNvPr id="59397" name="Прямоугольник 7"/>
          <p:cNvSpPr>
            <a:spLocks noChangeArrowheads="1"/>
          </p:cNvSpPr>
          <p:nvPr/>
        </p:nvSpPr>
        <p:spPr bwMode="auto">
          <a:xfrm>
            <a:off x="250825" y="1329929"/>
            <a:ext cx="4572000" cy="2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b="1">
                <a:solidFill>
                  <a:srgbClr val="000099"/>
                </a:solidFill>
              </a:rPr>
              <a:t>Взвейтесь кострами,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b="1">
                <a:solidFill>
                  <a:srgbClr val="000099"/>
                </a:solidFill>
              </a:rPr>
              <a:t>синие ночи</a:t>
            </a:r>
            <a:endParaRPr lang="ru-RU">
              <a:solidFill>
                <a:srgbClr val="000099"/>
              </a:solidFill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</a:rPr>
              <a:t>Мы </a:t>
            </a:r>
            <a:r>
              <a:rPr lang="ru-RU" b="1">
                <a:solidFill>
                  <a:srgbClr val="000099"/>
                </a:solidFill>
              </a:rPr>
              <a:t>– пионеры –</a:t>
            </a:r>
            <a:r>
              <a:rPr lang="ru-RU" b="1">
                <a:solidFill>
                  <a:srgbClr val="FF0000"/>
                </a:solidFill>
              </a:rPr>
              <a:t> дети </a:t>
            </a:r>
            <a:r>
              <a:rPr lang="ru-RU" b="1">
                <a:solidFill>
                  <a:srgbClr val="000099"/>
                </a:solidFill>
              </a:rPr>
              <a:t>рабочих</a:t>
            </a:r>
            <a:endParaRPr lang="ru-RU">
              <a:solidFill>
                <a:srgbClr val="000099"/>
              </a:solidFill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b="1">
                <a:solidFill>
                  <a:srgbClr val="000099"/>
                </a:solidFill>
              </a:rPr>
              <a:t>Близится эра </a:t>
            </a:r>
            <a:r>
              <a:rPr lang="ru-RU" b="1">
                <a:solidFill>
                  <a:srgbClr val="FF0000"/>
                </a:solidFill>
              </a:rPr>
              <a:t>светлых</a:t>
            </a:r>
            <a:r>
              <a:rPr lang="ru-RU" b="1">
                <a:solidFill>
                  <a:srgbClr val="000099"/>
                </a:solidFill>
              </a:rPr>
              <a:t> годов</a:t>
            </a:r>
            <a:endParaRPr lang="ru-RU">
              <a:solidFill>
                <a:srgbClr val="000099"/>
              </a:solidFill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b="1">
                <a:solidFill>
                  <a:srgbClr val="000099"/>
                </a:solidFill>
              </a:rPr>
              <a:t>Кличь пионера –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b="1">
                <a:solidFill>
                  <a:srgbClr val="000099"/>
                </a:solidFill>
              </a:rPr>
              <a:t>всегда </a:t>
            </a:r>
            <a:r>
              <a:rPr lang="ru-RU" b="1">
                <a:solidFill>
                  <a:srgbClr val="FF0000"/>
                </a:solidFill>
              </a:rPr>
              <a:t>будь готов</a:t>
            </a:r>
            <a:r>
              <a:rPr lang="ru-RU" b="1">
                <a:solidFill>
                  <a:srgbClr val="000099"/>
                </a:solidFill>
              </a:rPr>
              <a:t>!</a:t>
            </a:r>
            <a:endParaRPr lang="ru-RU"/>
          </a:p>
        </p:txBody>
      </p:sp>
      <p:sp>
        <p:nvSpPr>
          <p:cNvPr id="59398" name="Прямоугольник 8"/>
          <p:cNvSpPr>
            <a:spLocks noChangeArrowheads="1"/>
          </p:cNvSpPr>
          <p:nvPr/>
        </p:nvSpPr>
        <p:spPr bwMode="auto">
          <a:xfrm>
            <a:off x="4572000" y="1329929"/>
            <a:ext cx="4572000" cy="2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b="1">
                <a:solidFill>
                  <a:srgbClr val="000099"/>
                </a:solidFill>
              </a:rPr>
              <a:t>Короли </a:t>
            </a:r>
            <a:r>
              <a:rPr lang="ru-RU" b="1">
                <a:solidFill>
                  <a:srgbClr val="FF0000"/>
                </a:solidFill>
              </a:rPr>
              <a:t>ночной </a:t>
            </a:r>
            <a:r>
              <a:rPr lang="ru-RU" b="1">
                <a:solidFill>
                  <a:srgbClr val="000099"/>
                </a:solidFill>
              </a:rPr>
              <a:t>Вероны</a:t>
            </a:r>
            <a:r>
              <a:rPr lang="ru-RU">
                <a:solidFill>
                  <a:srgbClr val="000099"/>
                </a:solidFill>
              </a:rPr>
              <a:t>,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b="1">
                <a:solidFill>
                  <a:srgbClr val="000099"/>
                </a:solidFill>
              </a:rPr>
              <a:t>Нам не писаны законы,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</a:rPr>
              <a:t>Мы</a:t>
            </a:r>
            <a:r>
              <a:rPr lang="ru-RU" b="1">
                <a:solidFill>
                  <a:srgbClr val="000099"/>
                </a:solidFill>
              </a:rPr>
              <a:t> шальной удачи </a:t>
            </a:r>
            <a:r>
              <a:rPr lang="ru-RU" b="1">
                <a:solidFill>
                  <a:srgbClr val="FF0000"/>
                </a:solidFill>
              </a:rPr>
              <a:t>дети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b="1">
                <a:solidFill>
                  <a:srgbClr val="000099"/>
                </a:solidFill>
              </a:rPr>
              <a:t>Мы легко живем на свете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b="1">
                <a:solidFill>
                  <a:srgbClr val="000099"/>
                </a:solidFill>
              </a:rPr>
              <a:t>В нашей жизни то и дело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</a:rPr>
              <a:t>Душу побеждает тело</a:t>
            </a:r>
            <a:r>
              <a:rPr lang="ru-RU" b="1">
                <a:solidFill>
                  <a:srgbClr val="000099"/>
                </a:solidFill>
              </a:rPr>
              <a:t>.</a:t>
            </a:r>
          </a:p>
        </p:txBody>
      </p:sp>
      <p:sp>
        <p:nvSpPr>
          <p:cNvPr id="59399" name="Прямоугольник 9"/>
          <p:cNvSpPr>
            <a:spLocks noChangeArrowheads="1"/>
          </p:cNvSpPr>
          <p:nvPr/>
        </p:nvSpPr>
        <p:spPr bwMode="auto">
          <a:xfrm>
            <a:off x="323850" y="3219451"/>
            <a:ext cx="457200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99"/>
                </a:solidFill>
              </a:rPr>
              <a:t>Пока я ходить умею,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rgbClr val="000099"/>
                </a:solidFill>
              </a:rPr>
              <a:t>Пока я глядеть умею,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rgbClr val="000099"/>
                </a:solidFill>
              </a:rPr>
              <a:t>Во имя великой цели 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rgbClr val="000099"/>
                </a:solidFill>
              </a:rPr>
              <a:t>Я буду идти </a:t>
            </a:r>
            <a:r>
              <a:rPr lang="ru-RU" b="1">
                <a:solidFill>
                  <a:srgbClr val="FF0000"/>
                </a:solidFill>
              </a:rPr>
              <a:t>вперед</a:t>
            </a:r>
            <a:endParaRPr lang="ru-RU"/>
          </a:p>
        </p:txBody>
      </p:sp>
      <p:sp>
        <p:nvSpPr>
          <p:cNvPr id="59400" name="Rectangle 7"/>
          <p:cNvSpPr>
            <a:spLocks noChangeArrowheads="1"/>
          </p:cNvSpPr>
          <p:nvPr/>
        </p:nvSpPr>
        <p:spPr bwMode="auto">
          <a:xfrm>
            <a:off x="4427539" y="3112294"/>
            <a:ext cx="4357687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99"/>
                </a:solidFill>
              </a:rPr>
              <a:t>В поступках не было логики…,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rgbClr val="000099"/>
                </a:solidFill>
              </a:rPr>
              <a:t>Но не умею жить по другому.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rgbClr val="000099"/>
                </a:solidFill>
              </a:rPr>
              <a:t>Сто шагов </a:t>
            </a:r>
            <a:r>
              <a:rPr lang="ru-RU" b="1">
                <a:solidFill>
                  <a:srgbClr val="FF0000"/>
                </a:solidFill>
              </a:rPr>
              <a:t>назад</a:t>
            </a:r>
            <a:r>
              <a:rPr lang="ru-RU" b="1">
                <a:solidFill>
                  <a:srgbClr val="000099"/>
                </a:solidFill>
              </a:rPr>
              <a:t> тихо на пальцах…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rgbClr val="000099"/>
                </a:solidFill>
              </a:rPr>
              <a:t>Лети, моя душа, не оставайся.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rgbClr val="000099"/>
                </a:solidFill>
              </a:rPr>
              <a:t>Притяженья больше нет…</a:t>
            </a:r>
          </a:p>
        </p:txBody>
      </p:sp>
      <p:sp>
        <p:nvSpPr>
          <p:cNvPr id="59401" name="Text Box 10"/>
          <p:cNvSpPr txBox="1">
            <a:spLocks noChangeArrowheads="1"/>
          </p:cNvSpPr>
          <p:nvPr/>
        </p:nvSpPr>
        <p:spPr bwMode="auto">
          <a:xfrm>
            <a:off x="323850" y="4786313"/>
            <a:ext cx="84963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>
                <a:solidFill>
                  <a:srgbClr val="003300"/>
                </a:solidFill>
              </a:rPr>
              <a:t>Карпов А.М., доктор медицинских наук, профессор КГМА, книга - Здравствуйте, если хотите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3"/>
          <p:cNvSpPr>
            <a:spLocks noChangeArrowheads="1"/>
          </p:cNvSpPr>
          <p:nvPr/>
        </p:nvSpPr>
        <p:spPr bwMode="auto">
          <a:xfrm>
            <a:off x="0" y="0"/>
            <a:ext cx="9144000" cy="310651"/>
          </a:xfrm>
          <a:prstGeom prst="rect">
            <a:avLst/>
          </a:prstGeom>
          <a:solidFill>
            <a:srgbClr val="828B94"/>
          </a:solidFill>
          <a:ln w="9525">
            <a:noFill/>
            <a:miter lim="800000"/>
            <a:headEnd/>
            <a:tailEnd/>
          </a:ln>
        </p:spPr>
        <p:txBody>
          <a:bodyPr lIns="0" tIns="0" rIns="142830" bIns="33327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0418" name="Rectangle 4"/>
          <p:cNvSpPr>
            <a:spLocks noChangeArrowheads="1"/>
          </p:cNvSpPr>
          <p:nvPr/>
        </p:nvSpPr>
        <p:spPr bwMode="auto">
          <a:xfrm>
            <a:off x="0" y="0"/>
            <a:ext cx="9144000" cy="310651"/>
          </a:xfrm>
          <a:prstGeom prst="rect">
            <a:avLst/>
          </a:prstGeom>
          <a:solidFill>
            <a:srgbClr val="828B94"/>
          </a:solidFill>
          <a:ln w="9525">
            <a:noFill/>
            <a:miter lim="800000"/>
            <a:headEnd/>
            <a:tailEnd/>
          </a:ln>
        </p:spPr>
        <p:txBody>
          <a:bodyPr lIns="0" tIns="0" rIns="142830" bIns="33327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0419" name="Rectangle 5"/>
          <p:cNvSpPr>
            <a:spLocks noChangeArrowheads="1"/>
          </p:cNvSpPr>
          <p:nvPr/>
        </p:nvSpPr>
        <p:spPr bwMode="auto">
          <a:xfrm>
            <a:off x="0" y="0"/>
            <a:ext cx="9144000" cy="310651"/>
          </a:xfrm>
          <a:prstGeom prst="rect">
            <a:avLst/>
          </a:prstGeom>
          <a:solidFill>
            <a:srgbClr val="828B94"/>
          </a:solidFill>
          <a:ln w="9525">
            <a:noFill/>
            <a:miter lim="800000"/>
            <a:headEnd/>
            <a:tailEnd/>
          </a:ln>
        </p:spPr>
        <p:txBody>
          <a:bodyPr lIns="0" tIns="0" rIns="142830" bIns="33327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0420" name="Rectangle 6"/>
          <p:cNvSpPr>
            <a:spLocks noChangeArrowheads="1"/>
          </p:cNvSpPr>
          <p:nvPr/>
        </p:nvSpPr>
        <p:spPr bwMode="auto">
          <a:xfrm>
            <a:off x="0" y="0"/>
            <a:ext cx="9144000" cy="310651"/>
          </a:xfrm>
          <a:prstGeom prst="rect">
            <a:avLst/>
          </a:prstGeom>
          <a:solidFill>
            <a:srgbClr val="828B94"/>
          </a:solidFill>
          <a:ln w="9525">
            <a:noFill/>
            <a:miter lim="800000"/>
            <a:headEnd/>
            <a:tailEnd/>
          </a:ln>
        </p:spPr>
        <p:txBody>
          <a:bodyPr lIns="0" tIns="0" rIns="142830" bIns="33327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39942" name="Picture 7" descr="http://www.sports.ru/images/object_22.1267124260.027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748" y="573528"/>
            <a:ext cx="9033252" cy="4272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5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86916"/>
            <a:ext cx="62293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2" name="Picture 7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2950369"/>
            <a:ext cx="4824412" cy="202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Text Box 8"/>
          <p:cNvSpPr txBox="1">
            <a:spLocks noChangeArrowheads="1"/>
          </p:cNvSpPr>
          <p:nvPr/>
        </p:nvSpPr>
        <p:spPr bwMode="auto">
          <a:xfrm>
            <a:off x="6588126" y="3489723"/>
            <a:ext cx="18716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рекламный ролик смартфона !!!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Заголовок 1"/>
          <p:cNvSpPr txBox="1">
            <a:spLocks/>
          </p:cNvSpPr>
          <p:nvPr/>
        </p:nvSpPr>
        <p:spPr bwMode="auto">
          <a:xfrm>
            <a:off x="214314" y="214313"/>
            <a:ext cx="8715375" cy="696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Calibri" pitchFamily="34" charset="0"/>
              </a:rPr>
              <a:t>Коммерческий проект «Конец света»</a:t>
            </a:r>
          </a:p>
        </p:txBody>
      </p:sp>
      <p:sp>
        <p:nvSpPr>
          <p:cNvPr id="63490" name="Содержимое 2"/>
          <p:cNvSpPr txBox="1">
            <a:spLocks/>
          </p:cNvSpPr>
          <p:nvPr/>
        </p:nvSpPr>
        <p:spPr bwMode="auto">
          <a:xfrm>
            <a:off x="395289" y="897731"/>
            <a:ext cx="8429625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b="1">
                <a:latin typeface="Calibri" pitchFamily="34" charset="0"/>
              </a:rPr>
              <a:t>Весь 2012 год все население земли все СМИ навязчиво предупреждали о конце света.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b="1">
                <a:latin typeface="Calibri" pitchFamily="34" charset="0"/>
              </a:rPr>
              <a:t>Целенаправленно вызывали страх, тревогу, стресс, депрессии, фобии. Даже были случаи коллективных самоубийств.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Умышленно причинялся вред здоровью миллионов людей. </a:t>
            </a:r>
            <a:r>
              <a:rPr lang="ru-RU" sz="2400" b="1">
                <a:latin typeface="Calibri" pitchFamily="34" charset="0"/>
              </a:rPr>
              <a:t>Это преступление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b="1">
                <a:latin typeface="Calibri" pitchFamily="34" charset="0"/>
              </a:rPr>
              <a:t>Но людей не защитили ни ООН, ни ВОЗ, ни Международная ассоциация психиатров, ни Российское общество  психиатров, ни Прокуратура, ни правозащитники, ни СМИ…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b="1">
                <a:latin typeface="Calibri" pitchFamily="34" charset="0"/>
              </a:rPr>
              <a:t> </a:t>
            </a:r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значит нужно научиться самозащите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2400">
              <a:latin typeface="Calibri" pitchFamily="34" charset="0"/>
            </a:endParaRPr>
          </a:p>
        </p:txBody>
      </p:sp>
      <p:sp>
        <p:nvSpPr>
          <p:cNvPr id="63491" name="Text Box 4"/>
          <p:cNvSpPr txBox="1">
            <a:spLocks noChangeArrowheads="1"/>
          </p:cNvSpPr>
          <p:nvPr/>
        </p:nvSpPr>
        <p:spPr bwMode="auto">
          <a:xfrm>
            <a:off x="395288" y="4677966"/>
            <a:ext cx="84963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>
                <a:solidFill>
                  <a:srgbClr val="003300"/>
                </a:solidFill>
              </a:rPr>
              <a:t>Карпов А.М., доктор медицинских наук, профессор КГМА, книга - Здравствуйте, если хотите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ChangeArrowheads="1"/>
          </p:cNvSpPr>
          <p:nvPr/>
        </p:nvSpPr>
        <p:spPr bwMode="auto">
          <a:xfrm>
            <a:off x="0" y="267891"/>
            <a:ext cx="892968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42938" y="214312"/>
            <a:ext cx="8501062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По содержанию и механизму психика – форма отражения </a:t>
            </a:r>
          </a:p>
        </p:txBody>
      </p:sp>
      <p:pic>
        <p:nvPicPr>
          <p:cNvPr id="64515" name="Picture 2" descr="http://www.innoros.ru/sites/default/files/samsungs-se790c1.jpg"/>
          <p:cNvPicPr>
            <a:picLocks noChangeAspect="1" noChangeArrowheads="1"/>
          </p:cNvPicPr>
          <p:nvPr/>
        </p:nvPicPr>
        <p:blipFill>
          <a:blip r:embed="rId2"/>
          <a:srcRect l="17010" r="16364"/>
          <a:stretch>
            <a:fillRect/>
          </a:stretch>
        </p:blipFill>
        <p:spPr bwMode="auto">
          <a:xfrm>
            <a:off x="0" y="589360"/>
            <a:ext cx="4357688" cy="326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AutoShape 8" descr="https://pixabay.com/static/uploads/photo/2014/04/02/10/14/brain-303186_640.pn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4517" name="AutoShape 10" descr="https://pixabay.com/static/uploads/photo/2014/04/02/10/14/brain-303186_640.pn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4518" name="AutoShape 12" descr="https://pixabay.com/static/uploads/photo/2014/04/02/10/14/brain-303186_640.pn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64519" name="Picture 14" descr="https://thumbs.dreamstime.com/t/hand-drawn-line-art-anatomically-correct-human-brain-isolated-vector-illustration-over-white-background-70011620.jpg"/>
          <p:cNvPicPr>
            <a:picLocks noChangeAspect="1" noChangeArrowheads="1"/>
          </p:cNvPicPr>
          <p:nvPr/>
        </p:nvPicPr>
        <p:blipFill>
          <a:blip r:embed="rId3"/>
          <a:srcRect l="7664" t="6122" r="8018" b="8163"/>
          <a:stretch>
            <a:fillRect/>
          </a:stretch>
        </p:blipFill>
        <p:spPr bwMode="auto">
          <a:xfrm>
            <a:off x="5000626" y="642938"/>
            <a:ext cx="3929063" cy="225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0" name="Picture 2" descr="http://www.innoros.ru/sites/default/files/samsungs-se790c1.jpg"/>
          <p:cNvPicPr>
            <a:picLocks noChangeAspect="1" noChangeArrowheads="1"/>
          </p:cNvPicPr>
          <p:nvPr/>
        </p:nvPicPr>
        <p:blipFill>
          <a:blip r:embed="rId4"/>
          <a:srcRect l="24313" t="3198" r="22563" b="36028"/>
          <a:stretch>
            <a:fillRect/>
          </a:stretch>
        </p:blipFill>
        <p:spPr bwMode="auto">
          <a:xfrm>
            <a:off x="6215064" y="1017985"/>
            <a:ext cx="1582737" cy="101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 descr="http://kartik.ru/img/multyashnye-kartinki/multyashnye-malchiki/small/multyashnye-malchiki-1452.jpg"/>
          <p:cNvPicPr>
            <a:picLocks noChangeAspect="1" noChangeArrowheads="1"/>
          </p:cNvPicPr>
          <p:nvPr/>
        </p:nvPicPr>
        <p:blipFill>
          <a:blip r:embed="rId5" cstate="print"/>
          <a:srcRect l="50000" t="17500" b="24999"/>
          <a:stretch>
            <a:fillRect/>
          </a:stretch>
        </p:blipFill>
        <p:spPr bwMode="auto">
          <a:xfrm>
            <a:off x="3929058" y="2464593"/>
            <a:ext cx="1863574" cy="1607355"/>
          </a:xfrm>
          <a:prstGeom prst="ellipse">
            <a:avLst/>
          </a:prstGeom>
          <a:ln w="63500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8" name="Прямая со стрелкой 17"/>
          <p:cNvCxnSpPr/>
          <p:nvPr/>
        </p:nvCxnSpPr>
        <p:spPr>
          <a:xfrm>
            <a:off x="3643313" y="2518173"/>
            <a:ext cx="785812" cy="5357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5286376" y="2464594"/>
            <a:ext cx="1000125" cy="5893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Информационными воздействиями можно активизировать разные отделы и функции мозга</a:t>
            </a:r>
          </a:p>
        </p:txBody>
      </p:sp>
      <p:pic>
        <p:nvPicPr>
          <p:cNvPr id="65538" name="Picture 2" descr="http://img.bibo.kz/?66895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025" y="1178719"/>
            <a:ext cx="640873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539552" y="303498"/>
          <a:ext cx="8352928" cy="4482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60735"/>
            <a:ext cx="8501062" cy="214312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Информационные воздействия </a:t>
            </a:r>
            <a:r>
              <a:rPr lang="ru-RU" b="1" dirty="0" smtClean="0"/>
              <a:t>– интернет, телевидение, шоу-бизнес, кино, часто разобщают </a:t>
            </a:r>
            <a:r>
              <a:rPr lang="ru-RU" b="1" dirty="0" err="1" smtClean="0"/>
              <a:t>полушарные</a:t>
            </a:r>
            <a:r>
              <a:rPr lang="ru-RU" b="1" dirty="0" smtClean="0"/>
              <a:t> функции, </a:t>
            </a:r>
            <a:r>
              <a:rPr lang="ru-RU" b="1" dirty="0" smtClean="0">
                <a:solidFill>
                  <a:srgbClr val="FF0000"/>
                </a:solidFill>
              </a:rPr>
              <a:t>возбуждают право- и отключают  </a:t>
            </a:r>
            <a:r>
              <a:rPr lang="ru-RU" b="1" dirty="0" err="1" smtClean="0">
                <a:solidFill>
                  <a:srgbClr val="FF0000"/>
                </a:solidFill>
              </a:rPr>
              <a:t>левополушарные</a:t>
            </a:r>
            <a:r>
              <a:rPr lang="ru-RU" b="1" dirty="0" smtClean="0">
                <a:solidFill>
                  <a:srgbClr val="FF0000"/>
                </a:solidFill>
              </a:rPr>
              <a:t> функции</a:t>
            </a:r>
            <a:r>
              <a:rPr lang="ru-RU" b="1" dirty="0" smtClean="0"/>
              <a:t>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66562" name="Picture 2" descr="http://062013.imgbb.ru/user/25/250778/3104307f680ca0dffc35e4dc83d017d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14" y="1982391"/>
            <a:ext cx="2928937" cy="2564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4313" y="2518172"/>
            <a:ext cx="5643562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Для снижения рисков деструктивного поведения – зависимостей, суицидов, агрессии,  терроризма  нужно усиление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левополушарных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функций, интеграция в и гармонизация функций обоих полушарий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71438"/>
            <a:ext cx="73152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95263"/>
            <a:ext cx="8229600" cy="4374356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i="1" smtClean="0">
                <a:solidFill>
                  <a:srgbClr val="002060"/>
                </a:solidFill>
              </a:rPr>
              <a:t>Семейное соглашение о работе в Интернет (медиасреде</a:t>
            </a:r>
            <a:r>
              <a:rPr lang="ru-RU" sz="2000" b="1" i="1" smtClean="0"/>
              <a:t>)</a:t>
            </a:r>
            <a:endParaRPr lang="ru-RU" sz="20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smtClean="0"/>
              <a:t>		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smtClean="0"/>
              <a:t>		</a:t>
            </a:r>
            <a:r>
              <a:rPr lang="ru-RU" sz="2400" smtClean="0">
                <a:solidFill>
                  <a:srgbClr val="002060"/>
                </a:solidFill>
              </a:rPr>
              <a:t>Необходимо четко сформулировать ответы на следующие вопросы: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solidFill>
                  <a:srgbClr val="002060"/>
                </a:solidFill>
              </a:rPr>
              <a:t>- какие сайты могут посещать ваши дети и что они могут там делать;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solidFill>
                  <a:srgbClr val="002060"/>
                </a:solidFill>
              </a:rPr>
              <a:t>- сколько времени дети могут проводить в Интернете;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solidFill>
                  <a:srgbClr val="002060"/>
                </a:solidFill>
              </a:rPr>
              <a:t>- что делать, если детей что-то беспокоит при посещении Интернета;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solidFill>
                  <a:srgbClr val="002060"/>
                </a:solidFill>
              </a:rPr>
              <a:t>- как защитить личные данные;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solidFill>
                  <a:srgbClr val="002060"/>
                </a:solidFill>
              </a:rPr>
              <a:t>- как следить за безопасностью;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solidFill>
                  <a:srgbClr val="002060"/>
                </a:solidFill>
              </a:rPr>
              <a:t>- как вести себя вежливо;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2400" smtClean="0">
                <a:solidFill>
                  <a:srgbClr val="002060"/>
                </a:solidFill>
              </a:rPr>
              <a:t>как пользоваться чатами, группами новостей и службами мгновенных сообщений.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400" smtClean="0"/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FF0000"/>
                </a:solidFill>
              </a:rPr>
              <a:t>Помните, что формально составленное соглашение не будет выполняться! 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FF0000"/>
                </a:solidFill>
              </a:rPr>
              <a:t>Регулярно, по мере необходимости, вносите в него изменения!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FF0000"/>
                </a:solidFill>
              </a:rPr>
              <a:t>Помните, что вы должны проверять выполнение соглашения вашими детьми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61486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Text Box 3"/>
          <p:cNvSpPr txBox="1">
            <a:spLocks noChangeArrowheads="1"/>
          </p:cNvSpPr>
          <p:nvPr/>
        </p:nvSpPr>
        <p:spPr bwMode="auto">
          <a:xfrm>
            <a:off x="4716463" y="1714501"/>
            <a:ext cx="4176712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i="1">
                <a:solidFill>
                  <a:srgbClr val="336600"/>
                </a:solidFill>
                <a:latin typeface="Calibri" pitchFamily="34" charset="0"/>
              </a:rPr>
              <a:t>Родители – архитекторы судьбы ребенка</a:t>
            </a:r>
          </a:p>
          <a:p>
            <a:pPr algn="ctr">
              <a:spcBef>
                <a:spcPct val="50000"/>
              </a:spcBef>
            </a:pPr>
            <a:endParaRPr lang="ru-RU" i="1">
              <a:solidFill>
                <a:srgbClr val="336600"/>
              </a:solidFill>
              <a:latin typeface="Calibri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ru-RU" sz="1600">
                <a:solidFill>
                  <a:srgbClr val="336600"/>
                </a:solidFill>
                <a:latin typeface="Calibri" pitchFamily="34" charset="0"/>
              </a:rPr>
              <a:t>В</a:t>
            </a:r>
            <a:r>
              <a:rPr lang="ru-RU" sz="1600">
                <a:solidFill>
                  <a:srgbClr val="336600"/>
                </a:solidFill>
              </a:rPr>
              <a:t>алентина Дмитриевна </a:t>
            </a:r>
            <a:r>
              <a:rPr lang="ru-RU" sz="1600">
                <a:solidFill>
                  <a:srgbClr val="336600"/>
                </a:solidFill>
                <a:latin typeface="Calibri" pitchFamily="34" charset="0"/>
              </a:rPr>
              <a:t>Москаленко </a:t>
            </a:r>
            <a:r>
              <a:rPr lang="ru-RU" sz="1200">
                <a:solidFill>
                  <a:srgbClr val="003300"/>
                </a:solidFill>
              </a:rPr>
              <a:t>психотерапевт, психиатр-нарколог, клинический генетик и семейный психотерапевт, доктор медицинских наук, профессор.                              Ведущий научный сотрудник ННЦ наркологии МЗ РФ</a:t>
            </a:r>
            <a:r>
              <a:rPr lang="ru-RU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group132.ucoz.ru/computer.jpg"/>
          <p:cNvPicPr>
            <a:picLocks noChangeAspect="1" noChangeArrowheads="1"/>
          </p:cNvPicPr>
          <p:nvPr/>
        </p:nvPicPr>
        <p:blipFill>
          <a:blip r:embed="rId2"/>
          <a:srcRect t="14175" b="8652"/>
          <a:stretch>
            <a:fillRect/>
          </a:stretch>
        </p:blipFill>
        <p:spPr bwMode="auto">
          <a:xfrm>
            <a:off x="827089" y="2928937"/>
            <a:ext cx="38258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4" descr="http://mobile-review.com/sadm_files/ADA2ced1a_morrison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9" y="897731"/>
            <a:ext cx="3589337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6" descr="https://thumbs.dreamstime.com/x/cartoon-television-set-illustration-15027077.jpg"/>
          <p:cNvPicPr>
            <a:picLocks noChangeAspect="1" noChangeArrowheads="1"/>
          </p:cNvPicPr>
          <p:nvPr/>
        </p:nvPicPr>
        <p:blipFill>
          <a:blip r:embed="rId4"/>
          <a:srcRect b="6761"/>
          <a:stretch>
            <a:fillRect/>
          </a:stretch>
        </p:blipFill>
        <p:spPr bwMode="auto">
          <a:xfrm>
            <a:off x="0" y="844154"/>
            <a:ext cx="3810000" cy="199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8" descr="http://co8tula.ru/upload/iblock/9c8/9c8017cba7666350769b70b72a09d1b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063" y="2733676"/>
            <a:ext cx="2400300" cy="225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solidFill>
                  <a:srgbClr val="002060"/>
                </a:solidFill>
              </a:rPr>
              <a:t>Ассоциации со словом </a:t>
            </a:r>
            <a:br>
              <a:rPr lang="ru-RU" sz="3600" smtClean="0">
                <a:solidFill>
                  <a:srgbClr val="002060"/>
                </a:solidFill>
              </a:rPr>
            </a:br>
            <a:r>
              <a:rPr lang="ru-RU" sz="3600" b="1" smtClean="0">
                <a:solidFill>
                  <a:srgbClr val="002060"/>
                </a:solidFill>
              </a:rPr>
              <a:t>медиа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48" name="Group 16"/>
          <p:cNvGraphicFramePr>
            <a:graphicFrameLocks noGrp="1"/>
          </p:cNvGraphicFramePr>
          <p:nvPr>
            <p:ph idx="1"/>
          </p:nvPr>
        </p:nvGraphicFramePr>
        <p:xfrm>
          <a:off x="323850" y="141685"/>
          <a:ext cx="8445500" cy="4875610"/>
        </p:xfrm>
        <a:graphic>
          <a:graphicData uri="http://schemas.openxmlformats.org/drawingml/2006/table">
            <a:tbl>
              <a:tblPr/>
              <a:tblGrid>
                <a:gridCol w="2814638"/>
                <a:gridCol w="2816225"/>
                <a:gridCol w="2814637"/>
              </a:tblGrid>
              <a:tr h="971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Аргументы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 пользу медиапространства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Аргументы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против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медиапространства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Как часто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используем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медиапространство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40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Расширение реального информационного поля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Увеличение масштабов мировосприятия, восприятия жизни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Инновационное образование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Широта выбора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Экономия времени, физических сил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Перенасыщение информационного поля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Искажение образа мира, подмена жизненных ценностей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Фальсификация и непрофессионализм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Дезориентация, манипуляции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Ограничение двигательной  и творческой активности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Для отдыха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Для решения организационных вопросов и жизнеобеспечения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Для самообразования , развития и совершенствования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solidFill>
                  <a:srgbClr val="800000"/>
                </a:solidFill>
              </a:rPr>
              <a:t>Цифровая компетентность родителей и  подростков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4294967295"/>
          </p:nvPr>
        </p:nvSpPr>
        <p:spPr>
          <a:xfrm>
            <a:off x="250826" y="1221581"/>
            <a:ext cx="8507413" cy="296227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mtClean="0"/>
              <a:t>	</a:t>
            </a:r>
            <a:r>
              <a:rPr lang="ru-RU" sz="2800" smtClean="0"/>
              <a:t> </a:t>
            </a:r>
            <a:r>
              <a:rPr lang="ru-RU" sz="2800" b="1" smtClean="0">
                <a:solidFill>
                  <a:srgbClr val="000066"/>
                </a:solidFill>
              </a:rPr>
              <a:t>2013 год </a:t>
            </a:r>
          </a:p>
          <a:p>
            <a:pPr algn="ctr" eaLnBrk="1" hangingPunct="1">
              <a:buFont typeface="Arial" charset="0"/>
              <a:buNone/>
            </a:pPr>
            <a:r>
              <a:rPr lang="ru-RU" sz="2800" smtClean="0">
                <a:solidFill>
                  <a:srgbClr val="000066"/>
                </a:solidFill>
              </a:rPr>
              <a:t>	Фондом Развития Интернет и факультетом психологии МГУ имени М.В. Ломоносова при поддержке Google </a:t>
            </a:r>
          </a:p>
          <a:p>
            <a:pPr algn="ctr" eaLnBrk="1" hangingPunct="1">
              <a:buFont typeface="Arial" charset="0"/>
              <a:buNone/>
            </a:pPr>
            <a:r>
              <a:rPr lang="ru-RU" sz="2800" b="1" smtClean="0">
                <a:solidFill>
                  <a:srgbClr val="C00000"/>
                </a:solidFill>
              </a:rPr>
              <a:t>было проведено первое (и пока единственное) общероссийское научное исследование цифровой компетентности подростков и родителей детей подросткового возраста</a:t>
            </a:r>
          </a:p>
          <a:p>
            <a:pPr algn="ctr" eaLnBrk="1" hangingPunct="1">
              <a:buFont typeface="Arial" charset="0"/>
              <a:buNone/>
            </a:pPr>
            <a:r>
              <a:rPr lang="ru-RU" sz="2400" i="1" smtClean="0">
                <a:solidFill>
                  <a:srgbClr val="000066"/>
                </a:solidFill>
              </a:rPr>
              <a:t>Полный текст монографии (144 стр.) доступен на сайте</a:t>
            </a:r>
            <a:r>
              <a:rPr lang="ru-RU" sz="2800" smtClean="0">
                <a:solidFill>
                  <a:srgbClr val="000066"/>
                </a:solidFill>
              </a:rPr>
              <a:t> </a:t>
            </a:r>
            <a:r>
              <a:rPr lang="ru-RU" sz="2800" smtClean="0">
                <a:solidFill>
                  <a:srgbClr val="000066"/>
                </a:solidFill>
                <a:hlinkClick r:id="rId2"/>
              </a:rPr>
              <a:t>pedsovet.org</a:t>
            </a:r>
            <a:r>
              <a:rPr lang="ru-RU" sz="2800" smtClean="0">
                <a:solidFill>
                  <a:srgbClr val="000066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/>
          </p:cNvSpPr>
          <p:nvPr>
            <p:ph type="body" idx="4294967295"/>
          </p:nvPr>
        </p:nvSpPr>
        <p:spPr>
          <a:xfrm>
            <a:off x="611188" y="141685"/>
            <a:ext cx="8064500" cy="1512094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000" b="1" smtClean="0">
                <a:solidFill>
                  <a:srgbClr val="002060"/>
                </a:solidFill>
              </a:rPr>
              <a:t>Исследование показало, что в России ежедневно пользуются Интернетом 89% подростков 12–17 лет (в 2010 году - 82%). Девочки пользуются Интернетом так же часто, как и мальчики. </a:t>
            </a:r>
          </a:p>
          <a:p>
            <a:pPr eaLnBrk="1" hangingPunct="1">
              <a:buFont typeface="Arial" charset="0"/>
              <a:buNone/>
            </a:pPr>
            <a:r>
              <a:rPr lang="ru-RU" sz="2000" b="1" smtClean="0">
                <a:solidFill>
                  <a:srgbClr val="002060"/>
                </a:solidFill>
              </a:rPr>
              <a:t>С возрастом частота использования Интернета подростками растет, достигая максимума у 17 - летних юношей, среди которых каждый день в интернет выходят 96%.</a:t>
            </a:r>
          </a:p>
        </p:txBody>
      </p:sp>
      <p:pic>
        <p:nvPicPr>
          <p:cNvPr id="20482" name="Рисунок 2" descr="Подростки и Интернет"/>
          <p:cNvPicPr>
            <a:picLocks noChangeAspect="1" noChangeArrowheads="1"/>
          </p:cNvPicPr>
          <p:nvPr/>
        </p:nvPicPr>
        <p:blipFill>
          <a:blip r:embed="rId2"/>
          <a:srcRect r="-1453" b="17479"/>
          <a:stretch>
            <a:fillRect/>
          </a:stretch>
        </p:blipFill>
        <p:spPr bwMode="auto">
          <a:xfrm>
            <a:off x="0" y="1815704"/>
            <a:ext cx="8878888" cy="3112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411956"/>
            <a:ext cx="8229600" cy="418266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b="1" smtClean="0"/>
              <a:t>Каждый восьмой подросток в будни </a:t>
            </a:r>
            <a:r>
              <a:rPr lang="ru-RU" sz="2400" smtClean="0"/>
              <a:t>проводит в Интернете 5 часов и больше.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/>
              <a:t>В выходные </a:t>
            </a:r>
            <a:r>
              <a:rPr lang="ru-RU" sz="2400" smtClean="0"/>
              <a:t>присутствие детей в Интернете резко возрастает: такое же время в Сети проводит уже </a:t>
            </a:r>
            <a:r>
              <a:rPr lang="ru-RU" sz="2400" b="1" smtClean="0"/>
              <a:t>каждый четвертый</a:t>
            </a:r>
            <a:r>
              <a:rPr lang="ru-RU" sz="240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Мобильный Интернет у детей в два раза более популярен, чем у родителей. </a:t>
            </a:r>
            <a:r>
              <a:rPr lang="ru-RU" sz="2400" b="1" smtClean="0"/>
              <a:t>Мобильным Интернетом сегодня пользуется практически каждый второй ребенок</a:t>
            </a:r>
            <a:r>
              <a:rPr lang="ru-RU" sz="2400" smtClean="0"/>
              <a:t>.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sz="2400" smtClean="0"/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b="1" i="1" smtClean="0">
                <a:solidFill>
                  <a:srgbClr val="C00000"/>
                </a:solidFill>
              </a:rPr>
              <a:t>Наличие у подростков персональных средств выхода в Интернет </a:t>
            </a:r>
            <a:r>
              <a:rPr lang="ru-RU" sz="2800" b="1" i="1" smtClean="0">
                <a:solidFill>
                  <a:srgbClr val="C00000"/>
                </a:solidFill>
              </a:rPr>
              <a:t>сокращает возможности не только контроля со стороны взрослых, но и обсуждения в семье совместного опыта использования Интернета</a:t>
            </a:r>
            <a:r>
              <a:rPr lang="ru-RU" sz="2400" b="1" i="1" smtClean="0">
                <a:solidFill>
                  <a:srgbClr val="C0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9788" y="183357"/>
            <a:ext cx="4838700" cy="4764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8" name="Picture 4" descr="1 001"/>
          <p:cNvPicPr>
            <a:picLocks noChangeAspect="1" noChangeArrowheads="1"/>
          </p:cNvPicPr>
          <p:nvPr/>
        </p:nvPicPr>
        <p:blipFill>
          <a:blip r:embed="rId2" cstate="print"/>
          <a:srcRect l="1630"/>
          <a:stretch>
            <a:fillRect/>
          </a:stretch>
        </p:blipFill>
        <p:spPr bwMode="auto">
          <a:xfrm>
            <a:off x="971600" y="195486"/>
            <a:ext cx="4408488" cy="47339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554" name="Прямоугольник 2"/>
          <p:cNvSpPr>
            <a:spLocks noChangeArrowheads="1"/>
          </p:cNvSpPr>
          <p:nvPr/>
        </p:nvSpPr>
        <p:spPr bwMode="auto">
          <a:xfrm>
            <a:off x="5580064" y="1600201"/>
            <a:ext cx="3563937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2060"/>
                </a:solidFill>
              </a:rPr>
              <a:t>Главная страница сайта </a:t>
            </a:r>
          </a:p>
          <a:p>
            <a:pPr algn="ctr"/>
            <a:r>
              <a:rPr lang="ru-RU">
                <a:solidFill>
                  <a:srgbClr val="002060"/>
                </a:solidFill>
              </a:rPr>
              <a:t>ГАОУ ДПО </a:t>
            </a:r>
          </a:p>
          <a:p>
            <a:pPr algn="ctr"/>
            <a:r>
              <a:rPr lang="ru-RU">
                <a:solidFill>
                  <a:srgbClr val="002060"/>
                </a:solidFill>
              </a:rPr>
              <a:t>«Институт развития образования </a:t>
            </a:r>
          </a:p>
          <a:p>
            <a:pPr algn="ctr"/>
            <a:r>
              <a:rPr lang="ru-RU">
                <a:solidFill>
                  <a:srgbClr val="002060"/>
                </a:solidFill>
              </a:rPr>
              <a:t>Республики Татарстан»</a:t>
            </a:r>
          </a:p>
          <a:p>
            <a:pPr algn="ctr"/>
            <a:endParaRPr lang="ru-RU">
              <a:solidFill>
                <a:srgbClr val="002060"/>
              </a:solidFill>
            </a:endParaRPr>
          </a:p>
          <a:p>
            <a:pPr algn="ctr"/>
            <a:r>
              <a:rPr lang="ru-RU">
                <a:solidFill>
                  <a:srgbClr val="002060"/>
                </a:solidFill>
              </a:rPr>
              <a:t>левая колонка </a:t>
            </a:r>
            <a:r>
              <a:rPr lang="ru-RU" sz="1600">
                <a:solidFill>
                  <a:srgbClr val="002060"/>
                </a:solidFill>
              </a:rPr>
              <a:t>(10 кнопка сверху)</a:t>
            </a:r>
          </a:p>
          <a:p>
            <a:pPr algn="ctr"/>
            <a:r>
              <a:rPr lang="ru-RU" sz="160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>
                <a:solidFill>
                  <a:srgbClr val="002060"/>
                </a:solidFill>
              </a:rPr>
              <a:t>Название кнопки - Методические рекомендации</a:t>
            </a:r>
          </a:p>
          <a:p>
            <a:pPr algn="ctr"/>
            <a:endParaRPr lang="ru-RU">
              <a:solidFill>
                <a:srgbClr val="002060"/>
              </a:solidFill>
            </a:endParaRPr>
          </a:p>
          <a:p>
            <a:pPr algn="ctr"/>
            <a:r>
              <a:rPr lang="ru-RU" b="1">
                <a:solidFill>
                  <a:srgbClr val="002060"/>
                </a:solidFill>
              </a:rPr>
              <a:t>Ссылка </a:t>
            </a:r>
          </a:p>
          <a:p>
            <a:pPr algn="ctr"/>
            <a:r>
              <a:rPr lang="ru-RU" b="1">
                <a:solidFill>
                  <a:srgbClr val="002060"/>
                </a:solidFill>
              </a:rPr>
              <a:t>  </a:t>
            </a:r>
            <a:r>
              <a:rPr lang="ru-RU" b="1">
                <a:solidFill>
                  <a:srgbClr val="002060"/>
                </a:solidFill>
                <a:hlinkClick r:id="rId3"/>
              </a:rPr>
              <a:t>https://iro.tatar/nodes/112</a:t>
            </a:r>
            <a:endParaRPr lang="ru-RU" b="1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1550</TotalTime>
  <Words>788</Words>
  <Application>Microsoft Office PowerPoint</Application>
  <PresentationFormat>Экран (16:9)</PresentationFormat>
  <Paragraphs>134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Тема Office</vt:lpstr>
      <vt:lpstr>Лист Microsoft Excel 97-2003</vt:lpstr>
      <vt:lpstr>Диаграмма</vt:lpstr>
      <vt:lpstr>Современная медиасреда: ресурсы и угрозы  </vt:lpstr>
      <vt:lpstr>Презентация PowerPoint</vt:lpstr>
      <vt:lpstr>Ассоциации со словом  медиа</vt:lpstr>
      <vt:lpstr>Презентация PowerPoint</vt:lpstr>
      <vt:lpstr>Цифровая компетентность родителей и  подростков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Элементы деструктивности в структуре информационной теле- и кинопродукции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Информационными воздействиями можно активизировать разные отделы и функции мозга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ИНФОРМАЦИОННОЙ БЕЗОПАСНОСТИ </dc:title>
  <dc:creator>Анатолий</dc:creator>
  <cp:lastModifiedBy>user</cp:lastModifiedBy>
  <cp:revision>174</cp:revision>
  <dcterms:created xsi:type="dcterms:W3CDTF">2016-07-14T01:41:21Z</dcterms:created>
  <dcterms:modified xsi:type="dcterms:W3CDTF">2018-01-19T07:45:23Z</dcterms:modified>
</cp:coreProperties>
</file>