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2" r:id="rId3"/>
    <p:sldId id="352" r:id="rId4"/>
    <p:sldId id="314" r:id="rId5"/>
    <p:sldId id="339" r:id="rId6"/>
    <p:sldId id="328" r:id="rId7"/>
    <p:sldId id="331" r:id="rId8"/>
    <p:sldId id="353" r:id="rId9"/>
    <p:sldId id="333" r:id="rId10"/>
    <p:sldId id="334" r:id="rId11"/>
    <p:sldId id="335" r:id="rId12"/>
    <p:sldId id="337" r:id="rId13"/>
    <p:sldId id="338" r:id="rId14"/>
    <p:sldId id="340" r:id="rId15"/>
    <p:sldId id="342" r:id="rId16"/>
    <p:sldId id="343" r:id="rId17"/>
    <p:sldId id="344" r:id="rId18"/>
    <p:sldId id="351" r:id="rId19"/>
    <p:sldId id="346" r:id="rId20"/>
    <p:sldId id="347" r:id="rId21"/>
    <p:sldId id="349" r:id="rId22"/>
    <p:sldId id="350" r:id="rId23"/>
    <p:sldId id="318" r:id="rId24"/>
    <p:sldId id="32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4FF9EE-F3B1-4E41-BF5D-66A3E982B197}">
  <a:tblStyle styleId="{A24FF9EE-F3B1-4E41-BF5D-66A3E982B19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90" d="100"/>
          <a:sy n="90" d="100"/>
        </p:scale>
        <p:origin x="-828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003539709558639E-2"/>
                  <c:y val="-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15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897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83333333333411E-2"/>
                  <c:y val="-5.937499999999999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Количество осмотренных</c:v>
                </c:pt>
                <c:pt idx="1">
                  <c:v>Потребители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15897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7215950771685E-2"/>
                  <c:y val="-2.111761811023622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29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222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3333333333257E-2"/>
                  <c:y val="-5.937499999999999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Количество осмотренных</c:v>
                </c:pt>
                <c:pt idx="1">
                  <c:v>Потребители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29222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41344"/>
        <c:axId val="29242880"/>
        <c:axId val="0"/>
      </c:bar3DChart>
      <c:catAx>
        <c:axId val="292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42880"/>
        <c:crosses val="autoZero"/>
        <c:auto val="1"/>
        <c:lblAlgn val="ctr"/>
        <c:lblOffset val="100"/>
        <c:noMultiLvlLbl val="0"/>
      </c:catAx>
      <c:valAx>
        <c:axId val="2924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4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FA61-F7D0-43FA-9C88-454F0CE5EA58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25379-4B1E-4FB1-AF88-C1BBC6A50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4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6262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479" y="4343149"/>
            <a:ext cx="5487040" cy="41135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4412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479" y="4343149"/>
            <a:ext cx="5487040" cy="41135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4412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80875" y="1539175"/>
            <a:ext cx="77600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Воспитание успешной личности</a:t>
            </a: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 в современном колледже: </a:t>
            </a: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основные стратегические ориентиры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dirty="0"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370387" y="810300"/>
            <a:ext cx="39086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Министерство образования и науки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Республики Татарстан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 descr="Coat_of_Arms_of_Tatarstan_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725" y="104725"/>
            <a:ext cx="705575" cy="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653850" y="4283725"/>
            <a:ext cx="30635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 год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4770848" y="3363838"/>
            <a:ext cx="39086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Л.О. Сулима,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заместитель министра образования              и науки Республики Татарстан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619672" y="1066541"/>
            <a:ext cx="705678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3200" b="1" dirty="0" err="1" smtClean="0">
                <a:solidFill>
                  <a:srgbClr val="FF0000"/>
                </a:solidFill>
                <a:latin typeface="Arial" pitchFamily="34" charset="0"/>
              </a:rPr>
              <a:t>Бавлинский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</a:rPr>
              <a:t> аграрный колледж</a:t>
            </a:r>
          </a:p>
          <a:p>
            <a:pPr algn="ctr"/>
            <a:endParaRPr lang="ru-RU" altLang="ru-RU" sz="3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</a:rPr>
              <a:t>Нижнекамский агропромышленный колледж</a:t>
            </a:r>
            <a:endParaRPr lang="ru-RU" altLang="ru-RU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1608011" y="770297"/>
            <a:ext cx="7102628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292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2017 году </a:t>
            </a:r>
            <a:r>
              <a:rPr lang="ru" sz="4800" dirty="0" smtClean="0">
                <a:solidFill>
                  <a:srgbClr val="FF0000"/>
                </a:solidFill>
              </a:rPr>
              <a:t>59</a:t>
            </a:r>
            <a:r>
              <a:rPr lang="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детей-сирот </a:t>
            </a:r>
          </a:p>
          <a:p>
            <a:pPr lvl="0" indent="29210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поступают </a:t>
            </a:r>
            <a:r>
              <a:rPr lang="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ПОО</a:t>
            </a:r>
            <a:endParaRPr lang="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587600" y="66025"/>
            <a:ext cx="7405500" cy="4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2222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rgbClr val="002060"/>
                </a:solidFill>
              </a:rPr>
              <a:t>Лидеры по организации работы с формирования по охране общественного порядка “Форпост”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059582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Алексеевский аграрный колледж	</a:t>
            </a:r>
          </a:p>
          <a:p>
            <a:r>
              <a:rPr lang="ru-RU" sz="1800" dirty="0" err="1"/>
              <a:t>Аксубаевский</a:t>
            </a:r>
            <a:r>
              <a:rPr lang="ru-RU" sz="1800" dirty="0"/>
              <a:t> сельскохозяйственный техникум</a:t>
            </a:r>
          </a:p>
          <a:p>
            <a:r>
              <a:rPr lang="ru-RU" sz="1800" dirty="0" err="1"/>
              <a:t>Альметьевский</a:t>
            </a:r>
            <a:r>
              <a:rPr lang="ru-RU" sz="1800" dirty="0"/>
              <a:t> профессиональный колледж	</a:t>
            </a:r>
          </a:p>
          <a:p>
            <a:r>
              <a:rPr lang="ru-RU" sz="1800" dirty="0" err="1"/>
              <a:t>Альметьевский</a:t>
            </a:r>
            <a:r>
              <a:rPr lang="ru-RU" sz="1800" dirty="0"/>
              <a:t> </a:t>
            </a:r>
            <a:r>
              <a:rPr lang="ru-RU" sz="1800" dirty="0" err="1"/>
              <a:t>коледж</a:t>
            </a:r>
            <a:r>
              <a:rPr lang="ru-RU" sz="1800" dirty="0"/>
              <a:t> физической культуры</a:t>
            </a:r>
          </a:p>
          <a:p>
            <a:r>
              <a:rPr lang="ru-RU" sz="1800" dirty="0"/>
              <a:t>Арский педагогический колледж им. Г. Тукая	</a:t>
            </a:r>
          </a:p>
          <a:p>
            <a:r>
              <a:rPr lang="ru-RU" sz="1800" dirty="0" err="1"/>
              <a:t>Апастовский</a:t>
            </a:r>
            <a:r>
              <a:rPr lang="ru-RU" sz="1800" dirty="0"/>
              <a:t> аграрный колледж</a:t>
            </a:r>
          </a:p>
          <a:p>
            <a:r>
              <a:rPr lang="ru-RU" sz="1800" dirty="0" err="1"/>
              <a:t>Бугульминский</a:t>
            </a:r>
            <a:r>
              <a:rPr lang="ru-RU" sz="1800" dirty="0"/>
              <a:t> профессионально-педагогический </a:t>
            </a:r>
            <a:r>
              <a:rPr lang="ru-RU" sz="1800" dirty="0" smtClean="0"/>
              <a:t>колледж</a:t>
            </a:r>
          </a:p>
          <a:p>
            <a:r>
              <a:rPr lang="ru-RU" sz="1800" dirty="0" err="1" smtClean="0"/>
              <a:t>Атнинский</a:t>
            </a:r>
            <a:r>
              <a:rPr lang="ru-RU" sz="1800" dirty="0" smtClean="0"/>
              <a:t> </a:t>
            </a:r>
            <a:r>
              <a:rPr lang="ru-RU" sz="1800" dirty="0"/>
              <a:t>сельскохозяйственный техникум</a:t>
            </a:r>
          </a:p>
          <a:p>
            <a:r>
              <a:rPr lang="ru-RU" sz="1800" dirty="0" err="1"/>
              <a:t>Буинский</a:t>
            </a:r>
            <a:r>
              <a:rPr lang="ru-RU" sz="1800" dirty="0"/>
              <a:t> ветеринарный техникум</a:t>
            </a:r>
          </a:p>
          <a:p>
            <a:r>
              <a:rPr lang="ru-RU" sz="1800" dirty="0" err="1"/>
              <a:t>Бугульминский</a:t>
            </a:r>
            <a:r>
              <a:rPr lang="ru-RU" sz="1800" dirty="0"/>
              <a:t> машиностроительный</a:t>
            </a:r>
          </a:p>
          <a:p>
            <a:r>
              <a:rPr lang="ru-RU" sz="1800" dirty="0" err="1"/>
              <a:t>Лаишевский</a:t>
            </a:r>
            <a:r>
              <a:rPr lang="ru-RU" sz="1800" dirty="0"/>
              <a:t> технико-экономический техникум	</a:t>
            </a:r>
          </a:p>
          <a:p>
            <a:r>
              <a:rPr lang="ru-RU" sz="1800" dirty="0" err="1"/>
              <a:t>Кукморский</a:t>
            </a:r>
            <a:r>
              <a:rPr lang="ru-RU" sz="1800" dirty="0"/>
              <a:t> аграрный колледж</a:t>
            </a:r>
          </a:p>
          <a:p>
            <a:r>
              <a:rPr lang="ru-RU" sz="1800" dirty="0" err="1"/>
              <a:t>Набережночелнинский</a:t>
            </a:r>
            <a:r>
              <a:rPr lang="ru-RU" sz="1800" dirty="0"/>
              <a:t> строительный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135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1587600" y="66025"/>
            <a:ext cx="7405500" cy="4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22225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rgbClr val="002060"/>
                </a:solidFill>
              </a:rPr>
              <a:t>Лидеры по организации работы с формирования по охране общественного порядка “Форпост”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C343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84355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Казанский </a:t>
            </a:r>
            <a:r>
              <a:rPr lang="ru-RU" sz="2400" dirty="0"/>
              <a:t>педагогический колледж</a:t>
            </a:r>
          </a:p>
          <a:p>
            <a:r>
              <a:rPr lang="ru-RU" sz="2400" dirty="0" err="1"/>
              <a:t>Набережночелнинский</a:t>
            </a:r>
            <a:r>
              <a:rPr lang="ru-RU" sz="2400" dirty="0"/>
              <a:t> педагогический колледж</a:t>
            </a:r>
          </a:p>
          <a:p>
            <a:r>
              <a:rPr lang="ru-RU" sz="2400" dirty="0" smtClean="0"/>
              <a:t>Технический </a:t>
            </a:r>
            <a:r>
              <a:rPr lang="ru-RU" sz="2400" dirty="0"/>
              <a:t>колледж им В.Д. </a:t>
            </a:r>
            <a:r>
              <a:rPr lang="ru-RU" sz="2400" dirty="0" err="1"/>
              <a:t>Поташова</a:t>
            </a:r>
            <a:endParaRPr lang="ru-RU" sz="2400" dirty="0"/>
          </a:p>
          <a:p>
            <a:r>
              <a:rPr lang="ru-RU" sz="2400" dirty="0" err="1"/>
              <a:t>Чистопольский</a:t>
            </a:r>
            <a:r>
              <a:rPr lang="ru-RU" sz="2400" dirty="0"/>
              <a:t> многопрофильный колледж	</a:t>
            </a:r>
          </a:p>
          <a:p>
            <a:r>
              <a:rPr lang="ru-RU" sz="2400" dirty="0" err="1"/>
              <a:t>Тетюшский</a:t>
            </a:r>
            <a:r>
              <a:rPr lang="ru-RU" sz="2400" dirty="0"/>
              <a:t> колледж гражданского защиты</a:t>
            </a:r>
          </a:p>
          <a:p>
            <a:r>
              <a:rPr lang="ru-RU" sz="2400" dirty="0"/>
              <a:t>Сабинского агарный колледж	</a:t>
            </a:r>
          </a:p>
          <a:p>
            <a:r>
              <a:rPr lang="ru-RU" sz="2400" dirty="0"/>
              <a:t>Рыбно-Слободской агротехнический колледж</a:t>
            </a:r>
          </a:p>
          <a:p>
            <a:r>
              <a:rPr lang="ru-RU" sz="2400" dirty="0" err="1"/>
              <a:t>Мензелинский</a:t>
            </a:r>
            <a:r>
              <a:rPr lang="ru-RU" sz="2400" dirty="0"/>
              <a:t> сельскохозяйственный техникум</a:t>
            </a:r>
          </a:p>
          <a:p>
            <a:r>
              <a:rPr lang="ru-RU" sz="2400" dirty="0" err="1" smtClean="0"/>
              <a:t>Мамадышский</a:t>
            </a:r>
            <a:r>
              <a:rPr lang="ru-RU" sz="2400" dirty="0" smtClean="0"/>
              <a:t> </a:t>
            </a:r>
            <a:r>
              <a:rPr lang="ru-RU" sz="2400" dirty="0"/>
              <a:t>политехнический техникум</a:t>
            </a:r>
          </a:p>
        </p:txBody>
      </p:sp>
    </p:spTree>
    <p:extLst>
      <p:ext uri="{BB962C8B-B14F-4D97-AF65-F5344CB8AC3E}">
        <p14:creationId xmlns:p14="http://schemas.microsoft.com/office/powerpoint/2010/main" val="143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899591" y="19961"/>
            <a:ext cx="8013000" cy="2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691680" y="127100"/>
            <a:ext cx="7021469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000" b="1" dirty="0">
                <a:solidFill>
                  <a:srgbClr val="002060"/>
                </a:solidFill>
              </a:rPr>
              <a:t>Студенческий образовательный форум </a:t>
            </a:r>
            <a:r>
              <a:rPr lang="ru" sz="2000" b="1" dirty="0" smtClean="0">
                <a:solidFill>
                  <a:srgbClr val="002060"/>
                </a:solidFill>
              </a:rPr>
              <a:t>– 2017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000" b="1" dirty="0" smtClean="0">
                <a:solidFill>
                  <a:srgbClr val="002060"/>
                </a:solidFill>
              </a:rPr>
              <a:t>17-22 августа (палаточный лагер</a:t>
            </a:r>
            <a:r>
              <a:rPr lang="ru-RU" sz="2000" b="1" dirty="0" smtClean="0">
                <a:solidFill>
                  <a:srgbClr val="002060"/>
                </a:solidFill>
              </a:rPr>
              <a:t>ь – Верхний Услон</a:t>
            </a:r>
            <a:r>
              <a:rPr lang="ru" sz="2000" b="1" dirty="0" smtClean="0">
                <a:solidFill>
                  <a:srgbClr val="002060"/>
                </a:solidFill>
              </a:rPr>
              <a:t>)</a:t>
            </a:r>
            <a:endParaRPr lang="ru" sz="2000" b="1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 descr="обр прог соф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744" y="1131589"/>
            <a:ext cx="6539080" cy="353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5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691680" y="195486"/>
            <a:ext cx="7105273" cy="6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8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Достижение года»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2" y="826385"/>
            <a:ext cx="5931789" cy="409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d7d0f111-a790-4fd7-99ee-9f670757ddf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124" y="298212"/>
            <a:ext cx="6679315" cy="4433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864400" y="84325"/>
            <a:ext cx="68862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2060"/>
                </a:solidFill>
              </a:rPr>
              <a:t>Лучшие </a:t>
            </a:r>
            <a:r>
              <a:rPr lang="ru" sz="1800" dirty="0" smtClean="0">
                <a:solidFill>
                  <a:srgbClr val="002060"/>
                </a:solidFill>
              </a:rPr>
              <a:t>студенческие </a:t>
            </a:r>
            <a:r>
              <a:rPr lang="ru" sz="1800" dirty="0">
                <a:solidFill>
                  <a:srgbClr val="002060"/>
                </a:solidFill>
              </a:rPr>
              <a:t>трудовых </a:t>
            </a:r>
            <a:r>
              <a:rPr lang="ru" sz="1800" dirty="0" smtClean="0">
                <a:solidFill>
                  <a:srgbClr val="002060"/>
                </a:solidFill>
              </a:rPr>
              <a:t>отряды</a:t>
            </a:r>
            <a:endParaRPr lang="ru" sz="1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9118" y="771550"/>
            <a:ext cx="68407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Арский педагогический колледж имени </a:t>
            </a:r>
            <a:r>
              <a:rPr lang="ru-RU" sz="1600" dirty="0" err="1" smtClean="0"/>
              <a:t>Габдуллы</a:t>
            </a:r>
            <a:r>
              <a:rPr lang="ru-RU" sz="1600" dirty="0" smtClean="0"/>
              <a:t> Тукая</a:t>
            </a:r>
          </a:p>
          <a:p>
            <a:r>
              <a:rPr lang="ru-RU" sz="1600" dirty="0" err="1" smtClean="0"/>
              <a:t>Бугульминский</a:t>
            </a:r>
            <a:r>
              <a:rPr lang="ru-RU" sz="1600" dirty="0" smtClean="0"/>
              <a:t> </a:t>
            </a:r>
            <a:r>
              <a:rPr lang="ru-RU" sz="1600" dirty="0"/>
              <a:t>аграрный колледж</a:t>
            </a:r>
          </a:p>
          <a:p>
            <a:r>
              <a:rPr lang="ru-RU" sz="1600" dirty="0" err="1"/>
              <a:t>Бугульминский</a:t>
            </a:r>
            <a:r>
              <a:rPr lang="ru-RU" sz="1600" dirty="0"/>
              <a:t> машиностроительный техникум	</a:t>
            </a:r>
          </a:p>
          <a:p>
            <a:r>
              <a:rPr lang="ru-RU" sz="1600" dirty="0" err="1"/>
              <a:t>Лениногорский</a:t>
            </a:r>
            <a:r>
              <a:rPr lang="ru-RU" sz="1600" dirty="0"/>
              <a:t> нефтяной техникум</a:t>
            </a:r>
          </a:p>
          <a:p>
            <a:r>
              <a:rPr lang="ru-RU" sz="1600" dirty="0" err="1"/>
              <a:t>Бугульминский</a:t>
            </a:r>
            <a:r>
              <a:rPr lang="ru-RU" sz="1600" dirty="0"/>
              <a:t> строительно-технический колледж	</a:t>
            </a:r>
          </a:p>
          <a:p>
            <a:r>
              <a:rPr lang="ru-RU" sz="1600" dirty="0" err="1"/>
              <a:t>Буинский</a:t>
            </a:r>
            <a:r>
              <a:rPr lang="ru-RU" sz="1600" dirty="0"/>
              <a:t> ветеринарный техникум</a:t>
            </a:r>
          </a:p>
          <a:p>
            <a:r>
              <a:rPr lang="ru-RU" sz="1600" dirty="0" err="1"/>
              <a:t>Бугульминский</a:t>
            </a:r>
            <a:r>
              <a:rPr lang="ru-RU" sz="1600" dirty="0"/>
              <a:t> профессионально-педагогический </a:t>
            </a:r>
            <a:r>
              <a:rPr lang="ru-RU" sz="1600" dirty="0" smtClean="0"/>
              <a:t>колледж</a:t>
            </a:r>
          </a:p>
          <a:p>
            <a:r>
              <a:rPr lang="ru-RU" sz="1600" dirty="0" err="1" smtClean="0"/>
              <a:t>Кукморский</a:t>
            </a:r>
            <a:r>
              <a:rPr lang="ru-RU" sz="1600" dirty="0" smtClean="0"/>
              <a:t> </a:t>
            </a:r>
            <a:r>
              <a:rPr lang="ru-RU" sz="1600" dirty="0"/>
              <a:t>аграрный  колледж</a:t>
            </a:r>
          </a:p>
          <a:p>
            <a:r>
              <a:rPr lang="ru-RU" sz="1600" dirty="0" err="1"/>
              <a:t>Альметьевский</a:t>
            </a:r>
            <a:r>
              <a:rPr lang="ru-RU" sz="1600" dirty="0"/>
              <a:t> </a:t>
            </a:r>
            <a:r>
              <a:rPr lang="ru-RU" sz="1600" dirty="0" err="1"/>
              <a:t>политехничский</a:t>
            </a:r>
            <a:r>
              <a:rPr lang="ru-RU" sz="1600" dirty="0"/>
              <a:t> техникум	</a:t>
            </a:r>
          </a:p>
          <a:p>
            <a:r>
              <a:rPr lang="ru-RU" sz="1600" dirty="0" err="1"/>
              <a:t>Альметьевский</a:t>
            </a:r>
            <a:r>
              <a:rPr lang="ru-RU" sz="1600" dirty="0"/>
              <a:t> профессиональный  колледж</a:t>
            </a:r>
          </a:p>
          <a:p>
            <a:r>
              <a:rPr lang="ru-RU" sz="1600" dirty="0" err="1"/>
              <a:t>Альметьевский</a:t>
            </a:r>
            <a:r>
              <a:rPr lang="ru-RU" sz="1600" dirty="0"/>
              <a:t> техникум физической </a:t>
            </a:r>
            <a:r>
              <a:rPr lang="ru-RU" sz="1600" dirty="0" smtClean="0"/>
              <a:t>культур</a:t>
            </a:r>
          </a:p>
          <a:p>
            <a:r>
              <a:rPr lang="ru-RU" sz="1600" dirty="0" err="1" smtClean="0"/>
              <a:t>Альметьевский</a:t>
            </a:r>
            <a:r>
              <a:rPr lang="ru-RU" sz="1600" dirty="0" smtClean="0"/>
              <a:t> </a:t>
            </a:r>
            <a:r>
              <a:rPr lang="ru-RU" sz="1600" dirty="0"/>
              <a:t>медицинский колледж</a:t>
            </a:r>
          </a:p>
          <a:p>
            <a:r>
              <a:rPr lang="ru-RU" sz="1600" dirty="0" err="1"/>
              <a:t>Альметьевский</a:t>
            </a:r>
            <a:r>
              <a:rPr lang="ru-RU" sz="1600" dirty="0"/>
              <a:t> музыкальный колледж</a:t>
            </a:r>
          </a:p>
          <a:p>
            <a:r>
              <a:rPr lang="ru-RU" sz="1600" dirty="0" err="1" smtClean="0"/>
              <a:t>Набережночелнинский</a:t>
            </a:r>
            <a:r>
              <a:rPr lang="ru-RU" sz="1600" dirty="0" smtClean="0"/>
              <a:t> </a:t>
            </a:r>
            <a:r>
              <a:rPr lang="ru-RU" sz="1600" dirty="0" err="1"/>
              <a:t>педасгогический</a:t>
            </a:r>
            <a:r>
              <a:rPr lang="ru-RU" sz="1600" dirty="0"/>
              <a:t> колледж</a:t>
            </a:r>
          </a:p>
          <a:p>
            <a:r>
              <a:rPr lang="ru-RU" sz="1600" dirty="0"/>
              <a:t>Камский строительный колледж им. Е.Н. </a:t>
            </a:r>
            <a:r>
              <a:rPr lang="ru-RU" sz="1600" dirty="0" err="1"/>
              <a:t>Батенчука</a:t>
            </a:r>
            <a:r>
              <a:rPr lang="ru-RU" sz="1600" dirty="0"/>
              <a:t>»	</a:t>
            </a:r>
          </a:p>
          <a:p>
            <a:r>
              <a:rPr lang="ru-RU" sz="1600" dirty="0" err="1"/>
              <a:t>Тенический</a:t>
            </a:r>
            <a:r>
              <a:rPr lang="ru-RU" sz="1600" dirty="0"/>
              <a:t> колледж им .В.Д </a:t>
            </a:r>
            <a:r>
              <a:rPr lang="ru-RU" sz="1600" dirty="0" err="1"/>
              <a:t>Потошова</a:t>
            </a:r>
            <a:r>
              <a:rPr lang="ru-RU" sz="1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818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118" y="555526"/>
            <a:ext cx="68407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Заинский</a:t>
            </a:r>
            <a:r>
              <a:rPr lang="ru-RU" dirty="0"/>
              <a:t> политехнический колледж	</a:t>
            </a:r>
          </a:p>
          <a:p>
            <a:r>
              <a:rPr lang="ru-RU" dirty="0"/>
              <a:t>Нижнекамский технологический колледж</a:t>
            </a:r>
          </a:p>
          <a:p>
            <a:r>
              <a:rPr lang="ru-RU" dirty="0"/>
              <a:t>Нижнекамский агропромышленный колледж	</a:t>
            </a:r>
          </a:p>
          <a:p>
            <a:r>
              <a:rPr lang="ru-RU" dirty="0"/>
              <a:t>Техникум нефтехимии и нефтепереработки</a:t>
            </a:r>
          </a:p>
          <a:p>
            <a:r>
              <a:rPr lang="ru-RU" dirty="0"/>
              <a:t>Нижнекамский нефтехимический колледж</a:t>
            </a:r>
          </a:p>
          <a:p>
            <a:r>
              <a:rPr lang="ru-RU" dirty="0"/>
              <a:t> Нижнекамский политехнический колледж </a:t>
            </a:r>
            <a:r>
              <a:rPr lang="ru-RU" dirty="0" err="1"/>
              <a:t>им.Королева</a:t>
            </a:r>
            <a:endParaRPr lang="ru-RU" dirty="0"/>
          </a:p>
          <a:p>
            <a:r>
              <a:rPr lang="ru-RU" dirty="0"/>
              <a:t>Нижнекамский сварочно-монтажный колледж</a:t>
            </a:r>
          </a:p>
          <a:p>
            <a:r>
              <a:rPr lang="ru-RU" dirty="0"/>
              <a:t>Нижнекамский медицинский колледж</a:t>
            </a:r>
          </a:p>
          <a:p>
            <a:r>
              <a:rPr lang="ru-RU" dirty="0"/>
              <a:t>Нижнекамский индустриальный техникум	</a:t>
            </a:r>
          </a:p>
          <a:p>
            <a:r>
              <a:rPr lang="ru-RU" dirty="0"/>
              <a:t>Нижнекамский педагогический </a:t>
            </a:r>
            <a:r>
              <a:rPr lang="ru-RU" dirty="0" smtClean="0"/>
              <a:t>колледж</a:t>
            </a:r>
            <a:endParaRPr lang="ru-RU" dirty="0"/>
          </a:p>
          <a:p>
            <a:r>
              <a:rPr lang="ru-RU" dirty="0"/>
              <a:t>Колледж малого бизнеса и предпринимательства»</a:t>
            </a:r>
          </a:p>
          <a:p>
            <a:r>
              <a:rPr lang="ru-RU" dirty="0"/>
              <a:t>Казанский торговый техникум»	</a:t>
            </a:r>
          </a:p>
          <a:p>
            <a:r>
              <a:rPr lang="ru-RU" dirty="0" err="1"/>
              <a:t>Чистопольский</a:t>
            </a:r>
            <a:r>
              <a:rPr lang="ru-RU" dirty="0"/>
              <a:t> многопрофильный колледж»</a:t>
            </a:r>
          </a:p>
          <a:p>
            <a:r>
              <a:rPr lang="ru-RU" dirty="0"/>
              <a:t>Международный колледж сервиса»	</a:t>
            </a:r>
          </a:p>
          <a:p>
            <a:r>
              <a:rPr lang="ru-RU" dirty="0"/>
              <a:t>Казанский кооперативный техникум</a:t>
            </a:r>
          </a:p>
          <a:p>
            <a:r>
              <a:rPr lang="ru-RU" dirty="0"/>
              <a:t>Казанский колледж технологии и дизайна</a:t>
            </a:r>
          </a:p>
          <a:p>
            <a:r>
              <a:rPr lang="ru-RU" dirty="0"/>
              <a:t> Казанский колледж коммунального хозяйства и строительства</a:t>
            </a:r>
          </a:p>
          <a:p>
            <a:r>
              <a:rPr lang="ru-RU" dirty="0" err="1"/>
              <a:t>Чистопольский</a:t>
            </a:r>
            <a:r>
              <a:rPr lang="ru-RU" dirty="0"/>
              <a:t> сельскохозяйственный техникум	</a:t>
            </a:r>
          </a:p>
          <a:p>
            <a:r>
              <a:rPr lang="ru-RU" dirty="0" err="1"/>
              <a:t>Зеленодольское</a:t>
            </a:r>
            <a:r>
              <a:rPr lang="ru-RU" dirty="0"/>
              <a:t> медицинское училище</a:t>
            </a:r>
          </a:p>
          <a:p>
            <a:r>
              <a:rPr lang="ru-RU" dirty="0" err="1"/>
              <a:t>Зеленодольский</a:t>
            </a:r>
            <a:r>
              <a:rPr lang="ru-RU" dirty="0"/>
              <a:t> механический колледж	</a:t>
            </a:r>
          </a:p>
          <a:p>
            <a:endParaRPr lang="ru-RU" dirty="0"/>
          </a:p>
        </p:txBody>
      </p:sp>
      <p:sp>
        <p:nvSpPr>
          <p:cNvPr id="4" name="Shape 220"/>
          <p:cNvSpPr txBox="1"/>
          <p:nvPr/>
        </p:nvSpPr>
        <p:spPr>
          <a:xfrm>
            <a:off x="1864400" y="84325"/>
            <a:ext cx="68862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>
                <a:solidFill>
                  <a:srgbClr val="002060"/>
                </a:solidFill>
              </a:rPr>
              <a:t>Лучшие </a:t>
            </a:r>
            <a:r>
              <a:rPr lang="ru" sz="1800" dirty="0" smtClean="0">
                <a:solidFill>
                  <a:srgbClr val="002060"/>
                </a:solidFill>
              </a:rPr>
              <a:t>студенческие </a:t>
            </a:r>
            <a:r>
              <a:rPr lang="ru" sz="1800" dirty="0">
                <a:solidFill>
                  <a:srgbClr val="002060"/>
                </a:solidFill>
              </a:rPr>
              <a:t>трудовых </a:t>
            </a:r>
            <a:r>
              <a:rPr lang="ru" sz="1800" dirty="0" smtClean="0">
                <a:solidFill>
                  <a:srgbClr val="002060"/>
                </a:solidFill>
              </a:rPr>
              <a:t>отряды</a:t>
            </a:r>
            <a:endParaRPr lang="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1331850" y="66025"/>
            <a:ext cx="7859700" cy="8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Республиканский фестиваль </a:t>
            </a:r>
            <a:endParaRPr lang="ru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Весенняя капель - 2017»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Shape 291" descr="_DSC20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43" y="1139511"/>
            <a:ext cx="5993114" cy="3716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0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259633" y="220525"/>
            <a:ext cx="7802742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600" b="1" dirty="0" smtClean="0">
                <a:solidFill>
                  <a:srgbClr val="002060"/>
                </a:solidFill>
              </a:rPr>
              <a:t>Критерии </a:t>
            </a:r>
            <a:r>
              <a:rPr lang="ru" sz="16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эффективности </a:t>
            </a:r>
            <a:r>
              <a:rPr lang="ru" sz="1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воспитательной работы в </a:t>
            </a:r>
            <a:r>
              <a:rPr lang="ru" sz="1600" b="1" dirty="0" smtClean="0">
                <a:solidFill>
                  <a:srgbClr val="002060"/>
                </a:solidFill>
              </a:rPr>
              <a:t>ПОО</a:t>
            </a:r>
            <a:endParaRPr sz="1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745125" y="704175"/>
            <a:ext cx="7010999" cy="403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3350"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Эффективность 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студенческого самоуправления </a:t>
            </a:r>
          </a:p>
          <a:p>
            <a:pPr marL="133350" lvl="0" algn="just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ффективность здоровьесберегающей 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спортивно-массовой работы</a:t>
            </a: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езультативность участия в культурно-массовых и гражданско-патриотических мероприятиях 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ффективность деятельности по 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профилактике правонарушений, деструктивного и асоциального поведения обучающихся ПОО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3350"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Наличие в ПОО 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нормативно- методической </a:t>
            </a:r>
            <a:r>
              <a:rPr lang="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документации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845689" y="267494"/>
            <a:ext cx="6942300" cy="7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Спартакиада обучающихся профессиональных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образовательных </a:t>
            </a:r>
            <a:r>
              <a:rPr lang="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организаций Республики Татарстан </a:t>
            </a:r>
            <a:endParaRPr lang="ru" sz="1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«Готов к труду и обороне</a:t>
            </a:r>
            <a:r>
              <a:rPr lang="ru" sz="16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1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1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763688" y="915566"/>
            <a:ext cx="3185400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000000"/>
                </a:solidFill>
                <a:sym typeface="Arial"/>
              </a:rPr>
              <a:t>       </a:t>
            </a:r>
            <a:endParaRPr lang="ru" sz="2000" b="0" i="0" u="sng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Настольный 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теннис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Баскетбол </a:t>
            </a:r>
            <a:endParaRPr lang="ru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Лыжные гонки </a:t>
            </a:r>
            <a:endParaRPr lang="ru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Хоккей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" sz="2000" dirty="0">
                <a:latin typeface="Calibri"/>
                <a:ea typeface="Calibri"/>
                <a:cs typeface="Calibri"/>
                <a:sym typeface="Calibri"/>
              </a:rPr>
              <a:t>Мини-футбол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lang="ru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949088" y="1246151"/>
            <a:ext cx="3572361" cy="4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Волейбол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Национальная 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борьба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Студенческое многоборье </a:t>
            </a:r>
            <a:r>
              <a:rPr lang="ru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ГТО: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" sz="2000" dirty="0" smtClean="0">
                <a:latin typeface="Calibri"/>
                <a:ea typeface="Calibri"/>
                <a:cs typeface="Calibri"/>
                <a:sym typeface="Calibri"/>
              </a:rPr>
              <a:t>(п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л</a:t>
            </a:r>
            <a:r>
              <a:rPr lang="ru" sz="2000" dirty="0" smtClean="0">
                <a:latin typeface="Calibri"/>
                <a:ea typeface="Calibri"/>
                <a:cs typeface="Calibri"/>
                <a:sym typeface="Calibri"/>
              </a:rPr>
              <a:t>авание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 легкая атлетика</a:t>
            </a: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стрельба</a:t>
            </a:r>
            <a:r>
              <a:rPr lang="ru" sz="20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7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857250" y="-79771"/>
            <a:ext cx="8278811" cy="4739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1" i="0" u="none" dirty="0" smtClean="0">
              <a:solidFill>
                <a:srgbClr val="1C4587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ru" sz="2400" b="1" dirty="0" smtClean="0">
                <a:solidFill>
                  <a:srgbClr val="1C4587"/>
                </a:solidFill>
              </a:rPr>
              <a:t>      </a:t>
            </a:r>
            <a:r>
              <a:rPr lang="ru" sz="2400" b="1" i="0" u="none" dirty="0" smtClean="0">
                <a:solidFill>
                  <a:srgbClr val="1C4587"/>
                </a:solidFill>
              </a:rPr>
              <a:t>Лидеры Спартакиады</a:t>
            </a:r>
            <a:endParaRPr sz="1600" b="1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" sz="2000" i="0" u="none" dirty="0">
                <a:solidFill>
                  <a:srgbClr val="1C4587"/>
                </a:solidFill>
              </a:rPr>
              <a:t/>
            </a:r>
            <a:br>
              <a:rPr lang="ru" sz="2000" i="0" u="none" dirty="0">
                <a:solidFill>
                  <a:srgbClr val="1C4587"/>
                </a:solidFill>
              </a:rPr>
            </a:br>
            <a:endParaRPr lang="ru" sz="20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" sz="1800" i="0" u="none" dirty="0">
                <a:solidFill>
                  <a:srgbClr val="1C4587"/>
                </a:solidFill>
              </a:rPr>
              <a:t>        </a:t>
            </a:r>
          </a:p>
        </p:txBody>
      </p:sp>
      <p:graphicFrame>
        <p:nvGraphicFramePr>
          <p:cNvPr id="270" name="Shape 270"/>
          <p:cNvGraphicFramePr/>
          <p:nvPr/>
        </p:nvGraphicFramePr>
        <p:xfrm>
          <a:off x="1580950" y="831859"/>
          <a:ext cx="7413175" cy="4024810"/>
        </p:xfrm>
        <a:graphic>
          <a:graphicData uri="http://schemas.openxmlformats.org/drawingml/2006/table">
            <a:tbl>
              <a:tblPr>
                <a:noFill/>
                <a:tableStyleId>{A24FF9EE-F3B1-4E41-BF5D-66A3E982B197}</a:tableStyleId>
              </a:tblPr>
              <a:tblGrid>
                <a:gridCol w="533350"/>
                <a:gridCol w="3232850"/>
                <a:gridCol w="3646975"/>
              </a:tblGrid>
              <a:tr h="21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 dirty="0">
                          <a:solidFill>
                            <a:srgbClr val="000000"/>
                          </a:solidFill>
                        </a:rPr>
                        <a:t>№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400" b="1" i="0" u="none" strike="noStrike" cap="none">
                          <a:solidFill>
                            <a:srgbClr val="000000"/>
                          </a:solidFill>
                        </a:rPr>
                        <a:t>Сельские зоны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400" b="1" i="0" u="none" strike="noStrike" cap="none">
                          <a:solidFill>
                            <a:srgbClr val="000000"/>
                          </a:solidFill>
                        </a:rPr>
                        <a:t>Городские зоны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Арский педагогический колледж                                          им. Габдуллы Тукая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Альметьевский политехнический техникум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Сармановский аграрный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Казанский педагогический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Сабинский аграрный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Казанский энергетический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 dirty="0">
                          <a:solidFill>
                            <a:srgbClr val="000000"/>
                          </a:solidFill>
                        </a:rPr>
                        <a:t>Буинский ветеринарный техникум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Нижнекамский нефтехимический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Тетюшский государственный колледж гражданской обороны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Альметьевский колледж физической культуры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Атнинский сельско-хозяйственный техникум им. Габдулы Тукая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Зеленодольский механический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Мамадышский политехнический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Нижнекамский техникум нефтехимии и нефтепереработки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Мензелинский с/хозяйственый  техникум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Лениногорский нефтяной техникум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Актанышский технологический техникум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Казанский авиационно-технический колледж им. П.В. Дементьева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2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Кукморский аграрный колледж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Tahoma"/>
                        <a:buNone/>
                      </a:pPr>
                      <a:r>
                        <a:rPr lang="ru" sz="1200" i="0" u="none" strike="noStrike" cap="none">
                          <a:solidFill>
                            <a:srgbClr val="000000"/>
                          </a:solidFill>
                        </a:rPr>
                        <a:t>Казанский автотранспортный техникум им. А.П. Обыденнова</a:t>
                      </a:r>
                    </a:p>
                  </a:txBody>
                  <a:tcPr marL="11725" marR="11725" marT="880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1723875" y="121800"/>
            <a:ext cx="7412100" cy="453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ru" sz="1800" b="1" i="0" u="none" dirty="0">
                <a:solidFill>
                  <a:srgbClr val="1C4587"/>
                </a:solidFill>
              </a:rPr>
              <a:t>Лидеры в проведении соревнований</a:t>
            </a:r>
            <a:r>
              <a:rPr lang="ru" sz="1800" dirty="0">
                <a:solidFill>
                  <a:srgbClr val="1C4587"/>
                </a:solidFill>
              </a:rPr>
              <a:t> </a:t>
            </a:r>
            <a:r>
              <a:rPr lang="ru" sz="1800" b="1" i="0" u="none" dirty="0">
                <a:solidFill>
                  <a:srgbClr val="1C4587"/>
                </a:solidFill>
              </a:rPr>
              <a:t>на своей территории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endParaRPr sz="800" b="1" dirty="0">
              <a:solidFill>
                <a:srgbClr val="1C4587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Казанский педагогический колледж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Казанский энергетический колледж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Казанский автотранспортный техникум им А.П. Обыденова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Набережночелнинский политехнический колледж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Нижнекамский нефтехимический колледж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Альметьевский политехнический техникум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Лениногорский нефтяной техникум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Арский педагогический колледж им. Г.Тукая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Буинский ветеринарный техникум 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Лаишевский технико-экономический техникум</a:t>
            </a:r>
          </a:p>
          <a:p>
            <a:pPr marR="0" lvl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" sz="1500" i="0" u="none" dirty="0"/>
              <a:t>Мензелинский педагогический колледж имени </a:t>
            </a:r>
            <a:r>
              <a:rPr lang="ru" sz="1500" dirty="0"/>
              <a:t>М.</a:t>
            </a:r>
            <a:r>
              <a:rPr lang="ru" sz="1500" i="0" u="none" dirty="0"/>
              <a:t> Джалиля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1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1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" sz="1500" i="0" u="none" dirty="0">
                <a:solidFill>
                  <a:srgbClr val="1C4587"/>
                </a:solidFill>
              </a:rPr>
              <a:t/>
            </a:r>
            <a:br>
              <a:rPr lang="ru" sz="1500" i="0" u="none" dirty="0">
                <a:solidFill>
                  <a:srgbClr val="1C4587"/>
                </a:solidFill>
              </a:rPr>
            </a:br>
            <a:endParaRPr lang="ru" sz="15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i="0" u="none" dirty="0">
              <a:solidFill>
                <a:srgbClr val="1C458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ru" sz="1500" i="0" u="none" dirty="0">
                <a:solidFill>
                  <a:srgbClr val="1C4587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609152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1873775" y="140550"/>
            <a:ext cx="7178400" cy="5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dirty="0" smtClean="0">
                <a:solidFill>
                  <a:srgbClr val="002060"/>
                </a:solidFill>
              </a:rPr>
              <a:t>Грантополучатели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dirty="0" smtClean="0">
                <a:solidFill>
                  <a:srgbClr val="002060"/>
                </a:solidFill>
              </a:rPr>
              <a:t> 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84355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Арский </a:t>
            </a:r>
            <a:r>
              <a:rPr lang="ru-RU" sz="1600" dirty="0"/>
              <a:t>педагогический колледж имени Г. </a:t>
            </a:r>
            <a:r>
              <a:rPr lang="ru-RU" sz="1600" dirty="0" smtClean="0"/>
              <a:t>Тукая</a:t>
            </a:r>
          </a:p>
          <a:p>
            <a:r>
              <a:rPr lang="ru-RU" sz="1600" dirty="0" err="1" smtClean="0"/>
              <a:t>Альметьевский</a:t>
            </a:r>
            <a:r>
              <a:rPr lang="ru-RU" sz="1600" dirty="0" smtClean="0"/>
              <a:t> политехнический техникум</a:t>
            </a:r>
          </a:p>
          <a:p>
            <a:r>
              <a:rPr lang="ru-RU" sz="1600" dirty="0" smtClean="0"/>
              <a:t>Казанский </a:t>
            </a:r>
            <a:r>
              <a:rPr lang="ru-RU" sz="1600" dirty="0"/>
              <a:t>педагогический </a:t>
            </a:r>
            <a:r>
              <a:rPr lang="ru-RU" sz="1600" dirty="0" smtClean="0"/>
              <a:t>колледж</a:t>
            </a:r>
            <a:endParaRPr lang="ru-RU" sz="1600" dirty="0"/>
          </a:p>
          <a:p>
            <a:r>
              <a:rPr lang="ru-RU" sz="1600" dirty="0" err="1" smtClean="0"/>
              <a:t>Буинский</a:t>
            </a:r>
            <a:r>
              <a:rPr lang="ru-RU" sz="1600" dirty="0" smtClean="0"/>
              <a:t> </a:t>
            </a:r>
            <a:r>
              <a:rPr lang="ru-RU" sz="1600" dirty="0"/>
              <a:t>ветеринарный </a:t>
            </a:r>
            <a:r>
              <a:rPr lang="ru-RU" sz="1600" dirty="0" smtClean="0"/>
              <a:t>техникум</a:t>
            </a:r>
            <a:endParaRPr lang="ru-RU" sz="1600" dirty="0"/>
          </a:p>
          <a:p>
            <a:r>
              <a:rPr lang="ru-RU" sz="1600" dirty="0" err="1" smtClean="0"/>
              <a:t>Лениногорский</a:t>
            </a:r>
            <a:r>
              <a:rPr lang="ru-RU" sz="1600" dirty="0" smtClean="0"/>
              <a:t> </a:t>
            </a:r>
            <a:r>
              <a:rPr lang="ru-RU" sz="1600" dirty="0"/>
              <a:t>нефтяной </a:t>
            </a:r>
            <a:r>
              <a:rPr lang="ru-RU" sz="1600" dirty="0" smtClean="0"/>
              <a:t>техникум</a:t>
            </a:r>
            <a:endParaRPr lang="ru-RU" sz="1600" dirty="0"/>
          </a:p>
          <a:p>
            <a:r>
              <a:rPr lang="ru-RU" sz="1600" dirty="0" smtClean="0"/>
              <a:t>Нижнекамский </a:t>
            </a:r>
            <a:r>
              <a:rPr lang="ru-RU" sz="1600" dirty="0"/>
              <a:t>нефтехимический </a:t>
            </a:r>
            <a:r>
              <a:rPr lang="ru-RU" sz="1600" dirty="0" smtClean="0"/>
              <a:t>колледж</a:t>
            </a:r>
            <a:endParaRPr lang="ru-RU" sz="1600" dirty="0"/>
          </a:p>
          <a:p>
            <a:r>
              <a:rPr lang="ru-RU" sz="1600" dirty="0" err="1" smtClean="0"/>
              <a:t>Тетюшский</a:t>
            </a:r>
            <a:r>
              <a:rPr lang="ru-RU" sz="1600" dirty="0" smtClean="0"/>
              <a:t> </a:t>
            </a:r>
            <a:r>
              <a:rPr lang="ru-RU" sz="1600" dirty="0"/>
              <a:t>государственный колледж гражданской </a:t>
            </a:r>
            <a:r>
              <a:rPr lang="ru-RU" sz="1600" dirty="0" smtClean="0"/>
              <a:t>защиты</a:t>
            </a:r>
            <a:endParaRPr lang="ru-RU" sz="1600" dirty="0"/>
          </a:p>
          <a:p>
            <a:r>
              <a:rPr lang="ru-RU" sz="1600" dirty="0" smtClean="0"/>
              <a:t>Казанский </a:t>
            </a:r>
            <a:r>
              <a:rPr lang="ru-RU" sz="1600" dirty="0"/>
              <a:t>автотранспортный техникум им. А.П. </a:t>
            </a:r>
            <a:r>
              <a:rPr lang="ru-RU" sz="1600" dirty="0" err="1" smtClean="0"/>
              <a:t>Обыденнова</a:t>
            </a:r>
            <a:endParaRPr lang="ru-RU" sz="1600" dirty="0"/>
          </a:p>
          <a:p>
            <a:r>
              <a:rPr lang="ru-RU" sz="1600" dirty="0" err="1" smtClean="0"/>
              <a:t>Сармановский</a:t>
            </a:r>
            <a:r>
              <a:rPr lang="ru-RU" sz="1600" dirty="0" smtClean="0"/>
              <a:t> </a:t>
            </a:r>
            <a:r>
              <a:rPr lang="ru-RU" sz="1600" dirty="0"/>
              <a:t>аграрный </a:t>
            </a:r>
            <a:r>
              <a:rPr lang="ru-RU" sz="1600" dirty="0" smtClean="0"/>
              <a:t>колледж</a:t>
            </a:r>
            <a:endParaRPr lang="ru-RU" sz="1600" dirty="0"/>
          </a:p>
          <a:p>
            <a:r>
              <a:rPr lang="ru-RU" sz="1600" dirty="0" smtClean="0"/>
              <a:t>Казанский </a:t>
            </a:r>
            <a:r>
              <a:rPr lang="ru-RU" sz="1600" dirty="0"/>
              <a:t>торгово-экономический </a:t>
            </a:r>
            <a:r>
              <a:rPr lang="ru-RU" sz="1600" dirty="0" smtClean="0"/>
              <a:t>техникум</a:t>
            </a:r>
            <a:endParaRPr lang="ru-RU" sz="1600" dirty="0"/>
          </a:p>
          <a:p>
            <a:r>
              <a:rPr lang="ru-RU" sz="1600" dirty="0" smtClean="0"/>
              <a:t>Нижнекамский </a:t>
            </a:r>
            <a:r>
              <a:rPr lang="ru-RU" sz="1600" dirty="0"/>
              <a:t>нефтехимический </a:t>
            </a:r>
            <a:r>
              <a:rPr lang="ru-RU" sz="1600" dirty="0" smtClean="0"/>
              <a:t>колледж</a:t>
            </a:r>
            <a:endParaRPr lang="ru-RU" sz="1600" dirty="0"/>
          </a:p>
          <a:p>
            <a:r>
              <a:rPr lang="ru-RU" sz="1600" dirty="0" err="1" smtClean="0"/>
              <a:t>Тетюшский</a:t>
            </a:r>
            <a:r>
              <a:rPr lang="ru-RU" sz="1600" dirty="0" smtClean="0"/>
              <a:t> </a:t>
            </a:r>
            <a:r>
              <a:rPr lang="ru-RU" sz="1600" dirty="0"/>
              <a:t>государственный колледж гражданской </a:t>
            </a:r>
            <a:r>
              <a:rPr lang="ru-RU" sz="1600" dirty="0" smtClean="0"/>
              <a:t>защиты</a:t>
            </a:r>
            <a:endParaRPr lang="ru-RU" sz="1600" dirty="0"/>
          </a:p>
          <a:p>
            <a:r>
              <a:rPr lang="ru-RU" sz="1600" dirty="0" smtClean="0"/>
              <a:t>Казанский </a:t>
            </a:r>
            <a:r>
              <a:rPr lang="ru-RU" sz="1600" dirty="0"/>
              <a:t>автотранспортный техникум им. А.П. </a:t>
            </a:r>
            <a:r>
              <a:rPr lang="ru-RU" sz="1600" dirty="0" err="1" smtClean="0"/>
              <a:t>Обыденнова</a:t>
            </a:r>
            <a:endParaRPr lang="ru-RU" sz="1600" dirty="0"/>
          </a:p>
          <a:p>
            <a:r>
              <a:rPr lang="ru-RU" sz="1600" dirty="0" err="1" smtClean="0"/>
              <a:t>Сармановский</a:t>
            </a:r>
            <a:r>
              <a:rPr lang="ru-RU" sz="1600" dirty="0" smtClean="0"/>
              <a:t> </a:t>
            </a:r>
            <a:r>
              <a:rPr lang="ru-RU" sz="1600" dirty="0"/>
              <a:t>аграрный </a:t>
            </a:r>
            <a:r>
              <a:rPr lang="ru-RU" sz="1600" dirty="0" smtClean="0"/>
              <a:t>колледж</a:t>
            </a:r>
            <a:endParaRPr lang="ru-RU" sz="1600" dirty="0"/>
          </a:p>
          <a:p>
            <a:r>
              <a:rPr lang="ru-RU" sz="1600" dirty="0" smtClean="0"/>
              <a:t>Казанский </a:t>
            </a:r>
            <a:r>
              <a:rPr lang="ru-RU" sz="1600" dirty="0"/>
              <a:t>торгово-экономический </a:t>
            </a:r>
            <a:r>
              <a:rPr lang="ru-RU" sz="1600" dirty="0" smtClean="0"/>
              <a:t>техникум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98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180875" y="1539175"/>
            <a:ext cx="77600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 dirty="0"/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Воспитание успешной личности</a:t>
            </a: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 в современном колледже: </a:t>
            </a:r>
          </a:p>
          <a:p>
            <a:pPr marL="0" marR="0" lvl="0" indent="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 dirty="0"/>
              <a:t>основные стратегические ориентиры</a:t>
            </a: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dirty="0"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370387" y="810300"/>
            <a:ext cx="39086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Министерство образования и науки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Республики Татарстан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 descr="Coat_of_Arms_of_Tatarstan_ger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725" y="104725"/>
            <a:ext cx="705575" cy="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653850" y="4283725"/>
            <a:ext cx="30635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 год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4770848" y="3363838"/>
            <a:ext cx="3908699" cy="60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Л.О. Сулима,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заместитель министра образования              и науки Республики Татарстан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1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1608100" y="42525"/>
            <a:ext cx="73887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ru-RU" sz="1600" b="1" dirty="0">
                <a:solidFill>
                  <a:srgbClr val="000000"/>
                </a:solidFill>
              </a:rPr>
              <a:t>Лидеры </a:t>
            </a:r>
            <a:r>
              <a:rPr lang="ru-RU" sz="1600" b="1" dirty="0" smtClean="0">
                <a:solidFill>
                  <a:srgbClr val="000000"/>
                </a:solidFill>
              </a:rPr>
              <a:t>по итогам рейтинга 2016-2017 учебного года</a:t>
            </a:r>
            <a:r>
              <a:rPr lang="ru-RU" sz="1600" b="1" dirty="0">
                <a:solidFill>
                  <a:srgbClr val="000000"/>
                </a:solidFill>
              </a:rPr>
              <a:t/>
            </a:r>
            <a:br>
              <a:rPr lang="ru-RU" sz="1600" b="1" dirty="0">
                <a:solidFill>
                  <a:srgbClr val="000000"/>
                </a:solidFill>
              </a:rPr>
            </a:br>
            <a:endParaRPr lang="ru" sz="16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3244" y="483518"/>
            <a:ext cx="66247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solidFill>
                  <a:srgbClr val="009900"/>
                </a:solidFill>
              </a:rPr>
              <a:t>Буинский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ветеринарный техникум</a:t>
            </a:r>
          </a:p>
          <a:p>
            <a:r>
              <a:rPr lang="ru-RU" sz="1500" dirty="0" err="1">
                <a:solidFill>
                  <a:srgbClr val="009900"/>
                </a:solidFill>
              </a:rPr>
              <a:t>С</a:t>
            </a:r>
            <a:r>
              <a:rPr lang="ru-RU" sz="1500" dirty="0" err="1" smtClean="0">
                <a:solidFill>
                  <a:srgbClr val="009900"/>
                </a:solidFill>
              </a:rPr>
              <a:t>армановский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аграрный колледж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Сабинский </a:t>
            </a:r>
            <a:r>
              <a:rPr lang="ru-RU" sz="1500" dirty="0">
                <a:solidFill>
                  <a:srgbClr val="009900"/>
                </a:solidFill>
              </a:rPr>
              <a:t>аграрный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Мензелинский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сельскохозяйственный техникум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Алексеевский </a:t>
            </a:r>
            <a:r>
              <a:rPr lang="ru-RU" sz="1500" dirty="0">
                <a:solidFill>
                  <a:srgbClr val="009900"/>
                </a:solidFill>
              </a:rPr>
              <a:t>аграрный колледж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Спасский </a:t>
            </a:r>
            <a:r>
              <a:rPr lang="ru-RU" sz="1500" dirty="0">
                <a:solidFill>
                  <a:srgbClr val="009900"/>
                </a:solidFill>
              </a:rPr>
              <a:t>техникум отраслевых технологий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Мамадышский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политехнический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Атнинский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сельскохозяйственный техникум им. Г. Тукая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Арский </a:t>
            </a:r>
            <a:r>
              <a:rPr lang="ru-RU" sz="1500" dirty="0">
                <a:solidFill>
                  <a:srgbClr val="009900"/>
                </a:solidFill>
              </a:rPr>
              <a:t>педагогический колледж имени Г. Тукая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Казанский </a:t>
            </a:r>
            <a:r>
              <a:rPr lang="ru-RU" sz="1500" dirty="0">
                <a:solidFill>
                  <a:srgbClr val="009900"/>
                </a:solidFill>
              </a:rPr>
              <a:t>педагогический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Альметьевский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политехнический техникум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Лениногорский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нефтяной техникум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Нижнекамский </a:t>
            </a:r>
            <a:r>
              <a:rPr lang="ru-RU" sz="1500" dirty="0">
                <a:solidFill>
                  <a:srgbClr val="009900"/>
                </a:solidFill>
              </a:rPr>
              <a:t>нефтехимический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Тетюшский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государственный колледж гражданской защиты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Казанский </a:t>
            </a:r>
            <a:r>
              <a:rPr lang="ru-RU" sz="1500" dirty="0">
                <a:solidFill>
                  <a:srgbClr val="009900"/>
                </a:solidFill>
              </a:rPr>
              <a:t>автотранспортный техникум им. А.П. </a:t>
            </a:r>
            <a:r>
              <a:rPr lang="ru-RU" sz="1500" dirty="0" err="1">
                <a:solidFill>
                  <a:srgbClr val="009900"/>
                </a:solidFill>
              </a:rPr>
              <a:t>Обыденнова</a:t>
            </a:r>
            <a:endParaRPr lang="ru-RU" sz="1500" dirty="0">
              <a:solidFill>
                <a:srgbClr val="009900"/>
              </a:solidFill>
            </a:endParaRPr>
          </a:p>
          <a:p>
            <a:r>
              <a:rPr lang="ru-RU" sz="1500" dirty="0" smtClean="0">
                <a:solidFill>
                  <a:srgbClr val="009900"/>
                </a:solidFill>
              </a:rPr>
              <a:t>Казанский </a:t>
            </a:r>
            <a:r>
              <a:rPr lang="ru-RU" sz="1500" dirty="0">
                <a:solidFill>
                  <a:srgbClr val="009900"/>
                </a:solidFill>
              </a:rPr>
              <a:t>торгово-экономический техникум</a:t>
            </a:r>
          </a:p>
          <a:p>
            <a:r>
              <a:rPr lang="ru-RU" sz="1500" dirty="0" smtClean="0">
                <a:solidFill>
                  <a:srgbClr val="009900"/>
                </a:solidFill>
              </a:rPr>
              <a:t>Казанский </a:t>
            </a:r>
            <a:r>
              <a:rPr lang="ru-RU" sz="1500" dirty="0">
                <a:solidFill>
                  <a:srgbClr val="009900"/>
                </a:solidFill>
              </a:rPr>
              <a:t>энергетический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Заинский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политехнический колледж</a:t>
            </a:r>
          </a:p>
          <a:p>
            <a:r>
              <a:rPr lang="ru-RU" sz="1500" dirty="0" err="1" smtClean="0">
                <a:solidFill>
                  <a:srgbClr val="009900"/>
                </a:solidFill>
              </a:rPr>
              <a:t>Лаишевский</a:t>
            </a:r>
            <a:r>
              <a:rPr lang="ru-RU" sz="1500" dirty="0" smtClean="0">
                <a:solidFill>
                  <a:srgbClr val="009900"/>
                </a:solidFill>
              </a:rPr>
              <a:t> </a:t>
            </a:r>
            <a:r>
              <a:rPr lang="ru-RU" sz="1500" dirty="0">
                <a:solidFill>
                  <a:srgbClr val="009900"/>
                </a:solidFill>
              </a:rPr>
              <a:t>технико-экономический техникум</a:t>
            </a:r>
          </a:p>
        </p:txBody>
      </p:sp>
    </p:spTree>
    <p:extLst>
      <p:ext uri="{BB962C8B-B14F-4D97-AF65-F5344CB8AC3E}">
        <p14:creationId xmlns:p14="http://schemas.microsoft.com/office/powerpoint/2010/main" val="1766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9757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Рыбно-</a:t>
            </a:r>
            <a:r>
              <a:rPr lang="ru-RU" sz="2000" dirty="0" err="1" smtClean="0">
                <a:solidFill>
                  <a:srgbClr val="FF0000"/>
                </a:solidFill>
              </a:rPr>
              <a:t>Слободский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агротехнический колледж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Бугульминский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аграрный колледж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Апастовский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аграрный колледж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Бавлинский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аграрный колледж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Нижнекамский </a:t>
            </a:r>
            <a:r>
              <a:rPr lang="ru-RU" sz="2000" dirty="0">
                <a:solidFill>
                  <a:srgbClr val="FF0000"/>
                </a:solidFill>
              </a:rPr>
              <a:t>политехнический колледж им. Е.Н. Королева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Альметьевский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профессиональный колледж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Колледж </a:t>
            </a:r>
            <a:r>
              <a:rPr lang="ru-RU" sz="2000" dirty="0">
                <a:solidFill>
                  <a:srgbClr val="FF0000"/>
                </a:solidFill>
              </a:rPr>
              <a:t>малого бизнеса и предпринимательства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Нижнекамский </a:t>
            </a:r>
            <a:r>
              <a:rPr lang="ru-RU" sz="2000" dirty="0">
                <a:solidFill>
                  <a:srgbClr val="FF0000"/>
                </a:solidFill>
              </a:rPr>
              <a:t>агропромышленный колледж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Нижнекамский </a:t>
            </a:r>
            <a:r>
              <a:rPr lang="ru-RU" sz="2000" dirty="0">
                <a:solidFill>
                  <a:srgbClr val="FF0000"/>
                </a:solidFill>
              </a:rPr>
              <a:t>индустриальный техникум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Нижнекамский </a:t>
            </a:r>
            <a:r>
              <a:rPr lang="ru-RU" sz="2000" dirty="0">
                <a:solidFill>
                  <a:srgbClr val="FF0000"/>
                </a:solidFill>
              </a:rPr>
              <a:t>сварочно-монтажный колледж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Профессиональный </a:t>
            </a:r>
            <a:r>
              <a:rPr lang="ru-RU" sz="2000" dirty="0">
                <a:solidFill>
                  <a:srgbClr val="FF0000"/>
                </a:solidFill>
              </a:rPr>
              <a:t>колледж №41</a:t>
            </a:r>
          </a:p>
        </p:txBody>
      </p:sp>
    </p:spTree>
    <p:extLst>
      <p:ext uri="{BB962C8B-B14F-4D97-AF65-F5344CB8AC3E}">
        <p14:creationId xmlns:p14="http://schemas.microsoft.com/office/powerpoint/2010/main" val="20564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005225" y="173450"/>
            <a:ext cx="6613200" cy="5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Кадровая </a:t>
            </a:r>
            <a:r>
              <a:rPr lang="ru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обеспеченность специалистами сферы воспитания в 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ПОО в </a:t>
            </a:r>
            <a:r>
              <a:rPr lang="ru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2016-17 </a:t>
            </a:r>
            <a:r>
              <a:rPr lang="ru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уч. году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" name="Shape 69"/>
          <p:cNvGraphicFramePr/>
          <p:nvPr>
            <p:extLst>
              <p:ext uri="{D42A27DB-BD31-4B8C-83A1-F6EECF244321}">
                <p14:modId xmlns:p14="http://schemas.microsoft.com/office/powerpoint/2010/main" val="2114948411"/>
              </p:ext>
            </p:extLst>
          </p:nvPr>
        </p:nvGraphicFramePr>
        <p:xfrm>
          <a:off x="1619672" y="1203598"/>
          <a:ext cx="7239000" cy="32189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6325"/>
                <a:gridCol w="1821100"/>
                <a:gridCol w="8515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Заместитель директоров по воспитательной работе 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 педагога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 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Руководитель физического воспитания 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 педагога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Педагоги-организаторы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44 педагога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Педагоги-психологи 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 педагогов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 </a:t>
                      </a:r>
                    </a:p>
                  </a:txBody>
                  <a:tcPr marL="91425" marR="91425" marT="91425" marB="91425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Социальные педагоги  </a:t>
                      </a: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 педагогов</a:t>
                      </a: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" sz="20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35% </a:t>
                      </a: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58198"/>
            <a:ext cx="7344816" cy="2586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algn="ctr">
              <a:lnSpc>
                <a:spcPct val="115000"/>
              </a:lnSpc>
            </a:pPr>
            <a:r>
              <a:rPr lang="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мониторинга </a:t>
            </a:r>
          </a:p>
          <a:p>
            <a:pPr lvl="0" indent="292100" algn="ctr">
              <a:lnSpc>
                <a:spcPct val="115000"/>
              </a:lnSpc>
            </a:pPr>
            <a:r>
              <a:rPr lang="ru" sz="3600" dirty="0" smtClean="0">
                <a:solidFill>
                  <a:srgbClr val="C00000"/>
                </a:solidFill>
              </a:rPr>
              <a:t>120 </a:t>
            </a:r>
            <a:r>
              <a:rPr lang="ru" sz="3600" dirty="0">
                <a:solidFill>
                  <a:srgbClr val="C00000"/>
                </a:solidFill>
              </a:rPr>
              <a:t>765 </a:t>
            </a:r>
            <a:r>
              <a:rPr lang="ru" sz="3600" dirty="0" smtClean="0">
                <a:solidFill>
                  <a:srgbClr val="C00000"/>
                </a:solidFill>
              </a:rPr>
              <a:t>человек </a:t>
            </a:r>
            <a:endParaRPr lang="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indent="292100" algn="ctr">
              <a:lnSpc>
                <a:spcPct val="115000"/>
              </a:lnSpc>
            </a:pPr>
            <a:r>
              <a:rPr lang="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(вузы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</a:t>
            </a:r>
            <a:r>
              <a:rPr lang="tt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сузы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старшеклассники</a:t>
            </a:r>
            <a:r>
              <a:rPr lang="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indent="292100" algn="ctr">
              <a:lnSpc>
                <a:spcPct val="115000"/>
              </a:lnSpc>
            </a:pPr>
            <a:endParaRPr lang="ru" sz="3600" dirty="0" smtClean="0">
              <a:solidFill>
                <a:schemeClr val="dk1"/>
              </a:solidFill>
            </a:endParaRPr>
          </a:p>
        </p:txBody>
      </p:sp>
      <p:sp>
        <p:nvSpPr>
          <p:cNvPr id="4" name="Shape 331"/>
          <p:cNvSpPr txBox="1"/>
          <p:nvPr/>
        </p:nvSpPr>
        <p:spPr>
          <a:xfrm>
            <a:off x="1593856" y="2715766"/>
            <a:ext cx="7344816" cy="1716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292100" algn="just" rtl="0">
              <a:lnSpc>
                <a:spcPct val="115000"/>
              </a:lnSpc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</a:endParaRPr>
          </a:p>
          <a:p>
            <a:pPr lvl="0" indent="292100" algn="ctr">
              <a:lnSpc>
                <a:spcPct val="115000"/>
              </a:lnSpc>
            </a:pPr>
            <a:r>
              <a:rPr lang="ru" sz="3600" dirty="0" smtClean="0">
                <a:solidFill>
                  <a:srgbClr val="C00000"/>
                </a:solidFill>
              </a:rPr>
              <a:t>83,54%</a:t>
            </a:r>
          </a:p>
          <a:p>
            <a:pPr lvl="0" indent="292100" algn="ctr">
              <a:lnSpc>
                <a:spcPct val="115000"/>
              </a:lnSpc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клонны к внешнему влиянию</a:t>
            </a:r>
            <a:r>
              <a:rPr lang="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indent="292100" algn="just" rtl="0">
              <a:lnSpc>
                <a:spcPct val="115000"/>
              </a:lnSpc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1681850" y="384100"/>
            <a:ext cx="7167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indent="292100" algn="just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/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ru" sz="2000" dirty="0" smtClean="0"/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ru" sz="2000" dirty="0"/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endParaRPr lang="ru" sz="1800" dirty="0" smtClean="0">
              <a:solidFill>
                <a:srgbClr val="FF0000"/>
              </a:solidFill>
            </a:endParaRP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" sz="2000" dirty="0" smtClean="0">
                <a:solidFill>
                  <a:srgbClr val="FF0000"/>
                </a:solidFill>
              </a:rPr>
              <a:t>Бавлинский </a:t>
            </a:r>
            <a:r>
              <a:rPr lang="ru" sz="2000" dirty="0">
                <a:solidFill>
                  <a:srgbClr val="FF0000"/>
                </a:solidFill>
              </a:rPr>
              <a:t>аграрный колледж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" sz="2000" dirty="0">
                <a:solidFill>
                  <a:srgbClr val="FF0000"/>
                </a:solidFill>
              </a:rPr>
              <a:t>Набережночелнинский политехнический колледж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" sz="2000" dirty="0">
                <a:solidFill>
                  <a:srgbClr val="FF0000"/>
                </a:solidFill>
              </a:rPr>
              <a:t>Казанский политехнический колледж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" sz="2000" dirty="0">
                <a:solidFill>
                  <a:srgbClr val="FF0000"/>
                </a:solidFill>
              </a:rPr>
              <a:t>Нижнекамский агропромышленный колледж (Агрыз)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ru" sz="2000" dirty="0">
                <a:solidFill>
                  <a:srgbClr val="FF0000"/>
                </a:solidFill>
              </a:rPr>
              <a:t>Казанский авиационно технический колледж им. </a:t>
            </a:r>
            <a:r>
              <a:rPr lang="ru" sz="2000" dirty="0" smtClean="0">
                <a:solidFill>
                  <a:srgbClr val="FF0000"/>
                </a:solidFill>
              </a:rPr>
              <a:t>П.В.Дементьева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SzPct val="100000"/>
            </a:pPr>
            <a:endParaRPr sz="2000" dirty="0"/>
          </a:p>
          <a:p>
            <a:pPr lvl="0" indent="2921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/>
              <a:t>Основные причины: </a:t>
            </a:r>
            <a:endParaRPr lang="ru" sz="1800" dirty="0" smtClean="0"/>
          </a:p>
          <a:p>
            <a:pPr lvl="0" indent="292100" algn="just">
              <a:lnSpc>
                <a:spcPct val="115000"/>
              </a:lnSpc>
            </a:pPr>
            <a:r>
              <a:rPr lang="ru-RU" sz="1800" dirty="0" smtClean="0"/>
              <a:t> - п</a:t>
            </a:r>
            <a:r>
              <a:rPr lang="ru" sz="1800" dirty="0"/>
              <a:t>сихологическая травма</a:t>
            </a:r>
          </a:p>
          <a:p>
            <a:pPr lvl="0" indent="292100" algn="just">
              <a:lnSpc>
                <a:spcPct val="115000"/>
              </a:lnSpc>
            </a:pPr>
            <a:r>
              <a:rPr lang="ru" sz="1800" dirty="0" smtClean="0"/>
              <a:t>- депрессивное </a:t>
            </a:r>
            <a:r>
              <a:rPr lang="ru" sz="1800" dirty="0"/>
              <a:t>состояние</a:t>
            </a:r>
          </a:p>
          <a:p>
            <a:pPr lvl="0" indent="2921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 smtClean="0"/>
              <a:t>- </a:t>
            </a:r>
            <a:r>
              <a:rPr lang="ru" sz="1800" dirty="0" smtClean="0"/>
              <a:t>несчастная любовь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2220400" y="0"/>
            <a:ext cx="6333300" cy="3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Наличие завершенных суицидов</a:t>
            </a:r>
          </a:p>
        </p:txBody>
      </p:sp>
    </p:spTree>
    <p:extLst>
      <p:ext uri="{BB962C8B-B14F-4D97-AF65-F5344CB8AC3E}">
        <p14:creationId xmlns:p14="http://schemas.microsoft.com/office/powerpoint/2010/main" val="42163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43"/>
          <p:cNvSpPr txBox="1"/>
          <p:nvPr/>
        </p:nvSpPr>
        <p:spPr>
          <a:xfrm>
            <a:off x="2211050" y="93675"/>
            <a:ext cx="6333300" cy="5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000" dirty="0">
                <a:solidFill>
                  <a:srgbClr val="1C4587"/>
                </a:solidFill>
              </a:rPr>
              <a:t>Наркологические осмотры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3984019"/>
              </p:ext>
            </p:extLst>
          </p:nvPr>
        </p:nvGraphicFramePr>
        <p:xfrm>
          <a:off x="1524000" y="539750"/>
          <a:ext cx="70203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11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Прямоугольник 3"/>
          <p:cNvSpPr>
            <a:spLocks noChangeArrowheads="1"/>
          </p:cNvSpPr>
          <p:nvPr/>
        </p:nvSpPr>
        <p:spPr bwMode="auto">
          <a:xfrm>
            <a:off x="1619671" y="87313"/>
            <a:ext cx="73576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Совершенные преступления в 2016-2017 уч. году </a:t>
            </a:r>
            <a:r>
              <a:rPr lang="ru-RU" altLang="ru-RU" sz="2000" b="1" dirty="0" smtClean="0">
                <a:solidFill>
                  <a:srgbClr val="FFC000"/>
                </a:solidFill>
                <a:latin typeface="Arial" pitchFamily="34" charset="0"/>
              </a:rPr>
              <a:t> </a:t>
            </a:r>
            <a:endParaRPr lang="ru-RU" altLang="ru-RU" sz="2000" b="1" dirty="0" smtClean="0">
              <a:solidFill>
                <a:srgbClr val="FFC000"/>
              </a:solidFill>
              <a:latin typeface="Arial" pitchFamily="34" charset="0"/>
            </a:endParaRPr>
          </a:p>
          <a:p>
            <a:pPr algn="ctr"/>
            <a:endParaRPr lang="tt-RU" altLang="ru-RU" sz="1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tt-RU" altLang="ru-RU" sz="6600" b="1" dirty="0" smtClean="0">
                <a:solidFill>
                  <a:srgbClr val="FF0000"/>
                </a:solidFill>
                <a:latin typeface="Arial" pitchFamily="34" charset="0"/>
              </a:rPr>
              <a:t>153</a:t>
            </a:r>
            <a:r>
              <a:rPr lang="tt-RU" altLang="ru-RU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algn="ctr"/>
            <a:endParaRPr lang="ru-RU" alt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Виды преступлений</a:t>
            </a:r>
            <a:endParaRPr lang="ru-RU" alt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24932" name="Прямоугольник 4"/>
          <p:cNvSpPr>
            <a:spLocks noChangeArrowheads="1"/>
          </p:cNvSpPr>
          <p:nvPr/>
        </p:nvSpPr>
        <p:spPr bwMode="auto">
          <a:xfrm>
            <a:off x="1787856" y="2518748"/>
            <a:ext cx="38877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Умышленное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причинение тяжкого вреда здоровью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Побои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Угроза убийством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Грабеж</a:t>
            </a: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Вымогательство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Ложный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донос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Кража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4933" name="Прямоугольник 1"/>
          <p:cNvSpPr>
            <a:spLocks noChangeArrowheads="1"/>
          </p:cNvSpPr>
          <p:nvPr/>
        </p:nvSpPr>
        <p:spPr bwMode="auto">
          <a:xfrm>
            <a:off x="5824500" y="2514924"/>
            <a:ext cx="333154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Похищение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документов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Разбой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Мошенничество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Разбой</a:t>
            </a:r>
            <a:endParaRPr lang="ru-RU" altLang="ru-RU" sz="18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Сбыт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наркотиков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Кража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авто</a:t>
            </a:r>
          </a:p>
          <a:p>
            <a:r>
              <a:rPr lang="ru-RU" altLang="ru-RU" sz="1800" b="1" dirty="0" smtClean="0">
                <a:solidFill>
                  <a:srgbClr val="000000"/>
                </a:solidFill>
                <a:latin typeface="Arial" pitchFamily="34" charset="0"/>
              </a:rPr>
              <a:t>Дача </a:t>
            </a:r>
            <a:r>
              <a:rPr lang="ru-RU" altLang="ru-RU" sz="1800" b="1" dirty="0">
                <a:solidFill>
                  <a:srgbClr val="000000"/>
                </a:solidFill>
                <a:latin typeface="Arial" pitchFamily="34" charset="0"/>
              </a:rPr>
              <a:t>взятки</a:t>
            </a:r>
          </a:p>
          <a:p>
            <a:endParaRPr lang="ru-RU" altLang="ru-RU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730</Words>
  <Application>Microsoft Office PowerPoint</Application>
  <PresentationFormat>Экран (16:9)</PresentationFormat>
  <Paragraphs>303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simple-light-2</vt:lpstr>
      <vt:lpstr>        Воспитание успешной личности  в современном колледже:  основные стратегические ориентиры   </vt:lpstr>
      <vt:lpstr>Критерии эффективности воспитательной работы в ПОО</vt:lpstr>
      <vt:lpstr>Лидеры по итогам рейтинга 2016-2017 учебного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Воспитание успешной личности  в современном колледже:  основные стратегические ориентиры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успешной личности  в современном колледже:  основные стратегические ориентиры</dc:title>
  <dc:creator>Marat</dc:creator>
  <cp:lastModifiedBy>Marat</cp:lastModifiedBy>
  <cp:revision>28</cp:revision>
  <cp:lastPrinted>2017-08-07T12:09:21Z</cp:lastPrinted>
  <dcterms:modified xsi:type="dcterms:W3CDTF">2017-08-11T08:00:21Z</dcterms:modified>
</cp:coreProperties>
</file>