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7" r:id="rId2"/>
    <p:sldId id="545" r:id="rId3"/>
    <p:sldId id="581" r:id="rId4"/>
    <p:sldId id="582" r:id="rId5"/>
    <p:sldId id="579" r:id="rId6"/>
    <p:sldId id="547" r:id="rId7"/>
    <p:sldId id="548" r:id="rId8"/>
    <p:sldId id="585" r:id="rId9"/>
    <p:sldId id="551" r:id="rId10"/>
    <p:sldId id="596" r:id="rId11"/>
    <p:sldId id="589" r:id="rId12"/>
    <p:sldId id="590" r:id="rId13"/>
    <p:sldId id="591" r:id="rId14"/>
    <p:sldId id="592" r:id="rId15"/>
    <p:sldId id="593" r:id="rId16"/>
    <p:sldId id="595" r:id="rId17"/>
    <p:sldId id="594" r:id="rId18"/>
    <p:sldId id="580" r:id="rId19"/>
    <p:sldId id="578" r:id="rId20"/>
  </p:sldIdLst>
  <p:sldSz cx="9144000" cy="5143500" type="screen16x9"/>
  <p:notesSz cx="6797675" cy="9926638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246F"/>
    <a:srgbClr val="FFFF66"/>
    <a:srgbClr val="FF7C80"/>
    <a:srgbClr val="FF5050"/>
    <a:srgbClr val="FFC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6686" autoAdjust="0"/>
  </p:normalViewPr>
  <p:slideViewPr>
    <p:cSldViewPr snapToGrid="0">
      <p:cViewPr>
        <p:scale>
          <a:sx n="125" d="100"/>
          <a:sy n="125" d="100"/>
        </p:scale>
        <p:origin x="-72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793E7-C9DB-4FA7-B144-9A964202C13E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AA760-03E0-44EE-A0B3-FC2599D1C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225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60" cy="49805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3"/>
            <a:ext cx="2945660" cy="49805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7147177A-7F07-4BD7-A61D-A6B2776C3305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805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5"/>
            <a:ext cx="2945660" cy="49805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5564A7C8-C9E8-4321-A2B2-8989047EA4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07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0B57-CD9F-456A-AF4F-492930D2AD4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3237-BA9E-4AD4-947D-3717A5D91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59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0B57-CD9F-456A-AF4F-492930D2AD4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3237-BA9E-4AD4-947D-3717A5D91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27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0B57-CD9F-456A-AF4F-492930D2AD4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3237-BA9E-4AD4-947D-3717A5D91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4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0B57-CD9F-456A-AF4F-492930D2AD4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3237-BA9E-4AD4-947D-3717A5D91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93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0B57-CD9F-456A-AF4F-492930D2AD4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3237-BA9E-4AD4-947D-3717A5D91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73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0B57-CD9F-456A-AF4F-492930D2AD4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3237-BA9E-4AD4-947D-3717A5D91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80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0B57-CD9F-456A-AF4F-492930D2AD4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3237-BA9E-4AD4-947D-3717A5D91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0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0B57-CD9F-456A-AF4F-492930D2AD4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3237-BA9E-4AD4-947D-3717A5D91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22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0B57-CD9F-456A-AF4F-492930D2AD4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3237-BA9E-4AD4-947D-3717A5D91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4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0B57-CD9F-456A-AF4F-492930D2AD4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3237-BA9E-4AD4-947D-3717A5D91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98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0B57-CD9F-456A-AF4F-492930D2AD4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3237-BA9E-4AD4-947D-3717A5D91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65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0B57-CD9F-456A-AF4F-492930D2AD4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43237-BA9E-4AD4-947D-3717A5D91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0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" y="2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503548" y="1411769"/>
            <a:ext cx="8136903" cy="1569630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Региональный чемпионат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«Молодые профессионалы» (WorldSkills Russia) Республики Татарстан 2017</a:t>
            </a:r>
            <a:endParaRPr lang="ru-RU" sz="3200" kern="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148486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-25317" r="3548" b="-12151"/>
          <a:stretch>
            <a:fillRect/>
          </a:stretch>
        </p:blipFill>
        <p:spPr bwMode="auto">
          <a:xfrm>
            <a:off x="-136524" y="286942"/>
            <a:ext cx="9388475" cy="6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23480"/>
            <a:ext cx="1076328" cy="106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861560" y="3444306"/>
            <a:ext cx="4213859" cy="1512094"/>
          </a:xfrm>
          <a:prstGeom prst="rect">
            <a:avLst/>
          </a:prstGeom>
          <a:ln>
            <a:noFill/>
          </a:ln>
          <a:effectLst/>
        </p:spPr>
        <p:txBody>
          <a:bodyPr lIns="91410" tIns="45705" rIns="91410" bIns="4570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Сидоренко Анна Владимировна,</a:t>
            </a:r>
            <a:endParaRPr lang="ru-RU" sz="2000" b="1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начальник управления профессионального образования</a:t>
            </a:r>
          </a:p>
          <a:p>
            <a:pPr algn="l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Министерства образования и науки Республики Татарстан</a:t>
            </a:r>
            <a:endParaRPr lang="ru-RU" sz="20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39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Посещение обучающимися школ и профессиональных образовательных организаций мест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проведения регионального чемпионата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Приказ Министерства образования и науки РТ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от 23.01.2017 №под-90/17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Утверждены графики посещения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1 февраля – с 13.00 ч. до 15.30 ч.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2 февраля – с 9.00 ч. до 15.40 ч.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3 февраля – с 9.00 ч. до 12.00 ч.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ВЦ «Казанская ярмарка» (Оренбургский тракт, д.8);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Казанский строительный колледж (ул.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Халезова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, д.26Б)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Казанский техникум информационных технологий и связи (МЦК) – ул.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Галеева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, д.3а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16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975360" y="693419"/>
            <a:ext cx="6362700" cy="4130041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200" b="1" dirty="0">
              <a:solidFill>
                <a:srgbClr val="0070C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200" b="1" dirty="0">
              <a:solidFill>
                <a:srgbClr val="0070C0"/>
              </a:solidFill>
            </a:endParaRPr>
          </a:p>
          <a:p>
            <a:pPr algn="l">
              <a:spcBef>
                <a:spcPts val="0"/>
              </a:spcBef>
              <a:spcAft>
                <a:spcPts val="400"/>
              </a:spcAft>
            </a:pPr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8620" y="7440"/>
            <a:ext cx="8231144" cy="5640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Посещение школьниками Казанской ярмарки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939387"/>
              </p:ext>
            </p:extLst>
          </p:nvPr>
        </p:nvGraphicFramePr>
        <p:xfrm>
          <a:off x="274321" y="498774"/>
          <a:ext cx="8732519" cy="4519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719"/>
                <a:gridCol w="800100"/>
                <a:gridCol w="3390544"/>
                <a:gridCol w="1867078"/>
                <a:gridCol w="1867078"/>
              </a:tblGrid>
              <a:tr h="278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Дата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Время 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Город /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Школы,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чел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Коллежи/техникумы, чел.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2">
                <a:tc rowSpan="1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февраля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13.00 - 13.50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г.Казань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1750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13.50 - 14.40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г.Казань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2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Альметьевский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Бугульминский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14.40 - 15.30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г.Казань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Агрызский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Азнакаевский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Аксубаевский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Актанышский район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Алексеевский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Балтасинский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Буинский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Бугульминский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Верхнеуслонский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район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Высокогорский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Дрожжановский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Елабужский район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Всего человек в день</a:t>
                      </a:r>
                      <a:endParaRPr lang="ru-RU" sz="13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300" b="1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2450</a:t>
                      </a:r>
                      <a:endParaRPr lang="ru-RU" sz="1300" b="1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2775</a:t>
                      </a:r>
                      <a:endParaRPr lang="ru-RU" sz="1300" b="1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Итого человек в день</a:t>
                      </a:r>
                      <a:endParaRPr lang="ru-RU" sz="1300" b="1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5225</a:t>
                      </a:r>
                      <a:endParaRPr lang="ru-RU" sz="13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3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3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9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975360" y="693419"/>
            <a:ext cx="6362700" cy="4130041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200" b="1" dirty="0">
              <a:solidFill>
                <a:srgbClr val="0070C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200" b="1" dirty="0">
              <a:solidFill>
                <a:srgbClr val="0070C0"/>
              </a:solidFill>
            </a:endParaRPr>
          </a:p>
          <a:p>
            <a:pPr algn="l">
              <a:spcBef>
                <a:spcPts val="0"/>
              </a:spcBef>
              <a:spcAft>
                <a:spcPts val="400"/>
              </a:spcAft>
            </a:pPr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8620" y="129360"/>
            <a:ext cx="8231144" cy="5640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Посещение школьниками Казанской ярмарки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191300"/>
              </p:ext>
            </p:extLst>
          </p:nvPr>
        </p:nvGraphicFramePr>
        <p:xfrm>
          <a:off x="228601" y="693419"/>
          <a:ext cx="8732519" cy="4162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1539"/>
                <a:gridCol w="716280"/>
                <a:gridCol w="3390544"/>
                <a:gridCol w="1867078"/>
                <a:gridCol w="1867078"/>
              </a:tblGrid>
              <a:tr h="278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Дата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Время 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Город /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Школы,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чел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Коллежи/техникумы, чел.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696">
                <a:tc rowSpan="1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 февраля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9.00 - 9.50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Алькеевский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район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Апастовский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Арский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9.50 - 10.40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Атнинский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Бавлинский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Заинский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10.40 - 11.30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Зеленодольский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Кайбицкий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Камско-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Устьинский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район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11.30 - 12.20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Кукморский район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Лаишевский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735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12.20 - 13.10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г.Казань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2300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58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13.10 - 14.00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г.Казань 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14.00 - 14.50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Нижнекамский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3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975360" y="693419"/>
            <a:ext cx="6362700" cy="4130041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200" b="1" dirty="0">
              <a:solidFill>
                <a:srgbClr val="0070C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200" b="1" dirty="0">
              <a:solidFill>
                <a:srgbClr val="0070C0"/>
              </a:solidFill>
            </a:endParaRPr>
          </a:p>
          <a:p>
            <a:pPr algn="l">
              <a:spcBef>
                <a:spcPts val="0"/>
              </a:spcBef>
              <a:spcAft>
                <a:spcPts val="400"/>
              </a:spcAft>
            </a:pPr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8620" y="129360"/>
            <a:ext cx="8231144" cy="5640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Посещение школьниками Казанской ярмарки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48614"/>
              </p:ext>
            </p:extLst>
          </p:nvPr>
        </p:nvGraphicFramePr>
        <p:xfrm>
          <a:off x="236221" y="693426"/>
          <a:ext cx="8732519" cy="2205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719"/>
                <a:gridCol w="800100"/>
                <a:gridCol w="3390544"/>
                <a:gridCol w="1867078"/>
                <a:gridCol w="1867078"/>
              </a:tblGrid>
              <a:tr h="278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Дата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Время 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Город /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Школы,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чел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Коллежи/техникумы, чел.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2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февраля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14.50 - 15.40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Лениногорский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Мамадышский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2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Менделеевский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Мензелинский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Муслюмовский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14.50 - 15.40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Лениногорский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Мамадышский район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Всего человек в день</a:t>
                      </a:r>
                      <a:endParaRPr lang="ru-RU" sz="12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A8246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A8246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3450</a:t>
                      </a:r>
                      <a:endParaRPr lang="ru-RU" sz="13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A8246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4825</a:t>
                      </a:r>
                      <a:endParaRPr lang="ru-RU" sz="13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Итого человек в день</a:t>
                      </a:r>
                      <a:endParaRPr lang="ru-RU" sz="1200" b="1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A8246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8275</a:t>
                      </a:r>
                      <a:endParaRPr lang="ru-RU" sz="13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300" b="1" dirty="0">
                        <a:solidFill>
                          <a:srgbClr val="A8246F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A8246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28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8620" y="15060"/>
            <a:ext cx="8231144" cy="5640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Посещение школьниками Казанской ярмарки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612673"/>
              </p:ext>
            </p:extLst>
          </p:nvPr>
        </p:nvGraphicFramePr>
        <p:xfrm>
          <a:off x="228601" y="480151"/>
          <a:ext cx="8732519" cy="4571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219"/>
                <a:gridCol w="1379220"/>
                <a:gridCol w="2705100"/>
                <a:gridCol w="1782902"/>
                <a:gridCol w="1867078"/>
              </a:tblGrid>
              <a:tr h="278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Дата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Время 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Город / район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Школы,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чел.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Коллежи/техникумы, чел.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2">
                <a:tc rowSpan="1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 февраля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9.00 - 9.50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Набережные Челны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9.50 - 10.40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Новошешминский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район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2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Нурлатский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Пестречинский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Рыбно-Слободский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Сабинский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Сармановский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Спасский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Тетюшский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10.40 - 11.30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Тукаевский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Тюлячинский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Черемшанский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Чистопольский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Ютазинский район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г.Казань 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700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Всего человек в день</a:t>
                      </a:r>
                      <a:endParaRPr lang="ru-RU" sz="13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A8246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A8246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2400</a:t>
                      </a:r>
                      <a:endParaRPr lang="ru-RU" sz="13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A8246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1125</a:t>
                      </a:r>
                      <a:endParaRPr lang="ru-RU" sz="13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Итого человек в день</a:t>
                      </a:r>
                      <a:endParaRPr lang="ru-RU" sz="13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A8246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3525</a:t>
                      </a:r>
                      <a:endParaRPr lang="ru-RU" sz="13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300" b="1" dirty="0">
                        <a:solidFill>
                          <a:srgbClr val="A8246F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A8246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ИТОГО школьников</a:t>
                      </a:r>
                      <a:endParaRPr lang="ru-RU" sz="13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A8246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8300</a:t>
                      </a:r>
                      <a:endParaRPr lang="ru-RU" sz="130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300" b="1">
                        <a:solidFill>
                          <a:srgbClr val="A8246F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ИТОГО студентов</a:t>
                      </a:r>
                      <a:endParaRPr lang="ru-RU" sz="13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A8246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8725</a:t>
                      </a:r>
                      <a:endParaRPr lang="ru-RU" sz="130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300" b="1">
                        <a:solidFill>
                          <a:srgbClr val="A8246F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3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991" marR="349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A8246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17025</a:t>
                      </a:r>
                      <a:endParaRPr lang="ru-RU" sz="1300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300" b="1">
                        <a:solidFill>
                          <a:srgbClr val="A8246F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0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975360" y="693419"/>
            <a:ext cx="6362700" cy="4130041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200" b="1" dirty="0">
              <a:solidFill>
                <a:srgbClr val="0070C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200" b="1" dirty="0">
              <a:solidFill>
                <a:srgbClr val="0070C0"/>
              </a:solidFill>
            </a:endParaRPr>
          </a:p>
          <a:p>
            <a:pPr algn="l">
              <a:spcBef>
                <a:spcPts val="0"/>
              </a:spcBef>
              <a:spcAft>
                <a:spcPts val="400"/>
              </a:spcAft>
            </a:pPr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8620" y="129360"/>
            <a:ext cx="8231144" cy="5640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Посещение школьниками Казанского строительного колледжа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381397"/>
              </p:ext>
            </p:extLst>
          </p:nvPr>
        </p:nvGraphicFramePr>
        <p:xfrm>
          <a:off x="236221" y="959762"/>
          <a:ext cx="8694418" cy="366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898"/>
                <a:gridCol w="2596601"/>
                <a:gridCol w="3223260"/>
                <a:gridCol w="1851659"/>
              </a:tblGrid>
              <a:tr h="304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Дата 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Время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Город / район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Школы, количество человек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февраля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13.00 - 13.50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(Советский район)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2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13.50 - 14.40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(Авиастроительный район)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14.40 - 15.30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(Вахитовский район)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Всего школьников в </a:t>
                      </a:r>
                      <a:r>
                        <a:rPr lang="ru-RU" sz="1200" b="1" i="0" u="none" strike="noStrike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день</a:t>
                      </a:r>
                      <a:endParaRPr lang="ru-RU" sz="1200" b="1" i="0" u="none" strike="noStrike" dirty="0">
                        <a:solidFill>
                          <a:srgbClr val="A8246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300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rowSpan="7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 февраля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9.00 - 9.50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(Ново-Савинский район)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9.50 - 10.40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(Московский район)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10.40 - 11.30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(Вахитовский район)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11.30 - 12.20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(Советский район)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12.20 - 13.30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(Кировский район)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13.30 - 14.20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(Авиастроительный район)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14.20 - 15.10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(Приволжский район)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Всего школьников в </a:t>
                      </a:r>
                      <a:r>
                        <a:rPr lang="ru-RU" sz="1200" b="1" i="0" u="none" strike="noStrike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день</a:t>
                      </a:r>
                      <a:endParaRPr lang="ru-RU" sz="1200" b="1" i="0" u="none" strike="noStrike" dirty="0">
                        <a:solidFill>
                          <a:srgbClr val="A8246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910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90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 февраля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9.00 - 9.50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(Ново-Савинский район)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9.50 - 10.40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(Приволжский район)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10.40 - 11.30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(Кировский район)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Всего школьников в </a:t>
                      </a:r>
                      <a:r>
                        <a:rPr lang="ru-RU" sz="1200" b="1" i="0" u="none" strike="noStrike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день</a:t>
                      </a:r>
                      <a:endParaRPr lang="ru-RU" sz="1200" b="1" i="0" u="none" strike="noStrike" dirty="0">
                        <a:solidFill>
                          <a:srgbClr val="A8246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300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ИТОГО </a:t>
                      </a:r>
                      <a:r>
                        <a:rPr lang="ru-RU" sz="1200" b="1" i="0" u="none" strike="noStrike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школьников</a:t>
                      </a:r>
                      <a:r>
                        <a:rPr lang="ru-RU" sz="1200" b="1" i="0" u="none" strike="noStrike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1510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9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975360" y="693419"/>
            <a:ext cx="6362700" cy="4130041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200" b="1" dirty="0">
              <a:solidFill>
                <a:srgbClr val="0070C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200" b="1" dirty="0">
              <a:solidFill>
                <a:srgbClr val="0070C0"/>
              </a:solidFill>
            </a:endParaRPr>
          </a:p>
          <a:p>
            <a:pPr algn="l">
              <a:spcBef>
                <a:spcPts val="0"/>
              </a:spcBef>
              <a:spcAft>
                <a:spcPts val="400"/>
              </a:spcAft>
            </a:pPr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8620" y="129360"/>
            <a:ext cx="8231144" cy="5640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Посещение школьниками Казанского техникума информационных технологий и связи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641341"/>
              </p:ext>
            </p:extLst>
          </p:nvPr>
        </p:nvGraphicFramePr>
        <p:xfrm>
          <a:off x="281938" y="929639"/>
          <a:ext cx="8679181" cy="35366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9056"/>
                <a:gridCol w="2864370"/>
                <a:gridCol w="2864370"/>
                <a:gridCol w="1931385"/>
              </a:tblGrid>
              <a:tr h="1295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Дата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Время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Город / район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Школы,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чел.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14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февраля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13.00 - 13.50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(Вахитовский район)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13.50 - 14.40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(Советский район)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14.40 - 15.30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(Авиастроительный район)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09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Всего школьников в </a:t>
                      </a:r>
                      <a:r>
                        <a:rPr lang="ru-RU" sz="1200" b="1" u="none" strike="noStrike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день</a:t>
                      </a:r>
                      <a:endParaRPr lang="ru-RU" sz="1200" b="1" i="0" u="none" strike="noStrike" dirty="0">
                        <a:solidFill>
                          <a:srgbClr val="A8246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300</a:t>
                      </a:r>
                      <a:endParaRPr lang="ru-RU" sz="1200" b="1" i="0" u="none" strike="noStrike" dirty="0">
                        <a:solidFill>
                          <a:srgbClr val="A8246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rowSpan="7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 февраля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9.00 - 9.50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(Московский район)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9.50 - 10.40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(Приволжский район)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10.40 - 11.30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(Ново-Савинский район)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11.30 - 12.20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(Авиастроительный район)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12.20 - 13.30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(Вахитовский район)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1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13.30 - 14.20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(Кировский район)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14.20 - 15.10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(Советский район)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08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Всего школьников в </a:t>
                      </a:r>
                      <a:r>
                        <a:rPr lang="ru-RU" sz="1200" b="1" u="none" strike="noStrike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день</a:t>
                      </a:r>
                      <a:endParaRPr lang="ru-RU" sz="1200" b="1" i="0" u="none" strike="noStrike" dirty="0">
                        <a:solidFill>
                          <a:srgbClr val="A8246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910</a:t>
                      </a:r>
                      <a:endParaRPr lang="ru-RU" sz="1200" b="1" i="0" u="none" strike="noStrike" dirty="0">
                        <a:solidFill>
                          <a:srgbClr val="A8246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 февраля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9.00 - 9.50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(Ново-Савинский район)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9.50 - 10.40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(Приволжский район)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10.40 - 11.30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(Кировский район)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08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Всего школьников в день</a:t>
                      </a:r>
                      <a:endParaRPr lang="ru-RU" sz="1200" b="1" i="0" u="none" strike="noStrike" dirty="0">
                        <a:solidFill>
                          <a:srgbClr val="A8246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300</a:t>
                      </a:r>
                      <a:endParaRPr lang="ru-RU" sz="1200" b="1" i="0" u="none" strike="noStrike">
                        <a:solidFill>
                          <a:srgbClr val="A8246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08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ИТОГО </a:t>
                      </a:r>
                      <a:r>
                        <a:rPr lang="ru-RU" sz="1200" b="1" u="none" strike="noStrike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школьников</a:t>
                      </a:r>
                      <a:endParaRPr lang="ru-RU" sz="1200" b="1" i="0" u="none" strike="noStrike" dirty="0">
                        <a:solidFill>
                          <a:srgbClr val="A8246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1510</a:t>
                      </a:r>
                      <a:endParaRPr lang="ru-RU" sz="1200" b="1" i="0" u="none" strike="noStrike" dirty="0">
                        <a:solidFill>
                          <a:srgbClr val="A8246F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3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975360" y="693419"/>
            <a:ext cx="6362700" cy="4130041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200" b="1" dirty="0">
              <a:solidFill>
                <a:srgbClr val="0070C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200" b="1" dirty="0">
              <a:solidFill>
                <a:srgbClr val="0070C0"/>
              </a:solidFill>
            </a:endParaRPr>
          </a:p>
          <a:p>
            <a:pPr algn="l">
              <a:spcBef>
                <a:spcPts val="0"/>
              </a:spcBef>
              <a:spcAft>
                <a:spcPts val="400"/>
              </a:spcAft>
            </a:pPr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8620" y="129360"/>
            <a:ext cx="8231144" cy="5640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Посещение школьниками </a:t>
            </a:r>
            <a:r>
              <a:rPr 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Казанского педагогического колледжа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140055"/>
              </p:ext>
            </p:extLst>
          </p:nvPr>
        </p:nvGraphicFramePr>
        <p:xfrm>
          <a:off x="263663" y="982986"/>
          <a:ext cx="8694418" cy="3704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898"/>
                <a:gridCol w="2904439"/>
                <a:gridCol w="3177540"/>
                <a:gridCol w="1589541"/>
              </a:tblGrid>
              <a:tr h="414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Дата 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Время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Город / район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Школы,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чел.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февраля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13.00 - 13.50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(Авиастроительный район)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2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13.50 - 14.40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(Вахитовский район)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14.40 - 15.30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(Советский район)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Всего школьников в </a:t>
                      </a:r>
                      <a:r>
                        <a:rPr lang="ru-RU" sz="1200" b="1" i="0" u="none" strike="noStrike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день</a:t>
                      </a:r>
                      <a:r>
                        <a:rPr lang="ru-RU" sz="1200" b="1" i="0" u="none" strike="noStrike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210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rowSpan="7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 февраля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9.00 - 9.50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(Вахитовский район)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9.50 - 10.40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(Кировский район)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10.40 - 11.30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(Советский район)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11.30 - 12.20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(Московский район)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12.20 - 13.30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(Ново-Савинский район)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13.30 - 14.20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(Приволжский район)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14.20 - 15.10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(Авиастроительный район)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Всего школьников в </a:t>
                      </a:r>
                      <a:r>
                        <a:rPr lang="ru-RU" sz="1200" b="1" i="0" u="none" strike="noStrike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день</a:t>
                      </a:r>
                      <a:r>
                        <a:rPr lang="ru-RU" sz="1200" b="1" i="0" u="none" strike="noStrike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A8246F"/>
                          </a:solidFill>
                          <a:effectLst/>
                          <a:latin typeface="+mn-lt"/>
                        </a:rPr>
                        <a:t>245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 февраля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9.00 - 9.50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(Кировский район)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9.50 - 10.40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(Ново-Савинский район)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10.40 - 11.30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Казань (Приволжский район)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36000" marR="3600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A8246F"/>
                          </a:solidFill>
                          <a:effectLst/>
                          <a:latin typeface="Times New Roman"/>
                        </a:rPr>
                        <a:t>Всего школьников в </a:t>
                      </a:r>
                      <a:r>
                        <a:rPr lang="ru-RU" sz="1200" b="1" i="0" u="none" strike="noStrike" dirty="0" smtClean="0">
                          <a:solidFill>
                            <a:srgbClr val="A8246F"/>
                          </a:solidFill>
                          <a:effectLst/>
                          <a:latin typeface="Times New Roman"/>
                        </a:rPr>
                        <a:t>день</a:t>
                      </a:r>
                      <a:endParaRPr lang="ru-RU" sz="1200" b="1" i="0" u="none" strike="noStrike" dirty="0">
                        <a:solidFill>
                          <a:srgbClr val="A8246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A8246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A8246F"/>
                          </a:solidFill>
                          <a:effectLst/>
                          <a:latin typeface="Times New Roman"/>
                        </a:rPr>
                        <a:t>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A8246F"/>
                          </a:solidFill>
                          <a:effectLst/>
                          <a:latin typeface="Times New Roman"/>
                        </a:rPr>
                        <a:t>ИТОГО </a:t>
                      </a:r>
                      <a:r>
                        <a:rPr lang="ru-RU" sz="1200" b="1" i="0" u="none" strike="noStrike" dirty="0" smtClean="0">
                          <a:solidFill>
                            <a:srgbClr val="A8246F"/>
                          </a:solidFill>
                          <a:effectLst/>
                          <a:latin typeface="Times New Roman"/>
                        </a:rPr>
                        <a:t>школьников</a:t>
                      </a:r>
                      <a:r>
                        <a:rPr lang="ru-RU" sz="1200" b="1" i="0" u="none" strike="noStrike" dirty="0">
                          <a:solidFill>
                            <a:srgbClr val="A8246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A8246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A8246F"/>
                          </a:solidFill>
                          <a:effectLst/>
                          <a:latin typeface="Times New Roman"/>
                        </a:rPr>
                        <a:t>665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5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975360" y="693419"/>
            <a:ext cx="6362700" cy="4130041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200" b="1" dirty="0">
              <a:solidFill>
                <a:srgbClr val="0070C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200" b="1" dirty="0">
              <a:solidFill>
                <a:srgbClr val="0070C0"/>
              </a:solidFill>
            </a:endParaRPr>
          </a:p>
          <a:p>
            <a:pPr algn="l">
              <a:spcBef>
                <a:spcPts val="0"/>
              </a:spcBef>
              <a:spcAft>
                <a:spcPts val="400"/>
              </a:spcAft>
            </a:pPr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8620" y="129360"/>
            <a:ext cx="8231144" cy="5640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Региональный чемпионат Республики Татарстан 2017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35280" y="784860"/>
            <a:ext cx="8702040" cy="40614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Иногородние конкурсанты и эксперты будут проживать в Деревне Универсиады, организовано централизованное питание и трансфер конкурсантов и экспертов за счет бюджета Республики Татарстан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Церемония открытия чемпионата состоится 01.02.2017 в местах проведения чемпионата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Церемония закрытия – 03.02.2017 в Поволжской государственной академии физической культуры, спорта и туризма (МИЦ) с участием руководства республики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Оператором мероприятия выступает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АНО «Дирекция спортивных и социальных проектов»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86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777240"/>
            <a:ext cx="8195310" cy="357354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820" y="1836417"/>
            <a:ext cx="8336280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76300">
              <a:spcAft>
                <a:spcPts val="400"/>
              </a:spcAft>
            </a:pPr>
            <a:r>
              <a:rPr lang="ru-RU" sz="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СПАСИБО ЗА ВНИМАНИЕ!</a:t>
            </a:r>
            <a:endParaRPr lang="ru-RU" sz="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  <a:p>
            <a:pPr algn="ctr" defTabSz="876300">
              <a:spcAft>
                <a:spcPts val="400"/>
              </a:spcAft>
            </a:pPr>
            <a:r>
              <a:rPr lang="ru-RU" sz="5000" b="1" dirty="0" smtClean="0">
                <a:solidFill>
                  <a:srgbClr val="002060"/>
                </a:solidFill>
              </a:rPr>
              <a:t> </a:t>
            </a:r>
            <a:endParaRPr lang="ru-RU" sz="5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7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170" y="1904524"/>
            <a:ext cx="7886700" cy="610076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Отборочные этапы регионального</a:t>
            </a:r>
            <a:b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чемпионата Республики </a:t>
            </a: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Татарстан 2017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66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270" y="106204"/>
            <a:ext cx="7886700" cy="610076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Отборочные этапы регионального</a:t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чемпионата Республики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Татарстан 2017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" y="1066800"/>
            <a:ext cx="8656320" cy="38328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u="sng" dirty="0" smtClean="0">
                <a:solidFill>
                  <a:srgbClr val="002060"/>
                </a:solidFill>
              </a:rPr>
              <a:t>1 </a:t>
            </a:r>
            <a:r>
              <a:rPr lang="ru-RU" sz="2000" b="1" u="sng" dirty="0">
                <a:solidFill>
                  <a:srgbClr val="002060"/>
                </a:solidFill>
              </a:rPr>
              <a:t>этап </a:t>
            </a:r>
            <a:r>
              <a:rPr lang="ru-RU" sz="2000" b="1" dirty="0">
                <a:solidFill>
                  <a:srgbClr val="002060"/>
                </a:solidFill>
              </a:rPr>
              <a:t>– </a:t>
            </a:r>
            <a:r>
              <a:rPr lang="ru-RU" sz="2000" b="1" dirty="0" smtClean="0">
                <a:solidFill>
                  <a:srgbClr val="002060"/>
                </a:solidFill>
              </a:rPr>
              <a:t>внутренний, проходит в профессиональной образовательной организации.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 2017 году участвовали </a:t>
            </a:r>
            <a:r>
              <a:rPr lang="ru-RU" sz="2000" b="1" dirty="0" smtClean="0">
                <a:solidFill>
                  <a:srgbClr val="002060"/>
                </a:solidFill>
              </a:rPr>
              <a:t>все организации, </a:t>
            </a:r>
            <a:r>
              <a:rPr lang="ru-RU" sz="2000" b="1" dirty="0" smtClean="0">
                <a:solidFill>
                  <a:srgbClr val="002060"/>
                </a:solidFill>
              </a:rPr>
              <a:t>осуществляющие </a:t>
            </a:r>
            <a:r>
              <a:rPr lang="ru-RU" sz="2000" b="1" dirty="0">
                <a:solidFill>
                  <a:srgbClr val="002060"/>
                </a:solidFill>
              </a:rPr>
              <a:t>подготовку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по </a:t>
            </a:r>
            <a:r>
              <a:rPr lang="ru-RU" sz="2000" b="1" dirty="0" smtClean="0">
                <a:solidFill>
                  <a:srgbClr val="002060"/>
                </a:solidFill>
              </a:rPr>
              <a:t>профессиям из перечня Ворлдскиллс</a:t>
            </a:r>
            <a:endParaRPr lang="ru-RU" sz="20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Всего: 439 </a:t>
            </a:r>
            <a:r>
              <a:rPr lang="ru-RU" sz="2000" b="1" dirty="0">
                <a:solidFill>
                  <a:srgbClr val="0070C0"/>
                </a:solidFill>
              </a:rPr>
              <a:t>чемпионатов </a:t>
            </a:r>
            <a:r>
              <a:rPr lang="ru-RU" sz="2000" b="1" dirty="0" smtClean="0">
                <a:solidFill>
                  <a:srgbClr val="0070C0"/>
                </a:solidFill>
              </a:rPr>
              <a:t>(в 2016 – 283).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Количество </a:t>
            </a:r>
            <a:r>
              <a:rPr lang="ru-RU" sz="2000" b="1" dirty="0" smtClean="0">
                <a:solidFill>
                  <a:srgbClr val="0070C0"/>
                </a:solidFill>
              </a:rPr>
              <a:t>участников – </a:t>
            </a:r>
            <a:r>
              <a:rPr lang="ru-RU" sz="2000" b="1" dirty="0">
                <a:solidFill>
                  <a:srgbClr val="A8246F"/>
                </a:solidFill>
                <a:ea typeface="Calibri"/>
                <a:cs typeface="Times New Roman"/>
              </a:rPr>
              <a:t>5820 чел</a:t>
            </a:r>
            <a:r>
              <a:rPr lang="ru-RU" sz="2000" b="1" dirty="0" smtClean="0">
                <a:solidFill>
                  <a:srgbClr val="A8246F"/>
                </a:solidFill>
                <a:ea typeface="Calibri"/>
                <a:cs typeface="Times New Roman"/>
              </a:rPr>
              <a:t>. </a:t>
            </a:r>
            <a:r>
              <a:rPr lang="ru-RU" sz="2000" b="1" i="1" dirty="0" smtClean="0">
                <a:solidFill>
                  <a:srgbClr val="0070C0"/>
                </a:solidFill>
              </a:rPr>
              <a:t>каждый </a:t>
            </a:r>
            <a:r>
              <a:rPr lang="ru-RU" sz="2000" b="1" i="1" dirty="0">
                <a:solidFill>
                  <a:srgbClr val="0070C0"/>
                </a:solidFill>
              </a:rPr>
              <a:t>10 обучающийся в системе СПО</a:t>
            </a:r>
            <a:r>
              <a:rPr lang="ru-RU" sz="2000" b="1" dirty="0">
                <a:solidFill>
                  <a:srgbClr val="0070C0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u="sng" dirty="0" smtClean="0">
                <a:solidFill>
                  <a:srgbClr val="002060"/>
                </a:solidFill>
              </a:rPr>
              <a:t>2 </a:t>
            </a:r>
            <a:r>
              <a:rPr lang="ru-RU" sz="2000" b="1" u="sng" dirty="0">
                <a:solidFill>
                  <a:srgbClr val="002060"/>
                </a:solidFill>
              </a:rPr>
              <a:t>этап </a:t>
            </a:r>
            <a:r>
              <a:rPr lang="ru-RU" sz="2000" b="1" dirty="0">
                <a:solidFill>
                  <a:srgbClr val="002060"/>
                </a:solidFill>
              </a:rPr>
              <a:t>– сетевой.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Проводился </a:t>
            </a:r>
            <a:r>
              <a:rPr lang="ru-RU" sz="2000" b="1" dirty="0">
                <a:solidFill>
                  <a:srgbClr val="002060"/>
                </a:solidFill>
              </a:rPr>
              <a:t>на базах специализированных центров компетенций в целях отбора лучших по республике для участия в республиканском </a:t>
            </a:r>
            <a:r>
              <a:rPr lang="ru-RU" sz="2000" b="1" dirty="0" smtClean="0">
                <a:solidFill>
                  <a:srgbClr val="002060"/>
                </a:solidFill>
              </a:rPr>
              <a:t>чемпионате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Всего: 35 </a:t>
            </a:r>
            <a:r>
              <a:rPr lang="ru-RU" sz="2000" b="1" dirty="0" smtClean="0">
                <a:solidFill>
                  <a:srgbClr val="0070C0"/>
                </a:solidFill>
              </a:rPr>
              <a:t>чемпионатов (в 2016 – 24).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Количество </a:t>
            </a:r>
            <a:r>
              <a:rPr lang="ru-RU" sz="2000" b="1" dirty="0" smtClean="0">
                <a:solidFill>
                  <a:srgbClr val="0070C0"/>
                </a:solidFill>
              </a:rPr>
              <a:t>участников – </a:t>
            </a:r>
            <a:r>
              <a:rPr lang="ru-RU" sz="2000" b="1" dirty="0">
                <a:solidFill>
                  <a:srgbClr val="A8246F"/>
                </a:solidFill>
                <a:ea typeface="Calibri"/>
                <a:cs typeface="Times New Roman"/>
              </a:rPr>
              <a:t>420 чел.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7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170" y="1904524"/>
            <a:ext cx="7886700" cy="610076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Региональный</a:t>
            </a:r>
            <a:b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чемпионат «Молодые профессионалы» </a:t>
            </a: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(WorldSkills Russia)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Республики </a:t>
            </a: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Татарстан 2017</a:t>
            </a:r>
            <a:endParaRPr lang="ru-RU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85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270" y="106204"/>
            <a:ext cx="7886700" cy="610076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Региональный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чемпионат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Республики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Татарстан 2017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777240"/>
            <a:ext cx="8549640" cy="35735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</a:rPr>
              <a:t>Дата </a:t>
            </a:r>
            <a:r>
              <a:rPr lang="ru-RU" sz="2000" b="1" dirty="0" smtClean="0">
                <a:solidFill>
                  <a:srgbClr val="002060"/>
                </a:solidFill>
              </a:rPr>
              <a:t>проведения –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по 3 февраля 2017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</a:p>
          <a:p>
            <a:pPr marL="0" indent="0">
              <a:buNone/>
            </a:pPr>
            <a:endParaRPr lang="ru-RU" sz="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</a:rPr>
              <a:t>Количество компетенций </a:t>
            </a:r>
            <a:r>
              <a:rPr lang="en-US" sz="2000" b="1" dirty="0">
                <a:solidFill>
                  <a:srgbClr val="002060"/>
                </a:solidFill>
              </a:rPr>
              <a:t>WorldSkills </a:t>
            </a:r>
            <a:r>
              <a:rPr lang="ru-RU" sz="2000" b="1" dirty="0">
                <a:solidFill>
                  <a:srgbClr val="002060"/>
                </a:solidFill>
              </a:rPr>
              <a:t>- </a:t>
            </a:r>
            <a:r>
              <a:rPr lang="ru-RU" sz="2000" b="1" dirty="0" smtClean="0">
                <a:solidFill>
                  <a:srgbClr val="A8246F"/>
                </a:solidFill>
                <a:ea typeface="Calibri"/>
                <a:cs typeface="Times New Roman"/>
              </a:rPr>
              <a:t>75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</a:rPr>
              <a:t>2016 – 56)</a:t>
            </a:r>
            <a:endParaRPr lang="en-US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</a:rPr>
              <a:t>Количество компетенций </a:t>
            </a:r>
            <a:r>
              <a:rPr lang="en-US" sz="2000" b="1" dirty="0" err="1">
                <a:solidFill>
                  <a:srgbClr val="002060"/>
                </a:solidFill>
              </a:rPr>
              <a:t>JuniorSkills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- </a:t>
            </a:r>
            <a:r>
              <a:rPr lang="en-US" sz="2000" b="1" dirty="0" smtClean="0">
                <a:solidFill>
                  <a:srgbClr val="A8246F"/>
                </a:solidFill>
                <a:ea typeface="Calibri"/>
                <a:cs typeface="Times New Roman"/>
              </a:rPr>
              <a:t>2</a:t>
            </a:r>
            <a:r>
              <a:rPr lang="ru-RU" sz="2000" b="1" dirty="0">
                <a:solidFill>
                  <a:srgbClr val="A8246F"/>
                </a:solidFill>
                <a:ea typeface="Calibri"/>
                <a:cs typeface="Times New Roman"/>
              </a:rPr>
              <a:t>5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</a:rPr>
              <a:t>2016 – 15)</a:t>
            </a:r>
            <a:endParaRPr lang="en-US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938300"/>
              </p:ext>
            </p:extLst>
          </p:nvPr>
        </p:nvGraphicFramePr>
        <p:xfrm>
          <a:off x="2287905" y="2482212"/>
          <a:ext cx="4966335" cy="2089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2250"/>
                <a:gridCol w="2204085"/>
              </a:tblGrid>
              <a:tr h="25161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A8246F"/>
                          </a:solidFill>
                          <a:latin typeface="+mn-lt"/>
                          <a:ea typeface="Calibri"/>
                          <a:cs typeface="Times New Roman"/>
                        </a:rPr>
                        <a:t>WorldSkills</a:t>
                      </a:r>
                      <a:endParaRPr lang="ru-RU" sz="1800" b="1" kern="1200" dirty="0">
                        <a:solidFill>
                          <a:srgbClr val="A8246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41" marR="622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2241" marR="622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Конкурсанты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2241" marR="622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572 чел. (2016 – 454)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2241" marR="622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Эксперты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2241" marR="622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524 чел. (2016 – 380)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2241" marR="622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61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Всего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2241" marR="622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1 096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чел. (2016 – 834)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2241" marR="622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616">
                <a:tc gridSpan="2"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A8246F"/>
                          </a:solidFill>
                          <a:latin typeface="+mn-lt"/>
                          <a:ea typeface="Calibri"/>
                          <a:cs typeface="Times New Roman"/>
                        </a:rPr>
                        <a:t>JuniorSkills</a:t>
                      </a:r>
                      <a:endParaRPr lang="ru-RU" sz="1800" b="1" kern="1200" dirty="0">
                        <a:solidFill>
                          <a:srgbClr val="A8246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241" marR="622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2241" marR="622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Конкурсанты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2241" marR="622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326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чел.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2241" marR="622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Эксперты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2241" marR="622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215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чел.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2241" marR="622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306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62241" marR="622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541 чел.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2241" marR="622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923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199891"/>
            <a:ext cx="7886700" cy="37338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Компетенции регионального чемпионата </a:t>
            </a:r>
            <a:r>
              <a:rPr lang="en-US" sz="2200" b="1" dirty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WorldSkills</a:t>
            </a:r>
            <a:endParaRPr lang="ru-RU" sz="2200" b="1" dirty="0">
              <a:solidFill>
                <a:srgbClr val="A824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36220" y="634231"/>
            <a:ext cx="8872284" cy="4169896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Фрезерные работы на станках с ЧПУ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Электроника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Промышленная автоматика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Инженерный дизайн CAD (САПР)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Мехатроника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Мобильная робототехника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Сварочные технологии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Камнетёсное дело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Кирпичная кладка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</a:rPr>
              <a:t>Производство мебели</a:t>
            </a:r>
            <a:endParaRPr lang="ru-RU" sz="1200" b="1" dirty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Электромонтаж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Столярное дело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Ландшафтный дизайн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Малярные и декоративные работы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Сухое строительство и штукатурные работы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Сантехника и </a:t>
            </a:r>
            <a:r>
              <a:rPr lang="ru-RU" sz="1200" b="1" dirty="0" smtClean="0">
                <a:solidFill>
                  <a:srgbClr val="002060"/>
                </a:solidFill>
              </a:rPr>
              <a:t>отопление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200" b="1" dirty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Холодильная техника и системы </a:t>
            </a:r>
            <a:r>
              <a:rPr lang="ru-RU" sz="1200" b="1" dirty="0" smtClean="0">
                <a:solidFill>
                  <a:srgbClr val="002060"/>
                </a:solidFill>
              </a:rPr>
              <a:t>кондиционирования</a:t>
            </a:r>
            <a:endParaRPr lang="ru-RU" sz="1200" b="1" dirty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Облицовка плиткой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Ремонт и обслуживание легковых автомобилей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Прикладная эстетика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Поварское дело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Парикмахерское искусство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Медицинский и социальный уход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Ресторанный сервис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Технология моды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Флористика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Графический дизайн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Визуальный </a:t>
            </a:r>
            <a:r>
              <a:rPr lang="ru-RU" sz="1200" b="1" dirty="0" err="1" smtClean="0">
                <a:solidFill>
                  <a:srgbClr val="002060"/>
                </a:solidFill>
              </a:rPr>
              <a:t>мерчандайзинг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</a:rPr>
              <a:t>Сетевое </a:t>
            </a:r>
            <a:r>
              <a:rPr lang="ru-RU" sz="1200" b="1" dirty="0">
                <a:solidFill>
                  <a:srgbClr val="002060"/>
                </a:solidFill>
              </a:rPr>
              <a:t>и системное администрирование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</a:rPr>
              <a:t>Веб-разработка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</a:rPr>
              <a:t>Плотницкое </a:t>
            </a:r>
            <a:r>
              <a:rPr lang="ru-RU" sz="1200" b="1" dirty="0">
                <a:solidFill>
                  <a:srgbClr val="002060"/>
                </a:solidFill>
              </a:rPr>
              <a:t>дело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</a:rPr>
              <a:t>Токарные </a:t>
            </a:r>
            <a:r>
              <a:rPr lang="ru-RU" sz="1200" b="1" dirty="0">
                <a:solidFill>
                  <a:srgbClr val="002060"/>
                </a:solidFill>
              </a:rPr>
              <a:t>работы на станках с ЧПУ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Информационные кабельные сети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</a:rPr>
              <a:t>ИТ-Программные </a:t>
            </a:r>
            <a:r>
              <a:rPr lang="ru-RU" sz="1200" b="1" dirty="0">
                <a:solidFill>
                  <a:srgbClr val="002060"/>
                </a:solidFill>
              </a:rPr>
              <a:t>решения для бизнеса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Ювелирное дело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</a:rPr>
              <a:t>Обслуживание </a:t>
            </a:r>
            <a:r>
              <a:rPr lang="ru-RU" sz="1200" b="1" dirty="0">
                <a:solidFill>
                  <a:srgbClr val="002060"/>
                </a:solidFill>
              </a:rPr>
              <a:t>авиационной техники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Кондитерское дело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Кузовной ремонт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Автопокраска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</a:rPr>
              <a:t>Прототипирование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</a:rPr>
              <a:t>Обработка </a:t>
            </a:r>
            <a:r>
              <a:rPr lang="ru-RU" sz="1200" b="1" dirty="0">
                <a:solidFill>
                  <a:srgbClr val="002060"/>
                </a:solidFill>
              </a:rPr>
              <a:t>листового </a:t>
            </a:r>
            <a:r>
              <a:rPr lang="ru-RU" sz="1200" b="1" dirty="0" smtClean="0">
                <a:solidFill>
                  <a:srgbClr val="002060"/>
                </a:solidFill>
              </a:rPr>
              <a:t>металла</a:t>
            </a:r>
            <a:endParaRPr lang="ru-RU" sz="1200" b="1" dirty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Печатные технологии в </a:t>
            </a:r>
            <a:r>
              <a:rPr lang="ru-RU" sz="1200" b="1" dirty="0" smtClean="0">
                <a:solidFill>
                  <a:srgbClr val="002060"/>
                </a:solidFill>
              </a:rPr>
              <a:t>прессе</a:t>
            </a:r>
            <a:endParaRPr lang="ru-RU" sz="1200" b="1" dirty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Технология группового </a:t>
            </a:r>
            <a:r>
              <a:rPr lang="ru-RU" sz="1200" b="1" dirty="0" smtClean="0">
                <a:solidFill>
                  <a:srgbClr val="002060"/>
                </a:solidFill>
              </a:rPr>
              <a:t>производства</a:t>
            </a:r>
            <a:endParaRPr lang="ru-RU" sz="1200" b="1" dirty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err="1" smtClean="0">
                <a:solidFill>
                  <a:srgbClr val="002060"/>
                </a:solidFill>
              </a:rPr>
              <a:t>Полимеханика</a:t>
            </a:r>
            <a:r>
              <a:rPr lang="ru-RU" sz="1200" b="1" dirty="0" smtClean="0">
                <a:solidFill>
                  <a:srgbClr val="002060"/>
                </a:solidFill>
              </a:rPr>
              <a:t> и автоматика</a:t>
            </a:r>
            <a:endParaRPr lang="ru-RU" sz="1200" b="1" dirty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</a:rPr>
              <a:t>Производство металлоконструкций</a:t>
            </a:r>
            <a:endParaRPr lang="ru-RU" sz="1200" b="1" dirty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Технология изготовления </a:t>
            </a:r>
            <a:r>
              <a:rPr lang="ru-RU" sz="1200" b="1" dirty="0" smtClean="0">
                <a:solidFill>
                  <a:srgbClr val="002060"/>
                </a:solidFill>
              </a:rPr>
              <a:t>изделий из полимерных масс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</a:rPr>
              <a:t>Хлебопечение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algn="l">
              <a:spcBef>
                <a:spcPts val="0"/>
              </a:spcBef>
              <a:spcAft>
                <a:spcPts val="400"/>
              </a:spcAft>
            </a:pPr>
            <a:endParaRPr lang="ru-RU" sz="12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693420" y="754379"/>
            <a:ext cx="7482840" cy="4000501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 startAt="48"/>
            </a:pPr>
            <a:r>
              <a:rPr lang="ru-RU" sz="1200" b="1" dirty="0">
                <a:solidFill>
                  <a:srgbClr val="002060"/>
                </a:solidFill>
              </a:rPr>
              <a:t>Лабораторный химический анализ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 startAt="48"/>
            </a:pPr>
            <a:r>
              <a:rPr lang="ru-RU" sz="1200" b="1" dirty="0">
                <a:solidFill>
                  <a:srgbClr val="002060"/>
                </a:solidFill>
              </a:rPr>
              <a:t>Промышленная робототехника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 startAt="48"/>
            </a:pPr>
            <a:r>
              <a:rPr lang="ru-RU" sz="1200" b="1" dirty="0">
                <a:solidFill>
                  <a:srgbClr val="002060"/>
                </a:solidFill>
              </a:rPr>
              <a:t>Обслуживание грузовой техники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 startAt="48"/>
            </a:pPr>
            <a:r>
              <a:rPr lang="ru-RU" sz="1200" b="1" dirty="0" smtClean="0">
                <a:solidFill>
                  <a:srgbClr val="002060"/>
                </a:solidFill>
              </a:rPr>
              <a:t>Лазерные </a:t>
            </a:r>
            <a:r>
              <a:rPr lang="ru-RU" sz="1200" b="1" dirty="0">
                <a:solidFill>
                  <a:srgbClr val="002060"/>
                </a:solidFill>
              </a:rPr>
              <a:t>технологии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 startAt="48"/>
            </a:pPr>
            <a:r>
              <a:rPr lang="ru-RU" sz="1200" b="1" dirty="0">
                <a:solidFill>
                  <a:srgbClr val="002060"/>
                </a:solidFill>
              </a:rPr>
              <a:t>Производственная сборка изделий авиационной </a:t>
            </a:r>
            <a:r>
              <a:rPr lang="ru-RU" sz="1200" b="1" dirty="0" smtClean="0">
                <a:solidFill>
                  <a:srgbClr val="002060"/>
                </a:solidFill>
              </a:rPr>
              <a:t>техники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 startAt="48"/>
            </a:pPr>
            <a:r>
              <a:rPr lang="ru-RU" sz="1200" b="1" dirty="0" smtClean="0">
                <a:solidFill>
                  <a:srgbClr val="002060"/>
                </a:solidFill>
              </a:rPr>
              <a:t>Управление беспилотными летательными аппаратами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 startAt="48"/>
            </a:pPr>
            <a:r>
              <a:rPr lang="ru-RU" sz="1200" b="1" dirty="0" smtClean="0">
                <a:solidFill>
                  <a:srgbClr val="002060"/>
                </a:solidFill>
              </a:rPr>
              <a:t>Технология композитов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 startAt="48"/>
            </a:pPr>
            <a:r>
              <a:rPr lang="ru-RU" sz="1200" b="1" dirty="0" smtClean="0">
                <a:solidFill>
                  <a:srgbClr val="002060"/>
                </a:solidFill>
              </a:rPr>
              <a:t>Кровельные </a:t>
            </a:r>
            <a:r>
              <a:rPr lang="ru-RU" sz="1200" b="1" dirty="0">
                <a:solidFill>
                  <a:srgbClr val="002060"/>
                </a:solidFill>
              </a:rPr>
              <a:t>работы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 startAt="48"/>
            </a:pPr>
            <a:r>
              <a:rPr lang="ru-RU" sz="1200" b="1" dirty="0">
                <a:solidFill>
                  <a:srgbClr val="002060"/>
                </a:solidFill>
              </a:rPr>
              <a:t>Геодезия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 startAt="48"/>
            </a:pPr>
            <a:r>
              <a:rPr lang="ru-RU" sz="1200" b="1" dirty="0">
                <a:solidFill>
                  <a:srgbClr val="002060"/>
                </a:solidFill>
              </a:rPr>
              <a:t>IT решения для бизнеса на платформе 1С: Предприятие </a:t>
            </a:r>
            <a:r>
              <a:rPr lang="ru-RU" sz="1200" b="1" dirty="0" smtClean="0">
                <a:solidFill>
                  <a:srgbClr val="002060"/>
                </a:solidFill>
              </a:rPr>
              <a:t>8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 startAt="48"/>
            </a:pPr>
            <a:r>
              <a:rPr lang="ru-RU" sz="1200" b="1" dirty="0" smtClean="0">
                <a:solidFill>
                  <a:srgbClr val="002060"/>
                </a:solidFill>
              </a:rPr>
              <a:t>Видеопроизводство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 startAt="48"/>
            </a:pPr>
            <a:r>
              <a:rPr lang="ru-RU" sz="1200" b="1" dirty="0" smtClean="0">
                <a:solidFill>
                  <a:srgbClr val="002060"/>
                </a:solidFill>
              </a:rPr>
              <a:t>Администрирование </a:t>
            </a:r>
            <a:r>
              <a:rPr lang="ru-RU" sz="1200" b="1" dirty="0">
                <a:solidFill>
                  <a:srgbClr val="002060"/>
                </a:solidFill>
              </a:rPr>
              <a:t>отеля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 startAt="48"/>
            </a:pPr>
            <a:r>
              <a:rPr lang="ru-RU" sz="1200" b="1" dirty="0">
                <a:solidFill>
                  <a:srgbClr val="002060"/>
                </a:solidFill>
              </a:rPr>
              <a:t>Туризм 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 startAt="48"/>
            </a:pPr>
            <a:r>
              <a:rPr lang="ru-RU" sz="1200" b="1" dirty="0" smtClean="0">
                <a:solidFill>
                  <a:srgbClr val="002060"/>
                </a:solidFill>
              </a:rPr>
              <a:t>Лабораторный </a:t>
            </a:r>
            <a:r>
              <a:rPr lang="ru-RU" sz="1200" b="1" dirty="0">
                <a:solidFill>
                  <a:srgbClr val="002060"/>
                </a:solidFill>
              </a:rPr>
              <a:t>медицинский анализ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 startAt="48"/>
            </a:pPr>
            <a:r>
              <a:rPr lang="ru-RU" sz="1200" b="1" dirty="0" smtClean="0">
                <a:solidFill>
                  <a:srgbClr val="002060"/>
                </a:solidFill>
              </a:rPr>
              <a:t>Татар ашлары</a:t>
            </a:r>
            <a:endParaRPr lang="ru-RU" sz="1200" b="1" dirty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 startAt="48"/>
            </a:pPr>
            <a:r>
              <a:rPr lang="ru-RU" sz="1200" b="1" dirty="0" smtClean="0">
                <a:solidFill>
                  <a:srgbClr val="002060"/>
                </a:solidFill>
              </a:rPr>
              <a:t>Ветеринария</a:t>
            </a:r>
            <a:endParaRPr lang="ru-RU" sz="1200" b="1" dirty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 startAt="48"/>
            </a:pPr>
            <a:r>
              <a:rPr lang="ru-RU" sz="1200" b="1" dirty="0">
                <a:solidFill>
                  <a:srgbClr val="002060"/>
                </a:solidFill>
              </a:rPr>
              <a:t>Эксплуатация сельскохозяйственных машин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 startAt="48"/>
            </a:pPr>
            <a:r>
              <a:rPr lang="ru-RU" sz="1200" b="1" dirty="0">
                <a:solidFill>
                  <a:srgbClr val="002060"/>
                </a:solidFill>
              </a:rPr>
              <a:t>Фотография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 startAt="48"/>
            </a:pPr>
            <a:r>
              <a:rPr lang="ru-RU" sz="1200" b="1" dirty="0">
                <a:solidFill>
                  <a:srgbClr val="002060"/>
                </a:solidFill>
              </a:rPr>
              <a:t>Звукорежиссура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 startAt="48"/>
            </a:pPr>
            <a:r>
              <a:rPr lang="ru-RU" sz="1200" b="1" dirty="0" smtClean="0">
                <a:solidFill>
                  <a:srgbClr val="002060"/>
                </a:solidFill>
              </a:rPr>
              <a:t>Преподавание в </a:t>
            </a:r>
            <a:r>
              <a:rPr lang="ru-RU" sz="1200" b="1" dirty="0">
                <a:solidFill>
                  <a:srgbClr val="002060"/>
                </a:solidFill>
              </a:rPr>
              <a:t>младших </a:t>
            </a:r>
            <a:r>
              <a:rPr lang="ru-RU" sz="1200" b="1" dirty="0" smtClean="0">
                <a:solidFill>
                  <a:srgbClr val="002060"/>
                </a:solidFill>
              </a:rPr>
              <a:t>классах</a:t>
            </a:r>
            <a:endParaRPr lang="ru-RU" sz="1200" b="1" dirty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 startAt="48"/>
            </a:pPr>
            <a:r>
              <a:rPr lang="ru-RU" sz="1200" b="1" dirty="0">
                <a:solidFill>
                  <a:srgbClr val="002060"/>
                </a:solidFill>
              </a:rPr>
              <a:t>Дошкольное воспитание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 startAt="48"/>
            </a:pPr>
            <a:r>
              <a:rPr lang="ru-RU" sz="1200" b="1" dirty="0">
                <a:solidFill>
                  <a:srgbClr val="002060"/>
                </a:solidFill>
              </a:rPr>
              <a:t>Предпринимательство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 startAt="48"/>
            </a:pPr>
            <a:r>
              <a:rPr lang="ru-RU" sz="1200" b="1" dirty="0">
                <a:solidFill>
                  <a:srgbClr val="002060"/>
                </a:solidFill>
              </a:rPr>
              <a:t>Сервис на воздушном транспорте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 startAt="48"/>
            </a:pPr>
            <a:r>
              <a:rPr lang="ru-RU" sz="1200" b="1" dirty="0">
                <a:solidFill>
                  <a:srgbClr val="002060"/>
                </a:solidFill>
              </a:rPr>
              <a:t>Управление автогрейдером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 startAt="48"/>
            </a:pPr>
            <a:r>
              <a:rPr lang="ru-RU" sz="1200" b="1" dirty="0">
                <a:solidFill>
                  <a:srgbClr val="002060"/>
                </a:solidFill>
              </a:rPr>
              <a:t>Управление бульдозером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 startAt="48"/>
            </a:pPr>
            <a:r>
              <a:rPr lang="ru-RU" sz="1200" b="1" dirty="0">
                <a:solidFill>
                  <a:srgbClr val="002060"/>
                </a:solidFill>
              </a:rPr>
              <a:t>Управление экскаватором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 startAt="48"/>
            </a:pPr>
            <a:r>
              <a:rPr lang="ru-RU" sz="1200" b="1" dirty="0">
                <a:solidFill>
                  <a:srgbClr val="002060"/>
                </a:solidFill>
              </a:rPr>
              <a:t>Управление фронтальным погрузчиком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 startAt="48"/>
            </a:pPr>
            <a:r>
              <a:rPr lang="ru-RU" sz="1200" b="1" dirty="0" smtClean="0">
                <a:solidFill>
                  <a:srgbClr val="002060"/>
                </a:solidFill>
              </a:rPr>
              <a:t>Спасательные </a:t>
            </a:r>
            <a:r>
              <a:rPr lang="ru-RU" sz="1200" b="1" dirty="0">
                <a:solidFill>
                  <a:srgbClr val="002060"/>
                </a:solidFill>
              </a:rPr>
              <a:t>работы </a:t>
            </a:r>
            <a:endParaRPr lang="ru-RU" sz="1200" b="1" dirty="0" smtClean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90550" y="199891"/>
            <a:ext cx="7886700" cy="37338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Компетенции регионального чемпионата </a:t>
            </a:r>
            <a:r>
              <a:rPr lang="en-US" sz="2200" b="1" dirty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WorldSkills</a:t>
            </a:r>
            <a:endParaRPr lang="ru-RU" sz="2200" b="1" dirty="0">
              <a:solidFill>
                <a:srgbClr val="A824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43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77031"/>
            <a:ext cx="7886700" cy="373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Компетенции регионального чемпионата по стандартам </a:t>
            </a:r>
            <a:r>
              <a:rPr lang="en-US" sz="2400" b="1" dirty="0" err="1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JuniorSkills</a:t>
            </a:r>
            <a:endParaRPr lang="ru-RU" sz="2400" b="1" dirty="0">
              <a:solidFill>
                <a:srgbClr val="A824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25780" y="754378"/>
            <a:ext cx="7978140" cy="3779521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</a:rPr>
              <a:t>Аэрокосмическая инженерия (14+)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</a:rPr>
              <a:t>Инженерный дизайн CAD (САПР) (10+)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</a:rPr>
              <a:t>Инженерный дизайн CAD (САПР) (14+)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</a:rPr>
              <a:t>Интернет вещей (10+)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</a:rPr>
              <a:t>Интернет вещей (14+)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</a:rPr>
              <a:t>Кровельные работы по металлу (14+)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</a:rPr>
              <a:t>Лабораторный химический анализ (10+)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</a:rPr>
              <a:t>Лабораторный химический анализ (14+)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</a:rPr>
              <a:t>Лазерные технологии (14+)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err="1" smtClean="0">
                <a:solidFill>
                  <a:srgbClr val="002060"/>
                </a:solidFill>
              </a:rPr>
              <a:t>Мехатроника</a:t>
            </a:r>
            <a:r>
              <a:rPr lang="ru-RU" sz="1200" b="1" dirty="0" smtClean="0">
                <a:solidFill>
                  <a:srgbClr val="002060"/>
                </a:solidFill>
              </a:rPr>
              <a:t> (14+)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</a:rPr>
              <a:t>Мобильная робототехника (10+)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</a:rPr>
              <a:t>Мобильная робототехника (14+)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err="1" smtClean="0">
                <a:solidFill>
                  <a:srgbClr val="002060"/>
                </a:solidFill>
              </a:rPr>
              <a:t>Прототипирование</a:t>
            </a:r>
            <a:r>
              <a:rPr lang="ru-RU" sz="1200" b="1" dirty="0" smtClean="0">
                <a:solidFill>
                  <a:srgbClr val="002060"/>
                </a:solidFill>
              </a:rPr>
              <a:t> (10+)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err="1" smtClean="0">
                <a:solidFill>
                  <a:srgbClr val="002060"/>
                </a:solidFill>
              </a:rPr>
              <a:t>Прототипирование</a:t>
            </a:r>
            <a:r>
              <a:rPr lang="ru-RU" sz="1200" b="1" dirty="0" smtClean="0">
                <a:solidFill>
                  <a:srgbClr val="002060"/>
                </a:solidFill>
              </a:rPr>
              <a:t> (14+)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</a:rPr>
              <a:t>Сетевое и системное администрирование (14+)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</a:rPr>
              <a:t>Токарные работы на станках с ЧПУ (14+)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</a:rPr>
              <a:t>Фрезерные работы на станках с ЧПУ (14+)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</a:rPr>
              <a:t>Электромонтажные работы (10+)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</a:rPr>
              <a:t>Электромонтажные работы (14+)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</a:rPr>
              <a:t>Электроника (10+)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</a:rPr>
              <a:t>Электроника (14+)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</a:rPr>
              <a:t>Кондитерское дело 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</a:rPr>
              <a:t>Поварское дело</a:t>
            </a: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</a:rPr>
              <a:t>Визуальный </a:t>
            </a:r>
            <a:r>
              <a:rPr lang="ru-RU" sz="1200" b="1" dirty="0" err="1" smtClean="0">
                <a:solidFill>
                  <a:srgbClr val="002060"/>
                </a:solidFill>
              </a:rPr>
              <a:t>мерчендайзинг</a:t>
            </a:r>
            <a:r>
              <a:rPr lang="ru-RU" sz="1200" b="1" dirty="0" smtClean="0">
                <a:solidFill>
                  <a:srgbClr val="002060"/>
                </a:solidFill>
              </a:rPr>
              <a:t> и </a:t>
            </a:r>
            <a:r>
              <a:rPr lang="ru-RU" sz="1200" b="1" dirty="0" err="1" smtClean="0">
                <a:solidFill>
                  <a:srgbClr val="002060"/>
                </a:solidFill>
              </a:rPr>
              <a:t>витринистика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</a:rPr>
              <a:t>Ресторанный сервис </a:t>
            </a:r>
          </a:p>
        </p:txBody>
      </p:sp>
    </p:spTree>
    <p:extLst>
      <p:ext uri="{BB962C8B-B14F-4D97-AF65-F5344CB8AC3E}">
        <p14:creationId xmlns:p14="http://schemas.microsoft.com/office/powerpoint/2010/main" val="171316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975360" y="693419"/>
            <a:ext cx="6362700" cy="4130041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200" b="1" dirty="0">
              <a:solidFill>
                <a:srgbClr val="0070C0"/>
              </a:solidFill>
            </a:endParaRPr>
          </a:p>
          <a:p>
            <a:pPr marL="228600" indent="-228600" algn="l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endParaRPr lang="ru-RU" sz="1200" b="1" dirty="0">
              <a:solidFill>
                <a:srgbClr val="0070C0"/>
              </a:solidFill>
            </a:endParaRPr>
          </a:p>
          <a:p>
            <a:pPr algn="l">
              <a:spcBef>
                <a:spcPts val="0"/>
              </a:spcBef>
              <a:spcAft>
                <a:spcPts val="400"/>
              </a:spcAft>
            </a:pPr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8620" y="129360"/>
            <a:ext cx="8231144" cy="5640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Места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проведения регионального чемпионата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88620" y="792480"/>
            <a:ext cx="8519160" cy="42595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</a:rPr>
              <a:t>Казанская ярмарка – </a:t>
            </a:r>
            <a:r>
              <a:rPr lang="ru-RU" sz="2000" b="1" dirty="0">
                <a:solidFill>
                  <a:srgbClr val="A8246F"/>
                </a:solidFill>
                <a:ea typeface="Calibri"/>
                <a:cs typeface="Times New Roman"/>
              </a:rPr>
              <a:t>27</a:t>
            </a:r>
            <a:r>
              <a:rPr lang="ru-RU" sz="2000" b="1" dirty="0">
                <a:solidFill>
                  <a:srgbClr val="002060"/>
                </a:solidFill>
              </a:rPr>
              <a:t> компетенций </a:t>
            </a:r>
            <a:r>
              <a:rPr lang="ru-RU" sz="2000" b="1" dirty="0" smtClean="0">
                <a:solidFill>
                  <a:srgbClr val="002060"/>
                </a:solidFill>
              </a:rPr>
              <a:t>промышленности </a:t>
            </a:r>
            <a:r>
              <a:rPr lang="ru-RU" sz="2000" b="1" dirty="0">
                <a:solidFill>
                  <a:srgbClr val="002060"/>
                </a:solidFill>
              </a:rPr>
              <a:t>и сферы </a:t>
            </a:r>
            <a:r>
              <a:rPr lang="ru-RU" sz="2000" b="1" dirty="0" smtClean="0">
                <a:solidFill>
                  <a:srgbClr val="002060"/>
                </a:solidFill>
              </a:rPr>
              <a:t>услуг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ru-RU" sz="20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</a:rPr>
              <a:t>Казанский строительный колледж – </a:t>
            </a:r>
            <a:r>
              <a:rPr lang="ru-RU" sz="2000" b="1" dirty="0">
                <a:solidFill>
                  <a:srgbClr val="A8246F"/>
                </a:solidFill>
                <a:ea typeface="Calibri"/>
                <a:cs typeface="Times New Roman"/>
              </a:rPr>
              <a:t>15</a:t>
            </a:r>
            <a:r>
              <a:rPr lang="ru-RU" sz="2000" b="1" dirty="0">
                <a:solidFill>
                  <a:srgbClr val="002060"/>
                </a:solidFill>
              </a:rPr>
              <a:t> компетенций  </a:t>
            </a:r>
            <a:r>
              <a:rPr lang="ru-RU" sz="2000" b="1" dirty="0" smtClean="0">
                <a:solidFill>
                  <a:srgbClr val="002060"/>
                </a:solidFill>
              </a:rPr>
              <a:t>строительного блока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ru-RU" sz="20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</a:rPr>
              <a:t>Казанский техникум информационных технологий и связи – </a:t>
            </a:r>
            <a:r>
              <a:rPr lang="ru-RU" sz="2000" b="1" dirty="0" smtClean="0">
                <a:solidFill>
                  <a:srgbClr val="A8246F"/>
                </a:solidFill>
                <a:ea typeface="Calibri"/>
                <a:cs typeface="Times New Roman"/>
              </a:rPr>
              <a:t>9</a:t>
            </a:r>
            <a:r>
              <a:rPr lang="ru-RU" sz="2000" b="1" dirty="0" smtClean="0">
                <a:solidFill>
                  <a:srgbClr val="002060"/>
                </a:solidFill>
              </a:rPr>
              <a:t> компетенций ИТ-блока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Казанский педагогический колледж – </a:t>
            </a:r>
            <a:r>
              <a:rPr lang="ru-RU" sz="2000" b="1" dirty="0" smtClean="0">
                <a:solidFill>
                  <a:srgbClr val="A8246F"/>
                </a:solidFill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</a:rPr>
              <a:t> компетенции сферы услуг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</a:rPr>
              <a:t>Остальные компетенции проводятся на базах специализированных центров компетенций (колледжи и техникумы) и предприятий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A824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</a:rPr>
              <a:t>Организованное посещение школьниками </a:t>
            </a:r>
            <a:r>
              <a:rPr lang="ru-RU" sz="2000" b="1" dirty="0" smtClean="0">
                <a:solidFill>
                  <a:srgbClr val="002060"/>
                </a:solidFill>
              </a:rPr>
              <a:t>площадок (более </a:t>
            </a:r>
            <a:r>
              <a:rPr lang="ru-RU" sz="2000" b="1" dirty="0">
                <a:solidFill>
                  <a:srgbClr val="A8246F"/>
                </a:solidFill>
                <a:ea typeface="Calibri"/>
                <a:cs typeface="Times New Roman"/>
              </a:rPr>
              <a:t>20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тыс.чел</a:t>
            </a:r>
            <a:r>
              <a:rPr lang="ru-RU" sz="2000" b="1" dirty="0" smtClean="0">
                <a:solidFill>
                  <a:srgbClr val="002060"/>
                </a:solidFill>
              </a:rPr>
              <a:t>.)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5253</TotalTime>
  <Words>1653</Words>
  <Application>Microsoft Office PowerPoint</Application>
  <PresentationFormat>Экран (16:9)</PresentationFormat>
  <Paragraphs>579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Отборочные этапы регионального чемпионата Республики Татарстан 2017</vt:lpstr>
      <vt:lpstr>Отборочные этапы регионального чемпионата Республики Татарстан 2017</vt:lpstr>
      <vt:lpstr>Региональный чемпионат «Молодые профессионалы» (WorldSkills Russia) Республики Татарстан 2017</vt:lpstr>
      <vt:lpstr>Региональный чемпионат Республики Татарстан 2017</vt:lpstr>
      <vt:lpstr>Компетенции регионального чемпионата WorldSkills</vt:lpstr>
      <vt:lpstr>Компетенции регионального чемпионата WorldSkills</vt:lpstr>
      <vt:lpstr>Компетенции регионального чемпионата по стандартам JuniorSkills</vt:lpstr>
      <vt:lpstr>Презентация PowerPoint</vt:lpstr>
      <vt:lpstr> Посещение обучающимися школ и профессиональных образовательных организаций мест проведения регионального чемпионата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проекта создания ресурсных центров подготовки кадров в Республике Татарстан</dc:title>
  <dc:creator>User</dc:creator>
  <cp:lastModifiedBy>Admin</cp:lastModifiedBy>
  <cp:revision>441</cp:revision>
  <cp:lastPrinted>2017-01-25T17:10:24Z</cp:lastPrinted>
  <dcterms:created xsi:type="dcterms:W3CDTF">2016-02-05T15:59:35Z</dcterms:created>
  <dcterms:modified xsi:type="dcterms:W3CDTF">2017-01-25T17:27:33Z</dcterms:modified>
</cp:coreProperties>
</file>