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1" r:id="rId4"/>
    <p:sldId id="275" r:id="rId5"/>
    <p:sldId id="276" r:id="rId6"/>
    <p:sldId id="279" r:id="rId7"/>
    <p:sldId id="277" r:id="rId8"/>
    <p:sldId id="270" r:id="rId9"/>
  </p:sldIdLst>
  <p:sldSz cx="9144000" cy="6858000" type="screen4x3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A"/>
    <a:srgbClr val="FEF9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E4218-B36F-4897-8383-F62FEB3F0778}" type="datetimeFigureOut">
              <a:rPr lang="ru-RU" smtClean="0"/>
              <a:t>09.11.2010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7C9DF-6A67-4F69-BF71-894E6EE0C22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5235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E59136-09C7-4F0E-AE4C-876AF73835FE}" type="datetimeFigureOut">
              <a:rPr lang="ru-RU" smtClean="0"/>
              <a:t>09.11.2010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8CA7B-6DBB-44DC-AD49-CF0B07DA65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229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90046-A0E8-4D1D-9541-501D2CF354D7}" type="datetime1">
              <a:rPr lang="ru-RU" smtClean="0"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6B39-EFA5-4A72-AE40-7FE61B902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439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29D91-A7E5-410E-BB2D-83A7B9444DEC}" type="datetime1">
              <a:rPr lang="ru-RU" smtClean="0"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6B39-EFA5-4A72-AE40-7FE61B902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704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90020-55F0-43BF-B5A2-C52B83EE7DE5}" type="datetime1">
              <a:rPr lang="ru-RU" smtClean="0"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6B39-EFA5-4A72-AE40-7FE61B902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6547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37BDE4-BBC9-4398-B43C-4BFAABD4E7A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09.11.2010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B56BA-4046-45D5-95F4-92E75209C2F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7668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018F4-4931-4868-898F-F317AD0632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09.11.2010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F44BE-9BFE-4702-9D0B-4045378B311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897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AE19A-5642-4208-9486-DBE793827D6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09.11.2010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78F63-BC30-4E92-A388-0371A07AD2F4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40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2106C-216D-4B98-BD71-7BBA366503D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09.11.2010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DE8EA-FCF5-440A-A6EC-696CFBDFB50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40212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5339A-14E3-40BF-9DC1-8B1217E398B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09.11.2010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F20BE-2E7E-4ED3-ACBB-998DF3DBA9F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057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09983-E81E-415C-910D-349BE88741B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09.11.2010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8E6CB-291D-415F-95D9-D0A0D4EEE07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4355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29FC2-3F75-4CA7-BFBD-0F1F7E6F109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09.11.2010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A3AEA-D143-4D3C-A167-4BA29851CE3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09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9A5AE-25FD-4CC0-9BBA-B07AD2EF96E1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09.11.2010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5353E-2CE4-4B5D-844C-3E54A2ACE03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4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AF13B-A7E8-4E32-80E4-7C88E41DC95C}" type="datetime1">
              <a:rPr lang="ru-RU" smtClean="0"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6B39-EFA5-4A72-AE40-7FE61B902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368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C098D-A425-467F-AEBD-ADF94F2A505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09.11.2010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28D2-318E-4386-92A1-1F8447C579A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2023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CAAB4-BA51-4284-BE11-B89E27E3FA6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09.11.2010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9F28C-058F-4327-BF48-75DCBF23F05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3202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6DCBC-26A2-46A7-AA62-4FCD6B92EC4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09.11.2010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6A005-DAF7-405C-9EC1-5C8DB9DCE94A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264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F325B-8124-40AE-9D18-286805D820D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09.11.2010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08C0D-9DE5-48E2-9C6D-6132F5D7B6C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9208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37BDE4-BBC9-4398-B43C-4BFAABD4E7A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09.11.2010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4B56BA-4046-45D5-95F4-92E75209C2F5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401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1C872-DEFD-40AA-B4C8-9A94B9351A5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09.11.2010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03183-57B1-496C-9D87-CECCAA56113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507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7A497-331E-430F-BE71-1F853072BAFF}" type="datetime1">
              <a:rPr lang="ru-RU" smtClean="0"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6B39-EFA5-4A72-AE40-7FE61B902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33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EF322-C66B-47B0-8E4B-4C37760776FB}" type="datetime1">
              <a:rPr lang="ru-RU" smtClean="0"/>
              <a:t>09.11.2010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6B39-EFA5-4A72-AE40-7FE61B902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23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32183-2312-454C-B1EA-DAA224374B07}" type="datetime1">
              <a:rPr lang="ru-RU" smtClean="0"/>
              <a:t>09.11.2010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6B39-EFA5-4A72-AE40-7FE61B902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335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FBF9C-3DD5-44F4-BC0D-9FACA3F58025}" type="datetime1">
              <a:rPr lang="ru-RU" smtClean="0"/>
              <a:t>09.11.2010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6B39-EFA5-4A72-AE40-7FE61B902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18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EBF5-EDF2-40FD-9E83-F56F40847669}" type="datetime1">
              <a:rPr lang="ru-RU" smtClean="0"/>
              <a:t>09.11.2010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6B39-EFA5-4A72-AE40-7FE61B902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088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A0F3-593C-44DD-9AE2-D60B9DD4BAFE}" type="datetime1">
              <a:rPr lang="ru-RU" smtClean="0"/>
              <a:t>09.11.2010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6B39-EFA5-4A72-AE40-7FE61B902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547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942E-73DB-4A5C-AD5F-DE49125C1A7C}" type="datetime1">
              <a:rPr lang="ru-RU" smtClean="0"/>
              <a:t>09.11.2010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46B39-EFA5-4A72-AE40-7FE61B902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54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45069-5E36-4B15-A33F-314904D008AE}" type="datetime1">
              <a:rPr lang="ru-RU" smtClean="0"/>
              <a:t>09.11.2010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46B39-EFA5-4A72-AE40-7FE61B902F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502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204487-B134-42D9-BB47-A517F678EBE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09.11.2010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4F84A4-A32B-4AE7-8F2E-EA27BB9B287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700808"/>
            <a:ext cx="8748464" cy="1470025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solidFill>
                  <a:schemeClr val="accent1">
                    <a:lumMod val="75000"/>
                  </a:schemeClr>
                </a:solidFill>
              </a:rPr>
              <a:t>О ходе реализации проекта «Электронная школа в Республике Татарстан»</a:t>
            </a:r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653136"/>
            <a:ext cx="6400800" cy="1752600"/>
          </a:xfrm>
        </p:spPr>
        <p:txBody>
          <a:bodyPr>
            <a:normAutofit fontScale="92500"/>
          </a:bodyPr>
          <a:lstStyle/>
          <a:p>
            <a:pPr algn="l"/>
            <a:r>
              <a:rPr lang="ru-RU" dirty="0" smtClean="0">
                <a:solidFill>
                  <a:srgbClr val="002060"/>
                </a:solidFill>
              </a:rPr>
              <a:t>Заместитель министра образования и науки Республики Татарстан</a:t>
            </a:r>
          </a:p>
          <a:p>
            <a:pPr algn="l"/>
            <a:r>
              <a:rPr lang="ru-RU" dirty="0" smtClean="0">
                <a:solidFill>
                  <a:srgbClr val="002060"/>
                </a:solidFill>
              </a:rPr>
              <a:t>Андрей Иванович Поминов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84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69013"/>
            <a:ext cx="9144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 Box 49"/>
          <p:cNvSpPr txBox="1">
            <a:spLocks noChangeArrowheads="1"/>
          </p:cNvSpPr>
          <p:nvPr/>
        </p:nvSpPr>
        <p:spPr bwMode="auto">
          <a:xfrm>
            <a:off x="592138" y="1670050"/>
            <a:ext cx="794067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ru-RU" sz="2000">
              <a:solidFill>
                <a:prstClr val="black"/>
              </a:solidFill>
              <a:latin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400">
              <a:solidFill>
                <a:prstClr val="black"/>
              </a:solidFill>
              <a:latin typeface="Calibri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ru-RU" sz="240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08663FDF-4E84-4E0C-9C23-18515B81EDB5}" type="slidenum">
              <a:rPr lang="ru-RU" sz="120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2</a:t>
            </a:fld>
            <a:endParaRPr lang="ru-RU" sz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755650" y="1247275"/>
            <a:ext cx="8023342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514350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+mj-lt"/>
              </a:rPr>
              <a:t>Компьютер – школе</a:t>
            </a:r>
          </a:p>
          <a:p>
            <a:pPr marL="514350" indent="-51435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+mj-lt"/>
              </a:rPr>
              <a:t>Компьютер – </a:t>
            </a:r>
            <a:r>
              <a:rPr lang="ru-RU" sz="2400" dirty="0" smtClean="0">
                <a:solidFill>
                  <a:prstClr val="black"/>
                </a:solidFill>
                <a:latin typeface="+mj-lt"/>
              </a:rPr>
              <a:t>учителю</a:t>
            </a:r>
          </a:p>
          <a:p>
            <a:pPr marL="514350" indent="-51435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+mj-lt"/>
              </a:rPr>
              <a:t>Доступ всех образовательных учреждений, включая малокомплектные школы, к ГИСТ </a:t>
            </a:r>
            <a:r>
              <a:rPr lang="ru-RU" sz="2400" dirty="0" smtClean="0">
                <a:solidFill>
                  <a:prstClr val="black"/>
                </a:solidFill>
                <a:latin typeface="+mj-lt"/>
              </a:rPr>
              <a:t>РТ</a:t>
            </a:r>
          </a:p>
          <a:p>
            <a:pPr marL="514350" indent="-51435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+mj-lt"/>
              </a:rPr>
              <a:t>Информационная система «Электронное образование в РТ»</a:t>
            </a:r>
          </a:p>
          <a:p>
            <a:pPr marL="514350" indent="-51435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+mj-lt"/>
              </a:rPr>
              <a:t>Дистанционное обучение учащихся малокомплектных школ</a:t>
            </a:r>
          </a:p>
          <a:p>
            <a:pPr marL="514350" indent="-51435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+mj-lt"/>
              </a:rPr>
              <a:t>Подготовка педагогов по ИКТ</a:t>
            </a:r>
          </a:p>
          <a:p>
            <a:pPr marL="514350" indent="-514350" fontAlgn="base">
              <a:spcBef>
                <a:spcPts val="600"/>
              </a:spcBef>
              <a:spcAft>
                <a:spcPct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+mj-lt"/>
              </a:rPr>
              <a:t>Развитие школ РТ в условиях информатизации образования (программа информатизации школы)</a:t>
            </a:r>
          </a:p>
        </p:txBody>
      </p:sp>
      <p:sp>
        <p:nvSpPr>
          <p:cNvPr id="32774" name="Rectangle 27"/>
          <p:cNvSpPr>
            <a:spLocks noChangeArrowheads="1"/>
          </p:cNvSpPr>
          <p:nvPr/>
        </p:nvSpPr>
        <p:spPr bwMode="auto">
          <a:xfrm>
            <a:off x="785929" y="188640"/>
            <a:ext cx="79930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Проекты 2010 года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B56BA-4046-45D5-95F4-92E75209C2F5}" type="slidenum">
              <a:rPr lang="ru-RU" sz="1600" smtClean="0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07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69013"/>
            <a:ext cx="9144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 Box 49"/>
          <p:cNvSpPr txBox="1">
            <a:spLocks noChangeArrowheads="1"/>
          </p:cNvSpPr>
          <p:nvPr/>
        </p:nvSpPr>
        <p:spPr bwMode="auto">
          <a:xfrm>
            <a:off x="592138" y="1670050"/>
            <a:ext cx="794067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ru-RU" sz="2000" dirty="0">
              <a:solidFill>
                <a:prstClr val="black"/>
              </a:solidFill>
              <a:latin typeface="Arial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ru-RU" sz="2400" dirty="0">
              <a:solidFill>
                <a:prstClr val="black"/>
              </a:solidFill>
              <a:latin typeface="Calibri" pitchFamily="34" charset="0"/>
            </a:endParaRP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08663FDF-4E84-4E0C-9C23-18515B81EDB5}" type="slidenum">
              <a:rPr lang="ru-RU" sz="1200">
                <a:solidFill>
                  <a:prstClr val="black">
                    <a:tint val="75000"/>
                  </a:prstClr>
                </a:solidFill>
              </a:rPr>
              <a:pPr algn="r">
                <a:defRPr/>
              </a:pPr>
              <a:t>3</a:t>
            </a:fld>
            <a:endParaRPr lang="ru-RU" sz="120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B56BA-4046-45D5-95F4-92E75209C2F5}" type="slidenum">
              <a:rPr lang="ru-RU" sz="1600" smtClean="0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906918" y="116632"/>
            <a:ext cx="799306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Оборудование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198798"/>
              </p:ext>
            </p:extLst>
          </p:nvPr>
        </p:nvGraphicFramePr>
        <p:xfrm>
          <a:off x="251521" y="869039"/>
          <a:ext cx="8648460" cy="45761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1"/>
                <a:gridCol w="1656184"/>
                <a:gridCol w="1467495"/>
                <a:gridCol w="1636350"/>
              </a:tblGrid>
              <a:tr h="890523"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Сентябрь 2010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Ноябрь </a:t>
                      </a:r>
                    </a:p>
                    <a:p>
                      <a:r>
                        <a:rPr lang="ru-RU" sz="2400" dirty="0" smtClean="0"/>
                        <a:t>2010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Декабрь 2010</a:t>
                      </a:r>
                      <a:endParaRPr lang="ru-RU" sz="2400" dirty="0"/>
                    </a:p>
                  </a:txBody>
                  <a:tcPr/>
                </a:tc>
              </a:tr>
              <a:tr h="6936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Компьютеры, ед.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10739</a:t>
                      </a:r>
                      <a:endParaRPr lang="ru-RU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11459</a:t>
                      </a:r>
                      <a:endParaRPr lang="ru-RU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11459</a:t>
                      </a:r>
                      <a:endParaRPr lang="ru-RU" sz="2400" dirty="0"/>
                    </a:p>
                  </a:txBody>
                  <a:tcPr anchor="ctr" anchorCtr="1"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Ноутбуки учителям, ед.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12820</a:t>
                      </a:r>
                      <a:endParaRPr lang="ru-RU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12820</a:t>
                      </a:r>
                      <a:endParaRPr lang="ru-RU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25820</a:t>
                      </a:r>
                      <a:endParaRPr lang="ru-RU" sz="2400" dirty="0"/>
                    </a:p>
                  </a:txBody>
                  <a:tcPr anchor="ctr" anchorCtr="1"/>
                </a:tc>
              </a:tr>
              <a:tr h="775925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WiFi</a:t>
                      </a:r>
                      <a:r>
                        <a:rPr lang="ru-RU" sz="2400" dirty="0" smtClean="0"/>
                        <a:t>,  кол-во школ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158</a:t>
                      </a:r>
                      <a:endParaRPr lang="ru-RU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375</a:t>
                      </a:r>
                      <a:endParaRPr lang="ru-RU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701</a:t>
                      </a:r>
                      <a:endParaRPr lang="ru-RU" sz="2400" dirty="0"/>
                    </a:p>
                  </a:txBody>
                  <a:tcPr anchor="ctr" anchorCtr="1"/>
                </a:tc>
              </a:tr>
              <a:tr h="74505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ВОЛС,  кол-во школ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51</a:t>
                      </a:r>
                      <a:endParaRPr lang="ru-RU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53</a:t>
                      </a:r>
                      <a:endParaRPr lang="ru-RU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146</a:t>
                      </a:r>
                      <a:endParaRPr lang="ru-RU" sz="2400" dirty="0"/>
                    </a:p>
                  </a:txBody>
                  <a:tcPr anchor="ctr" anchorCtr="1"/>
                </a:tc>
              </a:tr>
              <a:tr h="78327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Перенастройка доступа в Интернет, доля</a:t>
                      </a:r>
                      <a:r>
                        <a:rPr lang="ru-RU" sz="2400" baseline="0" dirty="0" smtClean="0"/>
                        <a:t> школ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0%</a:t>
                      </a:r>
                      <a:endParaRPr lang="ru-RU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rgbClr val="FF0000"/>
                          </a:solidFill>
                        </a:rPr>
                        <a:t>30%</a:t>
                      </a:r>
                      <a:endParaRPr lang="ru-RU" sz="2400" dirty="0">
                        <a:solidFill>
                          <a:srgbClr val="FF0000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100%</a:t>
                      </a:r>
                      <a:endParaRPr lang="ru-RU" sz="2400" dirty="0"/>
                    </a:p>
                  </a:txBody>
                  <a:tcPr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105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069013"/>
            <a:ext cx="91440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Text Box 49"/>
          <p:cNvSpPr txBox="1">
            <a:spLocks noChangeArrowheads="1"/>
          </p:cNvSpPr>
          <p:nvPr/>
        </p:nvSpPr>
        <p:spPr bwMode="auto">
          <a:xfrm>
            <a:off x="592138" y="1052736"/>
            <a:ext cx="79406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effectLst/>
                <a:latin typeface="Times New Roman"/>
                <a:ea typeface="Times New Roman"/>
                <a:cs typeface="Arial"/>
              </a:rPr>
              <a:t>		</a:t>
            </a:r>
            <a:endParaRPr lang="ru-RU" sz="2400" dirty="0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endParaRPr lang="ru-RU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2987824" y="4149080"/>
            <a:ext cx="756126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200" b="1" dirty="0">
              <a:solidFill>
                <a:prstClr val="black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400" b="1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2774" name="Rectangle 27"/>
          <p:cNvSpPr>
            <a:spLocks noChangeArrowheads="1"/>
          </p:cNvSpPr>
          <p:nvPr/>
        </p:nvSpPr>
        <p:spPr bwMode="auto">
          <a:xfrm>
            <a:off x="0" y="44624"/>
            <a:ext cx="903649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1F497D"/>
                </a:solidFill>
                <a:latin typeface="Calibri" pitchFamily="34" charset="0"/>
                <a:cs typeface="Calibri" pitchFamily="34" charset="0"/>
              </a:rPr>
              <a:t>Регистрация в информационной системе «Электронное образование в РТ»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683057"/>
              </p:ext>
            </p:extLst>
          </p:nvPr>
        </p:nvGraphicFramePr>
        <p:xfrm>
          <a:off x="233851" y="1484784"/>
          <a:ext cx="8802645" cy="411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407"/>
                <a:gridCol w="2129990"/>
                <a:gridCol w="1888218"/>
                <a:gridCol w="1964030"/>
              </a:tblGrid>
              <a:tr h="88794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Категория</a:t>
                      </a:r>
                      <a:r>
                        <a:rPr lang="ru-RU" sz="2400" baseline="0" dirty="0" smtClean="0">
                          <a:latin typeface="Calibri" pitchFamily="34" charset="0"/>
                          <a:cs typeface="Calibri" pitchFamily="34" charset="0"/>
                        </a:rPr>
                        <a:t> пользователей</a:t>
                      </a:r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Должно быть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Calibri" pitchFamily="34" charset="0"/>
                          <a:cs typeface="Calibri" pitchFamily="34" charset="0"/>
                        </a:rPr>
                        <a:t>Зарегистри-ровано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Кол-во авторизаций  29.10.2010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02892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Руководители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375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375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524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4977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Учителя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12 815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16 859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ru-RU" sz="24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949778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Учащиеся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Calibri" pitchFamily="34" charset="0"/>
                          <a:cs typeface="Calibri" pitchFamily="34" charset="0"/>
                        </a:rPr>
                        <a:t>146 304</a:t>
                      </a:r>
                      <a:endParaRPr lang="ru-RU" sz="24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117 469</a:t>
                      </a:r>
                      <a:endParaRPr lang="ru-RU" sz="24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FF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4B56BA-4046-45D5-95F4-92E75209C2F5}" type="slidenum">
              <a:rPr lang="ru-RU" sz="1600" smtClean="0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52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CF131-B269-4269-86A6-CFE34BB808B1}" type="slidenum">
              <a:rPr lang="ru-RU"/>
              <a:pPr>
                <a:defRPr/>
              </a:pPr>
              <a:t>5</a:t>
            </a:fld>
            <a:endParaRPr lang="ru-RU"/>
          </a:p>
        </p:txBody>
      </p:sp>
      <p:pic>
        <p:nvPicPr>
          <p:cNvPr id="6349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9013"/>
            <a:ext cx="91440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Rectangle 27"/>
          <p:cNvSpPr>
            <a:spLocks noChangeArrowheads="1"/>
          </p:cNvSpPr>
          <p:nvPr/>
        </p:nvSpPr>
        <p:spPr bwMode="auto">
          <a:xfrm>
            <a:off x="611560" y="620688"/>
            <a:ext cx="41767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Сентябрь</a:t>
            </a:r>
            <a:endParaRPr lang="ru-RU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492" name="Rectangle 28"/>
          <p:cNvSpPr>
            <a:spLocks noChangeArrowheads="1"/>
          </p:cNvSpPr>
          <p:nvPr/>
        </p:nvSpPr>
        <p:spPr bwMode="auto">
          <a:xfrm>
            <a:off x="755650" y="1557338"/>
            <a:ext cx="7488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0960193-0FDE-4BE3-8C69-3FF2572CA7D2}" type="slidenum">
              <a:rPr lang="ru-RU">
                <a:latin typeface="Tahoma" pitchFamily="34" charset="0"/>
              </a:rPr>
              <a:pPr algn="r" eaLnBrk="1" hangingPunct="1"/>
              <a:t>5</a:t>
            </a:fld>
            <a:endParaRPr lang="ru-RU">
              <a:latin typeface="Tahoma" pitchFamily="34" charset="0"/>
            </a:endParaRPr>
          </a:p>
        </p:txBody>
      </p:sp>
      <p:sp>
        <p:nvSpPr>
          <p:cNvPr id="63494" name="Rectangle 8"/>
          <p:cNvSpPr>
            <a:spLocks noChangeArrowheads="1"/>
          </p:cNvSpPr>
          <p:nvPr/>
        </p:nvSpPr>
        <p:spPr bwMode="auto">
          <a:xfrm>
            <a:off x="322263" y="1052736"/>
            <a:ext cx="8353425" cy="1608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>
              <a:spcBef>
                <a:spcPts val="300"/>
              </a:spcBef>
              <a:buFont typeface="Arial" charset="0"/>
              <a:buChar char="-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12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815 педагогов обучились по программе «Ноутбук учителя. Основы работы» (25 часов)</a:t>
            </a:r>
          </a:p>
          <a:p>
            <a:pPr marL="342900" indent="-342900">
              <a:spcBef>
                <a:spcPts val="300"/>
              </a:spcBef>
              <a:buFont typeface="Arial" charset="0"/>
              <a:buChar char="-"/>
            </a:pPr>
            <a:r>
              <a:rPr lang="ru-RU" sz="2400" dirty="0">
                <a:latin typeface="Calibri" pitchFamily="34" charset="0"/>
                <a:cs typeface="Calibri" pitchFamily="34" charset="0"/>
              </a:rPr>
              <a:t>Подготовлены муниципальные </a:t>
            </a:r>
            <a:r>
              <a:rPr lang="ru-RU" sz="2400" dirty="0" err="1">
                <a:latin typeface="Calibri" pitchFamily="34" charset="0"/>
                <a:cs typeface="Calibri" pitchFamily="34" charset="0"/>
              </a:rPr>
              <a:t>тьюторы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 по использованию электронных журналов и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дневников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3635375" y="188913"/>
            <a:ext cx="51133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ru-RU" sz="32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Подготовка педагогов</a:t>
            </a: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586544" y="2708920"/>
            <a:ext cx="41767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Ноябрь</a:t>
            </a:r>
            <a:endParaRPr lang="ru-RU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51520" y="3140968"/>
            <a:ext cx="8353425" cy="1238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>
              <a:spcBef>
                <a:spcPts val="300"/>
              </a:spcBef>
              <a:buFont typeface="Arial" charset="0"/>
              <a:buChar char="-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Подготовлены </a:t>
            </a:r>
            <a:r>
              <a:rPr lang="ru-RU" sz="2400" dirty="0" err="1" smtClean="0">
                <a:latin typeface="Calibri" pitchFamily="34" charset="0"/>
                <a:cs typeface="Calibri" pitchFamily="34" charset="0"/>
              </a:rPr>
              <a:t>тьюторы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по дистанционному курсу «Компьютер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для учителя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Республика Татарстан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)» 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300"/>
              </a:spcBef>
              <a:buFont typeface="Arial" charset="0"/>
              <a:buChar char="-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Проходят обучение по программам Интел 2100 педагогов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27"/>
          <p:cNvSpPr>
            <a:spLocks noChangeArrowheads="1"/>
          </p:cNvSpPr>
          <p:nvPr/>
        </p:nvSpPr>
        <p:spPr bwMode="auto">
          <a:xfrm>
            <a:off x="611311" y="4417948"/>
            <a:ext cx="41767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Декабрь</a:t>
            </a:r>
            <a:endParaRPr lang="ru-RU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51520" y="4869160"/>
            <a:ext cx="8353425" cy="1238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marL="342900" indent="-342900">
              <a:spcBef>
                <a:spcPts val="300"/>
              </a:spcBef>
              <a:buFont typeface="Arial" charset="0"/>
              <a:buChar char="-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Обучение 13 000 педагогов по дистанционному курсу «Компьютер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для учителя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(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Республика Татарстан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)» </a:t>
            </a:r>
          </a:p>
          <a:p>
            <a:pPr marL="342900" indent="-342900">
              <a:spcBef>
                <a:spcPts val="300"/>
              </a:spcBef>
              <a:buFont typeface="Arial" charset="0"/>
              <a:buChar char="-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Обучение педагогов по программам Интел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85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BCF131-B269-4269-86A6-CFE34BB808B1}" type="slidenum">
              <a:rPr lang="ru-RU"/>
              <a:pPr>
                <a:defRPr/>
              </a:pPr>
              <a:t>6</a:t>
            </a:fld>
            <a:endParaRPr lang="ru-RU"/>
          </a:p>
        </p:txBody>
      </p:sp>
      <p:pic>
        <p:nvPicPr>
          <p:cNvPr id="6349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9013"/>
            <a:ext cx="91440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1" name="Rectangle 27"/>
          <p:cNvSpPr>
            <a:spLocks noChangeArrowheads="1"/>
          </p:cNvSpPr>
          <p:nvPr/>
        </p:nvSpPr>
        <p:spPr bwMode="auto">
          <a:xfrm>
            <a:off x="611560" y="1124744"/>
            <a:ext cx="41767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Сентябрь</a:t>
            </a:r>
            <a:endParaRPr lang="ru-RU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492" name="Rectangle 28"/>
          <p:cNvSpPr>
            <a:spLocks noChangeArrowheads="1"/>
          </p:cNvSpPr>
          <p:nvPr/>
        </p:nvSpPr>
        <p:spPr bwMode="auto">
          <a:xfrm>
            <a:off x="755650" y="1268760"/>
            <a:ext cx="74882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endParaRPr lang="ru-RU">
              <a:latin typeface="Calibri" pitchFamily="34" charset="0"/>
            </a:endParaRPr>
          </a:p>
        </p:txBody>
      </p:sp>
      <p:sp>
        <p:nvSpPr>
          <p:cNvPr id="6" name="Номер слайда 5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70960193-0FDE-4BE3-8C69-3FF2572CA7D2}" type="slidenum">
              <a:rPr lang="ru-RU">
                <a:latin typeface="Tahoma" pitchFamily="34" charset="0"/>
              </a:rPr>
              <a:pPr algn="r" eaLnBrk="1" hangingPunct="1"/>
              <a:t>6</a:t>
            </a:fld>
            <a:endParaRPr lang="ru-RU">
              <a:latin typeface="Tahoma" pitchFamily="34" charset="0"/>
            </a:endParaRPr>
          </a:p>
        </p:txBody>
      </p:sp>
      <p:sp>
        <p:nvSpPr>
          <p:cNvPr id="63494" name="Rectangle 8"/>
          <p:cNvSpPr>
            <a:spLocks noChangeArrowheads="1"/>
          </p:cNvSpPr>
          <p:nvPr/>
        </p:nvSpPr>
        <p:spPr bwMode="auto">
          <a:xfrm>
            <a:off x="682573" y="1052736"/>
            <a:ext cx="7993883" cy="3685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42900" indent="-342900">
              <a:spcBef>
                <a:spcPts val="300"/>
              </a:spcBef>
              <a:buFont typeface="Arial" charset="0"/>
              <a:buChar char="-"/>
            </a:pP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300"/>
              </a:spcBef>
              <a:buFont typeface="Arial" charset="0"/>
              <a:buChar char="-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Количество районов – 4</a:t>
            </a:r>
          </a:p>
          <a:p>
            <a:pPr marL="342900" indent="-342900">
              <a:spcBef>
                <a:spcPts val="300"/>
              </a:spcBef>
              <a:buFont typeface="Arial" charset="0"/>
              <a:buChar char="-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Количество малокомплектных школ – 12</a:t>
            </a:r>
          </a:p>
          <a:p>
            <a:pPr marL="342900" indent="-342900">
              <a:spcBef>
                <a:spcPts val="300"/>
              </a:spcBef>
              <a:buFont typeface="Arial" charset="0"/>
              <a:buChar char="-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Количество учащихся – 141</a:t>
            </a:r>
          </a:p>
          <a:p>
            <a:pPr marL="342900" indent="-342900">
              <a:spcBef>
                <a:spcPts val="300"/>
              </a:spcBef>
              <a:buFont typeface="Arial" charset="0"/>
              <a:buChar char="-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Количество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базовых школ – 7</a:t>
            </a:r>
          </a:p>
          <a:p>
            <a:pPr marL="342900" indent="-342900">
              <a:spcBef>
                <a:spcPts val="300"/>
              </a:spcBef>
              <a:buFont typeface="Arial" charset="0"/>
              <a:buChar char="-"/>
            </a:pPr>
            <a:r>
              <a:rPr lang="ru-RU" sz="2400" dirty="0">
                <a:latin typeface="Calibri" pitchFamily="34" charset="0"/>
                <a:cs typeface="Calibri" pitchFamily="34" charset="0"/>
              </a:rPr>
              <a:t>Количество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учителей – 15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ts val="300"/>
              </a:spcBef>
              <a:buFont typeface="Arial" charset="0"/>
              <a:buChar char="-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Количество выбранных предметов – 12</a:t>
            </a:r>
          </a:p>
          <a:p>
            <a:pPr marL="342900" indent="-342900">
              <a:spcBef>
                <a:spcPts val="300"/>
              </a:spcBef>
              <a:buFont typeface="Arial" charset="0"/>
              <a:buChar char="-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Обучение в системе дистанционного обучения без использования режима видеоконференции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411760" y="188913"/>
            <a:ext cx="6336953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Дистанционное обучение </a:t>
            </a:r>
          </a:p>
          <a:p>
            <a:pPr algn="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учащихся малокомплектных школ</a:t>
            </a:r>
          </a:p>
        </p:txBody>
      </p:sp>
      <p:sp>
        <p:nvSpPr>
          <p:cNvPr id="9" name="Rectangle 27"/>
          <p:cNvSpPr>
            <a:spLocks noChangeArrowheads="1"/>
          </p:cNvSpPr>
          <p:nvPr/>
        </p:nvSpPr>
        <p:spPr bwMode="auto">
          <a:xfrm>
            <a:off x="611062" y="4705980"/>
            <a:ext cx="41767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Ноябрь</a:t>
            </a:r>
            <a:endParaRPr lang="ru-RU" sz="3200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11063" y="4725144"/>
            <a:ext cx="8353425" cy="1238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Bef>
                <a:spcPts val="300"/>
              </a:spcBef>
            </a:pPr>
            <a:endParaRPr lang="ru-RU" sz="2400" dirty="0" smtClean="0"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300"/>
              </a:spcBef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Созданы условия для организации обучения с использованием режима видеоконференции</a:t>
            </a: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83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A0FFBB-21F3-4B0F-A80A-5E6A8210366B}" type="slidenum">
              <a:rPr lang="ru-RU"/>
              <a:pPr>
                <a:defRPr/>
              </a:pPr>
              <a:t>7</a:t>
            </a:fld>
            <a:endParaRPr lang="ru-RU"/>
          </a:p>
        </p:txBody>
      </p:sp>
      <p:pic>
        <p:nvPicPr>
          <p:cNvPr id="686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69013"/>
            <a:ext cx="914400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1" name="Text Box 49"/>
          <p:cNvSpPr txBox="1">
            <a:spLocks noChangeArrowheads="1"/>
          </p:cNvSpPr>
          <p:nvPr/>
        </p:nvSpPr>
        <p:spPr bwMode="auto">
          <a:xfrm>
            <a:off x="592138" y="1670050"/>
            <a:ext cx="7940675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/>
          </a:p>
          <a:p>
            <a:pPr eaLnBrk="1" hangingPunct="1">
              <a:buFontTx/>
              <a:buChar char="•"/>
            </a:pPr>
            <a:endParaRPr lang="ru-RU" sz="2400">
              <a:latin typeface="Calibri" pitchFamily="34" charset="0"/>
            </a:endParaRPr>
          </a:p>
          <a:p>
            <a:pPr eaLnBrk="1" hangingPunct="1"/>
            <a:endParaRPr lang="ru-RU" sz="2400">
              <a:latin typeface="Calibri" pitchFamily="34" charset="0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F2A9FF35-6CD2-4AEE-AF19-FC39316C1FB4}" type="slidenum">
              <a:rPr lang="ru-RU" sz="1600">
                <a:latin typeface="Tahoma" pitchFamily="34" charset="0"/>
              </a:rPr>
              <a:pPr algn="r" eaLnBrk="1" hangingPunct="1"/>
              <a:t>7</a:t>
            </a:fld>
            <a:endParaRPr lang="ru-RU" sz="1600" dirty="0">
              <a:latin typeface="Tahoma" pitchFamily="34" charset="0"/>
            </a:endParaRP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298450" y="1198952"/>
            <a:ext cx="8738046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-"/>
            </a:pPr>
            <a:r>
              <a:rPr lang="en-US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Повышение  квалификации педагогов  по ИКТ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-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Внедрение в 375 школах электронных журналов </a:t>
            </a:r>
            <a:r>
              <a:rPr lang="ru-RU" sz="2400" dirty="0">
                <a:latin typeface="Calibri" pitchFamily="34" charset="0"/>
                <a:cs typeface="Calibri" pitchFamily="34" charset="0"/>
              </a:rPr>
              <a:t>и 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400" dirty="0" smtClean="0"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дневников, </a:t>
            </a:r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II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четверть 2010/2011 учебного года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24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(приказ МОиН РТ от 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25.10.2010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i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№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3747/10)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-"/>
            </a:pPr>
            <a:r>
              <a:rPr lang="ru-RU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  <a:cs typeface="Calibri" pitchFamily="34" charset="0"/>
              </a:rPr>
              <a:t>Перенастройка доступа к Интернет через </a:t>
            </a:r>
            <a:br>
              <a:rPr lang="ru-RU" sz="2400" dirty="0" smtClean="0"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информационную систему «Электронное </a:t>
            </a:r>
            <a:br>
              <a:rPr lang="ru-RU" sz="2400" dirty="0" smtClean="0"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образование в РТ»,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ноябрь 2011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-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Мониторинг использования ресурсов сети  </a:t>
            </a:r>
            <a:br>
              <a:rPr lang="ru-RU" sz="2400" dirty="0" smtClean="0">
                <a:latin typeface="Calibri" pitchFamily="34" charset="0"/>
                <a:cs typeface="Calibri" pitchFamily="34" charset="0"/>
              </a:rPr>
            </a:br>
            <a:r>
              <a:rPr lang="ru-RU" sz="2400" dirty="0" smtClean="0">
                <a:latin typeface="Calibri" pitchFamily="34" charset="0"/>
                <a:cs typeface="Calibri" pitchFamily="34" charset="0"/>
              </a:rPr>
              <a:t> Интернет,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еженедельно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-"/>
            </a:pPr>
            <a:r>
              <a:rPr lang="ru-RU" sz="2400" dirty="0" smtClean="0">
                <a:latin typeface="Calibri" pitchFamily="34" charset="0"/>
                <a:cs typeface="Calibri" pitchFamily="34" charset="0"/>
              </a:rPr>
              <a:t>Создание школами программ информатизации, </a:t>
            </a:r>
            <a:r>
              <a:rPr lang="ru-RU" sz="2400" i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апрель 2011 года</a:t>
            </a:r>
            <a:endParaRPr lang="ru-RU" sz="2400" i="1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-"/>
            </a:pPr>
            <a:endParaRPr lang="ru-RU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5054521" y="188913"/>
            <a:ext cx="35274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ru-RU" sz="3200" b="1" dirty="0">
                <a:solidFill>
                  <a:srgbClr val="1F598D"/>
                </a:solidFill>
                <a:latin typeface="Calibri" pitchFamily="34" charset="0"/>
                <a:cs typeface="Calibri" pitchFamily="34" charset="0"/>
              </a:rPr>
              <a:t>Задачи</a:t>
            </a:r>
            <a:endParaRPr lang="ru-RU" sz="3200" dirty="0">
              <a:solidFill>
                <a:srgbClr val="1F598D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73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1370</TotalTime>
  <Words>301</Words>
  <Application>Microsoft Office PowerPoint</Application>
  <PresentationFormat>Экран (4:3)</PresentationFormat>
  <Paragraphs>96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1_Тема Office</vt:lpstr>
      <vt:lpstr>О ходе реализации проекта «Электронная школа в Республике Татарстан»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Afanaseva</dc:creator>
  <cp:lastModifiedBy>Надежда</cp:lastModifiedBy>
  <cp:revision>92</cp:revision>
  <cp:lastPrinted>2010-11-08T09:52:08Z</cp:lastPrinted>
  <dcterms:created xsi:type="dcterms:W3CDTF">2010-10-26T05:23:16Z</dcterms:created>
  <dcterms:modified xsi:type="dcterms:W3CDTF">2010-11-09T06:51:35Z</dcterms:modified>
</cp:coreProperties>
</file>