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84" r:id="rId21"/>
    <p:sldId id="285" r:id="rId22"/>
    <p:sldId id="279" r:id="rId23"/>
    <p:sldId id="275" r:id="rId24"/>
    <p:sldId id="280" r:id="rId25"/>
    <p:sldId id="281" r:id="rId26"/>
    <p:sldId id="282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5" r:id="rId36"/>
    <p:sldId id="296" r:id="rId37"/>
    <p:sldId id="297" r:id="rId38"/>
    <p:sldId id="299" r:id="rId39"/>
    <p:sldId id="294" r:id="rId40"/>
    <p:sldId id="302" r:id="rId41"/>
    <p:sldId id="304" r:id="rId42"/>
    <p:sldId id="305" r:id="rId43"/>
    <p:sldId id="283" r:id="rId44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andyshh\Desktop\&#1050;&#1085;&#1080;&#1075;&#1072;122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860884035585055E-2"/>
          <c:y val="4.8501555382735255E-2"/>
          <c:w val="0.95827823192882988"/>
          <c:h val="0.93119547077988452"/>
        </c:manualLayout>
      </c:layout>
      <c:lineChart>
        <c:grouping val="stacked"/>
        <c:varyColors val="0"/>
        <c:ser>
          <c:idx val="0"/>
          <c:order val="0"/>
          <c:marker>
            <c:symbol val="none"/>
          </c:marker>
          <c:dLbls>
            <c:dLbl>
              <c:idx val="0"/>
              <c:layout>
                <c:manualLayout>
                  <c:x val="-1.5171552025880039E-2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550216045290068E-2"/>
                  <c:y val="-5.7320019997778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275108022645034E-2"/>
                  <c:y val="-4.8501555382735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4822200161750244E-3"/>
                  <c:y val="-5.291078769025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4822200161750244E-3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757328038820059E-2"/>
                  <c:y val="-8.3775413842906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689332009705015E-2"/>
                  <c:y val="-7.9366181535384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8271984116460183E-2"/>
                  <c:y val="-4.8501555382735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8"/>
              <c:pt idx="0">
                <c:v>2009</c:v>
              </c:pt>
              <c:pt idx="1">
                <c:v>2010</c:v>
              </c:pt>
              <c:pt idx="2">
                <c:v>2011</c:v>
              </c:pt>
              <c:pt idx="3">
                <c:v>2012</c:v>
              </c:pt>
              <c:pt idx="4">
                <c:v>2013</c:v>
              </c:pt>
              <c:pt idx="5">
                <c:v>2014</c:v>
              </c:pt>
              <c:pt idx="6">
                <c:v>2015</c:v>
              </c:pt>
              <c:pt idx="7">
                <c:v>2016</c:v>
              </c:pt>
            </c:numLit>
          </c:cat>
          <c:val>
            <c:numRef>
              <c:f>Лист1!$C$15:$J$15</c:f>
              <c:numCache>
                <c:formatCode>General</c:formatCode>
                <c:ptCount val="8"/>
                <c:pt idx="0">
                  <c:v>58</c:v>
                </c:pt>
                <c:pt idx="1">
                  <c:v>59</c:v>
                </c:pt>
                <c:pt idx="2">
                  <c:v>74</c:v>
                </c:pt>
                <c:pt idx="3">
                  <c:v>69</c:v>
                </c:pt>
                <c:pt idx="4">
                  <c:v>76</c:v>
                </c:pt>
                <c:pt idx="5">
                  <c:v>73</c:v>
                </c:pt>
                <c:pt idx="6">
                  <c:v>109</c:v>
                </c:pt>
                <c:pt idx="7">
                  <c:v>141</c:v>
                </c:pt>
              </c:numCache>
            </c:numRef>
          </c:val>
          <c:smooth val="0"/>
        </c:ser>
        <c:ser>
          <c:idx val="1"/>
          <c:order val="1"/>
          <c:tx>
            <c:v>2010</c:v>
          </c:tx>
          <c:marker>
            <c:symbol val="none"/>
          </c:marker>
          <c:cat>
            <c:numLit>
              <c:formatCode>General</c:formatCode>
              <c:ptCount val="8"/>
              <c:pt idx="0">
                <c:v>2009</c:v>
              </c:pt>
              <c:pt idx="1">
                <c:v>2010</c:v>
              </c:pt>
              <c:pt idx="2">
                <c:v>2011</c:v>
              </c:pt>
              <c:pt idx="3">
                <c:v>2012</c:v>
              </c:pt>
              <c:pt idx="4">
                <c:v>2013</c:v>
              </c:pt>
              <c:pt idx="5">
                <c:v>2014</c:v>
              </c:pt>
              <c:pt idx="6">
                <c:v>2015</c:v>
              </c:pt>
              <c:pt idx="7">
                <c:v>2016</c:v>
              </c:pt>
            </c:num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259968"/>
        <c:axId val="152269952"/>
      </c:lineChart>
      <c:catAx>
        <c:axId val="152259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269952"/>
        <c:crosses val="autoZero"/>
        <c:auto val="1"/>
        <c:lblAlgn val="ctr"/>
        <c:lblOffset val="100"/>
        <c:tickLblSkip val="2009"/>
        <c:noMultiLvlLbl val="0"/>
      </c:catAx>
      <c:valAx>
        <c:axId val="152269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2259968"/>
        <c:crosses val="autoZero"/>
        <c:crossBetween val="between"/>
      </c:valAx>
      <c:spPr>
        <a:noFill/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66FF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Лист1!$F$273:$F$277</c:f>
              <c:strCache>
                <c:ptCount val="5"/>
                <c:pt idx="0">
                  <c:v>до 25 лет включительно </c:v>
                </c:pt>
                <c:pt idx="1">
                  <c:v>от 26 до 30 лет включительно </c:v>
                </c:pt>
                <c:pt idx="2">
                  <c:v>от 31 до 40 лет включительно </c:v>
                </c:pt>
                <c:pt idx="3">
                  <c:v>от 41 до 50 лет включительно </c:v>
                </c:pt>
                <c:pt idx="4">
                  <c:v>от 51 года и старше </c:v>
                </c:pt>
              </c:strCache>
            </c:strRef>
          </c:cat>
          <c:val>
            <c:numRef>
              <c:f>Лист1!$G$273:$G$277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C18D2-45B3-4C75-A46F-C29CB02DC61A}" type="doc">
      <dgm:prSet loTypeId="urn:microsoft.com/office/officeart/2005/8/layout/architecture+Icon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8F4E8AF-626E-45BE-AFC1-C5141636070D}">
      <dgm:prSet phldrT="[Текст]" custT="1"/>
      <dgm:spPr>
        <a:solidFill>
          <a:srgbClr val="99FF99"/>
        </a:solidFill>
      </dgm:spPr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Математика, Русский язык, Английский язык</a:t>
          </a:r>
        </a:p>
        <a:p>
          <a:r>
            <a:rPr lang="ru-RU" sz="1200" b="1" dirty="0" smtClean="0">
              <a:solidFill>
                <a:srgbClr val="FF0000"/>
              </a:solidFill>
            </a:rPr>
            <a:t>7-11</a:t>
          </a:r>
        </a:p>
        <a:p>
          <a:endParaRPr lang="ru-RU" sz="1200" dirty="0">
            <a:solidFill>
              <a:srgbClr val="FF0000"/>
            </a:solidFill>
          </a:endParaRPr>
        </a:p>
      </dgm:t>
    </dgm:pt>
    <dgm:pt modelId="{F6CA5BCF-3660-48B2-A880-4AC15A38C66F}" type="parTrans" cxnId="{F532BE30-4AC6-4CEE-91CB-CC5B39B08D2C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F3BD8C3B-D6BB-403E-B625-1224FF0BECFA}" type="sibTrans" cxnId="{F532BE30-4AC6-4CEE-91CB-CC5B39B08D2C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ABD96601-E1BD-42A6-B7D1-5396C808A429}">
      <dgm:prSet phldrT="[Текст]" custT="1"/>
      <dgm:spPr>
        <a:solidFill>
          <a:srgbClr val="99FF99"/>
        </a:solidFill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b="1" dirty="0" smtClean="0">
            <a:solidFill>
              <a:srgbClr val="FF0000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dirty="0" smtClean="0">
              <a:solidFill>
                <a:srgbClr val="FF0000"/>
              </a:solidFill>
            </a:rPr>
            <a:t>Физика</a:t>
          </a:r>
          <a:r>
            <a:rPr lang="ru-RU" sz="1200" b="1" dirty="0">
              <a:solidFill>
                <a:srgbClr val="FF0000"/>
              </a:solidFill>
            </a:rPr>
            <a:t>;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dirty="0">
              <a:solidFill>
                <a:srgbClr val="FF0000"/>
              </a:solidFill>
            </a:rPr>
            <a:t>астрономия; информатика; биология;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dirty="0" smtClean="0">
              <a:solidFill>
                <a:srgbClr val="FF0000"/>
              </a:solidFill>
            </a:rPr>
            <a:t>экология</a:t>
          </a:r>
          <a:r>
            <a:rPr lang="ru-RU" sz="1200" b="1" dirty="0">
              <a:solidFill>
                <a:srgbClr val="FF0000"/>
              </a:solidFill>
            </a:rPr>
            <a:t>; </a:t>
          </a:r>
          <a:r>
            <a:rPr lang="ru-RU" sz="1200" b="1" dirty="0" smtClean="0">
              <a:solidFill>
                <a:srgbClr val="FF0000"/>
              </a:solidFill>
            </a:rPr>
            <a:t>география</a:t>
          </a:r>
          <a:r>
            <a:rPr lang="ru-RU" sz="1200" b="1" dirty="0">
              <a:solidFill>
                <a:srgbClr val="FF0000"/>
              </a:solidFill>
            </a:rPr>
            <a:t>; </a:t>
          </a:r>
          <a:r>
            <a:rPr lang="ru-RU" sz="1200" b="1" dirty="0" smtClean="0">
              <a:solidFill>
                <a:srgbClr val="FF0000"/>
              </a:solidFill>
            </a:rPr>
            <a:t>история; обществознание; литература; немецкий, французский, китайский, итальянский языки; технология; физкультура;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rgbClr val="FF0000"/>
              </a:solidFill>
            </a:rPr>
            <a:t>ОБЖ; МХК (искусство)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dirty="0" smtClean="0">
              <a:solidFill>
                <a:srgbClr val="FF0000"/>
              </a:solidFill>
            </a:rPr>
            <a:t>7-11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dirty="0" smtClean="0">
              <a:solidFill>
                <a:srgbClr val="FF0000"/>
              </a:solidFill>
            </a:rPr>
            <a:t>экономика; право; химия;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dirty="0" smtClean="0">
              <a:solidFill>
                <a:srgbClr val="FF0000"/>
              </a:solidFill>
            </a:rPr>
            <a:t>8-11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dirty="0">
            <a:solidFill>
              <a:srgbClr val="FF0000"/>
            </a:solidFill>
          </a:endParaRPr>
        </a:p>
      </dgm:t>
    </dgm:pt>
    <dgm:pt modelId="{8704275B-7A19-427F-9E8B-17E28232D032}" type="parTrans" cxnId="{79B5BB11-CC29-4578-A1DB-A2B36C9A923E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D186FC56-44EF-41F5-92F9-91C1663AB2FB}" type="sibTrans" cxnId="{79B5BB11-CC29-4578-A1DB-A2B36C9A923E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6313601A-4062-471F-AF88-5E7ADD922C2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rgbClr val="FF0000"/>
              </a:solidFill>
            </a:rPr>
            <a:t>геология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rgbClr val="FF0000"/>
              </a:solidFill>
            </a:rPr>
            <a:t> </a:t>
          </a:r>
          <a:r>
            <a:rPr lang="ru-RU" sz="1200" b="1" dirty="0" smtClean="0">
              <a:solidFill>
                <a:srgbClr val="FF0000"/>
              </a:solidFill>
            </a:rPr>
            <a:t>9-11 </a:t>
          </a:r>
          <a:endParaRPr lang="ru-RU" sz="1200" b="1" dirty="0">
            <a:solidFill>
              <a:srgbClr val="FF0000"/>
            </a:solidFill>
          </a:endParaRPr>
        </a:p>
      </dgm:t>
    </dgm:pt>
    <dgm:pt modelId="{2FEC8802-6F6E-43D0-A446-893478D93BC8}" type="parTrans" cxnId="{EAF5C5C7-E5E0-4493-B5B7-8F5F41423D3A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CD497191-F2C0-48CD-9E7A-797BF47D415E}" type="sibTrans" cxnId="{EAF5C5C7-E5E0-4493-B5B7-8F5F41423D3A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45151255-E9BD-4E5B-93B2-A0856848DFD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200" b="1" dirty="0" smtClean="0">
              <a:solidFill>
                <a:srgbClr val="FF0000"/>
              </a:solidFill>
            </a:rPr>
            <a:t>арабский</a:t>
          </a:r>
          <a:r>
            <a:rPr lang="ru-RU" sz="1200" b="1" dirty="0">
              <a:solidFill>
                <a:srgbClr val="FF0000"/>
              </a:solidFill>
            </a:rPr>
            <a:t>, турецкий </a:t>
          </a:r>
          <a:r>
            <a:rPr lang="ru-RU" sz="1200" b="1" i="0" dirty="0" smtClean="0">
              <a:solidFill>
                <a:srgbClr val="FF0000"/>
              </a:solidFill>
            </a:rPr>
            <a:t>марийский, удмуртский, мордовский, чувашский языки, русский язык учащихся школ с родным нерусским языком обучения, Русская литература учащихся школ с родным нерусским языком обучения, Татарская литература учащихся школ с татарским языком обучения, татарский язык учащихся татар с русским языком обучения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200" b="1" i="0" dirty="0" smtClean="0">
              <a:solidFill>
                <a:srgbClr val="FF0000"/>
              </a:solidFill>
            </a:rPr>
            <a:t>7-11 класс</a:t>
          </a:r>
          <a:endParaRPr lang="ru-RU" sz="1200" dirty="0">
            <a:solidFill>
              <a:srgbClr val="FF0000"/>
            </a:solidFill>
          </a:endParaRPr>
        </a:p>
      </dgm:t>
    </dgm:pt>
    <dgm:pt modelId="{2BF01674-2E4E-49DF-8A67-11D30190EDE5}" type="parTrans" cxnId="{E8827137-9005-4D08-B84B-92C9093ABDFD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3DCA8BE1-1FA0-484F-B35E-0D3096DAB112}" type="sibTrans" cxnId="{E8827137-9005-4D08-B84B-92C9093ABDFD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704A8BC3-F365-44DB-BFAA-330F97C7F2E6}">
      <dgm:prSet phldrT="[Текст]" custT="1"/>
      <dgm:spPr>
        <a:solidFill>
          <a:srgbClr val="99CCFF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200" b="1" dirty="0" smtClean="0">
              <a:solidFill>
                <a:srgbClr val="FF0000"/>
              </a:solidFill>
            </a:rPr>
            <a:t>4-11 татарский язык учащихся школ с татарским языком обучения, татарский язык учащихся татар школ с русским языком обучения, татарский язык учащихся русскоязычных групп школ с русским языком обучения</a:t>
          </a:r>
          <a:endParaRPr lang="ru-RU" sz="1200" b="1" dirty="0">
            <a:solidFill>
              <a:srgbClr val="FF0000"/>
            </a:solidFill>
          </a:endParaRPr>
        </a:p>
      </dgm:t>
    </dgm:pt>
    <dgm:pt modelId="{8ED95DB6-ED89-4EED-92E0-F5C40D0E64AD}" type="sibTrans" cxnId="{D110FCF3-0244-4CCE-84C5-B723D57C36ED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0703DAEF-E3E2-48DA-8C30-14E212894CA3}" type="parTrans" cxnId="{D110FCF3-0244-4CCE-84C5-B723D57C36ED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20F3F422-5058-4291-B3BA-3580CBD8346E}">
      <dgm:prSet phldrT="[Текст]" custT="1"/>
      <dgm:spPr>
        <a:solidFill>
          <a:srgbClr val="99CCFF"/>
        </a:solidFill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4-6</a:t>
          </a:r>
          <a:endParaRPr lang="ru-RU" sz="1600" b="1" dirty="0">
            <a:solidFill>
              <a:srgbClr val="FF0000"/>
            </a:solidFill>
          </a:endParaRPr>
        </a:p>
      </dgm:t>
    </dgm:pt>
    <dgm:pt modelId="{BB0736D3-1366-4F56-8AE1-5099728793DD}" type="sibTrans" cxnId="{4658C2EF-3FB8-4640-B254-8FED23A6D1F6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E8C5B859-6644-4922-BCA0-C507837CC27A}" type="parTrans" cxnId="{4658C2EF-3FB8-4640-B254-8FED23A6D1F6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2C906B55-6444-480C-90A9-441F90F9F84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Истрия Татарстана и татарского народа</a:t>
          </a:r>
        </a:p>
        <a:p>
          <a:r>
            <a:rPr lang="ru-RU" sz="1200" b="1" dirty="0" smtClean="0">
              <a:solidFill>
                <a:srgbClr val="FF0000"/>
              </a:solidFill>
            </a:rPr>
            <a:t>8-11</a:t>
          </a:r>
          <a:endParaRPr lang="ru-RU" sz="1200" b="1" dirty="0">
            <a:solidFill>
              <a:srgbClr val="FF0000"/>
            </a:solidFill>
          </a:endParaRPr>
        </a:p>
      </dgm:t>
    </dgm:pt>
    <dgm:pt modelId="{2DD94BBF-E43C-46A4-A1C5-B78C94D5B1EF}" type="parTrans" cxnId="{4373EBC3-D5EC-4EBA-B383-039489514777}">
      <dgm:prSet/>
      <dgm:spPr/>
      <dgm:t>
        <a:bodyPr/>
        <a:lstStyle/>
        <a:p>
          <a:endParaRPr lang="ru-RU"/>
        </a:p>
      </dgm:t>
    </dgm:pt>
    <dgm:pt modelId="{2E0CC4DB-35D5-4046-B4C7-3CEFDFA90ECD}" type="sibTrans" cxnId="{4373EBC3-D5EC-4EBA-B383-039489514777}">
      <dgm:prSet/>
      <dgm:spPr/>
      <dgm:t>
        <a:bodyPr/>
        <a:lstStyle/>
        <a:p>
          <a:endParaRPr lang="ru-RU"/>
        </a:p>
      </dgm:t>
    </dgm:pt>
    <dgm:pt modelId="{F8B5B0D7-A0E0-4422-AF58-945A85F5294A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ru-RU" sz="1400" dirty="0" smtClean="0">
            <a:solidFill>
              <a:srgbClr val="0070C0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400" dirty="0" smtClean="0">
            <a:solidFill>
              <a:srgbClr val="0070C0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400" b="1" dirty="0" smtClean="0">
            <a:solidFill>
              <a:srgbClr val="0070C0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400" dirty="0" smtClean="0">
            <a:solidFill>
              <a:srgbClr val="FF0000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400" dirty="0">
            <a:solidFill>
              <a:srgbClr val="FF0000"/>
            </a:solidFill>
          </a:endParaRPr>
        </a:p>
      </dgm:t>
    </dgm:pt>
    <dgm:pt modelId="{03ADF1D6-56EF-4B33-8311-B43C49E3CF9D}" type="sibTrans" cxnId="{8F9E0A45-0584-4B64-9BF7-18F81AB54B74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EEFAD63E-C530-46FE-9FFD-969F26B19EEB}" type="parTrans" cxnId="{8F9E0A45-0584-4B64-9BF7-18F81AB54B74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0B476448-0849-41F1-886C-61E35C0C3F8B}" type="pres">
      <dgm:prSet presAssocID="{058C18D2-45B3-4C75-A46F-C29CB02DC6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890D36-35BA-47B6-9FE7-B8035D1CEDAC}" type="pres">
      <dgm:prSet presAssocID="{F8B5B0D7-A0E0-4422-AF58-945A85F5294A}" presName="vertOne" presStyleCnt="0"/>
      <dgm:spPr/>
    </dgm:pt>
    <dgm:pt modelId="{CECB60A3-DAF2-4D58-B459-DABF66703CF1}" type="pres">
      <dgm:prSet presAssocID="{F8B5B0D7-A0E0-4422-AF58-945A85F5294A}" presName="txOne" presStyleLbl="node0" presStyleIdx="0" presStyleCnt="2" custFlipVert="1" custScaleY="2221" custLinFactNeighborX="7696" custLinFactNeighborY="-59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BB6122-33EE-4DD8-82DC-C3691E6D741D}" type="pres">
      <dgm:prSet presAssocID="{F8B5B0D7-A0E0-4422-AF58-945A85F5294A}" presName="parTransOne" presStyleCnt="0"/>
      <dgm:spPr/>
    </dgm:pt>
    <dgm:pt modelId="{AF60E01D-D69B-4F3B-A31F-2649446B18EE}" type="pres">
      <dgm:prSet presAssocID="{F8B5B0D7-A0E0-4422-AF58-945A85F5294A}" presName="horzOne" presStyleCnt="0"/>
      <dgm:spPr/>
    </dgm:pt>
    <dgm:pt modelId="{02368C7F-4083-404E-BBC4-8D5C76417D1D}" type="pres">
      <dgm:prSet presAssocID="{20F3F422-5058-4291-B3BA-3580CBD8346E}" presName="vertTwo" presStyleCnt="0"/>
      <dgm:spPr/>
    </dgm:pt>
    <dgm:pt modelId="{0230FEBD-D755-49D0-AD59-47EE7FE592ED}" type="pres">
      <dgm:prSet presAssocID="{20F3F422-5058-4291-B3BA-3580CBD8346E}" presName="txTwo" presStyleLbl="node2" presStyleIdx="0" presStyleCnt="3" custScaleX="118339" custScaleY="37989" custLinFactNeighborX="59745" custLinFactNeighborY="-54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ACCF13-39B1-419B-B1DE-474AAEC90E43}" type="pres">
      <dgm:prSet presAssocID="{20F3F422-5058-4291-B3BA-3580CBD8346E}" presName="parTransTwo" presStyleCnt="0"/>
      <dgm:spPr/>
    </dgm:pt>
    <dgm:pt modelId="{A2CC0D3A-0D92-409A-82EF-47CE62745B06}" type="pres">
      <dgm:prSet presAssocID="{20F3F422-5058-4291-B3BA-3580CBD8346E}" presName="horzTwo" presStyleCnt="0"/>
      <dgm:spPr/>
    </dgm:pt>
    <dgm:pt modelId="{06D9CA1C-B484-4E27-8F79-AEB007F4A70F}" type="pres">
      <dgm:prSet presAssocID="{78F4E8AF-626E-45BE-AFC1-C5141636070D}" presName="vertThree" presStyleCnt="0"/>
      <dgm:spPr/>
    </dgm:pt>
    <dgm:pt modelId="{27A87081-8C76-4275-85B1-E64F58D35DAC}" type="pres">
      <dgm:prSet presAssocID="{78F4E8AF-626E-45BE-AFC1-C5141636070D}" presName="txThree" presStyleLbl="node3" presStyleIdx="0" presStyleCnt="3" custScaleX="545364" custScaleY="178326" custLinFactX="100000" custLinFactNeighborX="154890" custLinFactNeighborY="-19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13060C-3F8B-4E81-A01E-0F4E2732A719}" type="pres">
      <dgm:prSet presAssocID="{78F4E8AF-626E-45BE-AFC1-C5141636070D}" presName="horzThree" presStyleCnt="0"/>
      <dgm:spPr/>
    </dgm:pt>
    <dgm:pt modelId="{F96D329D-7893-44EF-A64A-0DD8FFAFB8A9}" type="pres">
      <dgm:prSet presAssocID="{BB0736D3-1366-4F56-8AE1-5099728793DD}" presName="sibSpaceTwo" presStyleCnt="0"/>
      <dgm:spPr/>
    </dgm:pt>
    <dgm:pt modelId="{29105580-4F92-4D91-B974-1902F720CE94}" type="pres">
      <dgm:prSet presAssocID="{704A8BC3-F365-44DB-BFAA-330F97C7F2E6}" presName="vertTwo" presStyleCnt="0"/>
      <dgm:spPr/>
    </dgm:pt>
    <dgm:pt modelId="{68B28C4D-2ADB-41E6-83FB-7689B03CD7F9}" type="pres">
      <dgm:prSet presAssocID="{704A8BC3-F365-44DB-BFAA-330F97C7F2E6}" presName="txTwo" presStyleLbl="node2" presStyleIdx="1" presStyleCnt="3" custScaleX="194617" custScaleY="42929" custLinFactNeighborX="59139" custLinFactNeighborY="-15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4FFC90-C290-4F9B-A92E-46168AB0565A}" type="pres">
      <dgm:prSet presAssocID="{704A8BC3-F365-44DB-BFAA-330F97C7F2E6}" presName="parTransTwo" presStyleCnt="0"/>
      <dgm:spPr/>
    </dgm:pt>
    <dgm:pt modelId="{45894D32-C0B6-41B1-8C24-E93B0416E144}" type="pres">
      <dgm:prSet presAssocID="{704A8BC3-F365-44DB-BFAA-330F97C7F2E6}" presName="horzTwo" presStyleCnt="0"/>
      <dgm:spPr/>
    </dgm:pt>
    <dgm:pt modelId="{773EECDE-AE59-4E23-B9BE-80B3FB2EB655}" type="pres">
      <dgm:prSet presAssocID="{ABD96601-E1BD-42A6-B7D1-5396C808A429}" presName="vertThree" presStyleCnt="0"/>
      <dgm:spPr/>
    </dgm:pt>
    <dgm:pt modelId="{A3779FE2-8C2F-4BE7-985F-F912A86935D4}" type="pres">
      <dgm:prSet presAssocID="{ABD96601-E1BD-42A6-B7D1-5396C808A429}" presName="txThree" presStyleLbl="node3" presStyleIdx="1" presStyleCnt="3" custScaleX="1403583" custScaleY="176501" custLinFactX="-100000" custLinFactNeighborX="-181059" custLinFactNeighborY="45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930F0F-3DA2-4DC3-A574-80BFD7B53D64}" type="pres">
      <dgm:prSet presAssocID="{ABD96601-E1BD-42A6-B7D1-5396C808A429}" presName="horzThree" presStyleCnt="0"/>
      <dgm:spPr/>
    </dgm:pt>
    <dgm:pt modelId="{6DEC4045-EE8E-42C4-8D54-2F5C89CE8BC5}" type="pres">
      <dgm:prSet presAssocID="{D186FC56-44EF-41F5-92F9-91C1663AB2FB}" presName="sibSpaceThree" presStyleCnt="0"/>
      <dgm:spPr/>
    </dgm:pt>
    <dgm:pt modelId="{BCCB5B65-B307-4232-B871-6EBBB37AA444}" type="pres">
      <dgm:prSet presAssocID="{6313601A-4062-471F-AF88-5E7ADD922C22}" presName="vertThree" presStyleCnt="0"/>
      <dgm:spPr/>
    </dgm:pt>
    <dgm:pt modelId="{E6421B06-6996-4F0B-9E13-E836A6A591DF}" type="pres">
      <dgm:prSet presAssocID="{6313601A-4062-471F-AF88-5E7ADD922C22}" presName="txThree" presStyleLbl="node3" presStyleIdx="2" presStyleCnt="3" custScaleX="623213" custScaleY="172469" custLinFactNeighborX="84235" custLinFactNeighborY="27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4FF875-E1EB-4924-96C0-74B98E084C36}" type="pres">
      <dgm:prSet presAssocID="{6313601A-4062-471F-AF88-5E7ADD922C22}" presName="horzThree" presStyleCnt="0"/>
      <dgm:spPr/>
    </dgm:pt>
    <dgm:pt modelId="{3389AFBC-72F1-4D5B-8172-CA3918B2D55D}" type="pres">
      <dgm:prSet presAssocID="{8ED95DB6-ED89-4EED-92E0-F5C40D0E64AD}" presName="sibSpaceTwo" presStyleCnt="0"/>
      <dgm:spPr/>
    </dgm:pt>
    <dgm:pt modelId="{699ADFD4-D1A8-4F86-9D1C-640B2447AE5D}" type="pres">
      <dgm:prSet presAssocID="{45151255-E9BD-4E5B-93B2-A0856848DFDE}" presName="vertTwo" presStyleCnt="0"/>
      <dgm:spPr/>
    </dgm:pt>
    <dgm:pt modelId="{E7250D79-1ED0-4EF7-9E26-320F81B783F0}" type="pres">
      <dgm:prSet presAssocID="{45151255-E9BD-4E5B-93B2-A0856848DFDE}" presName="txTwo" presStyleLbl="node2" presStyleIdx="2" presStyleCnt="3" custScaleX="1671591" custScaleY="176920" custLinFactX="-120603" custLinFactNeighborX="-200000" custLinFactNeighborY="-509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5CB51B-82DD-46C2-AC3F-A7509061E5EC}" type="pres">
      <dgm:prSet presAssocID="{45151255-E9BD-4E5B-93B2-A0856848DFDE}" presName="horzTwo" presStyleCnt="0"/>
      <dgm:spPr/>
    </dgm:pt>
    <dgm:pt modelId="{17B496BF-F3E0-479D-A426-A8379C4B38A1}" type="pres">
      <dgm:prSet presAssocID="{03ADF1D6-56EF-4B33-8311-B43C49E3CF9D}" presName="sibSpaceOne" presStyleCnt="0"/>
      <dgm:spPr/>
    </dgm:pt>
    <dgm:pt modelId="{0430CF52-51E3-4D17-8E13-9B16FE894E22}" type="pres">
      <dgm:prSet presAssocID="{2C906B55-6444-480C-90A9-441F90F9F84F}" presName="vertOne" presStyleCnt="0"/>
      <dgm:spPr/>
    </dgm:pt>
    <dgm:pt modelId="{25507EB3-DBC2-4307-8D05-2E9953FD14C0}" type="pres">
      <dgm:prSet presAssocID="{2C906B55-6444-480C-90A9-441F90F9F84F}" presName="txOne" presStyleLbl="node0" presStyleIdx="1" presStyleCnt="2" custScaleX="439476" custScaleY="175074" custLinFactX="-57423" custLinFactNeighborX="-100000" custLinFactNeighborY="-632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35FB1A-9553-439A-A50E-B77BD1C1F5E7}" type="pres">
      <dgm:prSet presAssocID="{2C906B55-6444-480C-90A9-441F90F9F84F}" presName="horzOne" presStyleCnt="0"/>
      <dgm:spPr/>
    </dgm:pt>
  </dgm:ptLst>
  <dgm:cxnLst>
    <dgm:cxn modelId="{F532BE30-4AC6-4CEE-91CB-CC5B39B08D2C}" srcId="{20F3F422-5058-4291-B3BA-3580CBD8346E}" destId="{78F4E8AF-626E-45BE-AFC1-C5141636070D}" srcOrd="0" destOrd="0" parTransId="{F6CA5BCF-3660-48B2-A880-4AC15A38C66F}" sibTransId="{F3BD8C3B-D6BB-403E-B625-1224FF0BECFA}"/>
    <dgm:cxn modelId="{16164943-BEAF-4556-8B89-AF8F616E1563}" type="presOf" srcId="{704A8BC3-F365-44DB-BFAA-330F97C7F2E6}" destId="{68B28C4D-2ADB-41E6-83FB-7689B03CD7F9}" srcOrd="0" destOrd="0" presId="urn:microsoft.com/office/officeart/2005/8/layout/architecture+Icon"/>
    <dgm:cxn modelId="{E8827137-9005-4D08-B84B-92C9093ABDFD}" srcId="{F8B5B0D7-A0E0-4422-AF58-945A85F5294A}" destId="{45151255-E9BD-4E5B-93B2-A0856848DFDE}" srcOrd="2" destOrd="0" parTransId="{2BF01674-2E4E-49DF-8A67-11D30190EDE5}" sibTransId="{3DCA8BE1-1FA0-484F-B35E-0D3096DAB112}"/>
    <dgm:cxn modelId="{2F89F7F6-D227-44F7-99A2-749F4247EC8F}" type="presOf" srcId="{ABD96601-E1BD-42A6-B7D1-5396C808A429}" destId="{A3779FE2-8C2F-4BE7-985F-F912A86935D4}" srcOrd="0" destOrd="0" presId="urn:microsoft.com/office/officeart/2005/8/layout/architecture+Icon"/>
    <dgm:cxn modelId="{F847C1D0-37D1-497D-8E04-482DF9E242EC}" type="presOf" srcId="{45151255-E9BD-4E5B-93B2-A0856848DFDE}" destId="{E7250D79-1ED0-4EF7-9E26-320F81B783F0}" srcOrd="0" destOrd="0" presId="urn:microsoft.com/office/officeart/2005/8/layout/architecture+Icon"/>
    <dgm:cxn modelId="{D110FCF3-0244-4CCE-84C5-B723D57C36ED}" srcId="{F8B5B0D7-A0E0-4422-AF58-945A85F5294A}" destId="{704A8BC3-F365-44DB-BFAA-330F97C7F2E6}" srcOrd="1" destOrd="0" parTransId="{0703DAEF-E3E2-48DA-8C30-14E212894CA3}" sibTransId="{8ED95DB6-ED89-4EED-92E0-F5C40D0E64AD}"/>
    <dgm:cxn modelId="{8F9E0A45-0584-4B64-9BF7-18F81AB54B74}" srcId="{058C18D2-45B3-4C75-A46F-C29CB02DC61A}" destId="{F8B5B0D7-A0E0-4422-AF58-945A85F5294A}" srcOrd="0" destOrd="0" parTransId="{EEFAD63E-C530-46FE-9FFD-969F26B19EEB}" sibTransId="{03ADF1D6-56EF-4B33-8311-B43C49E3CF9D}"/>
    <dgm:cxn modelId="{09DC92F8-76D2-41DE-B157-080DBC6D6904}" type="presOf" srcId="{F8B5B0D7-A0E0-4422-AF58-945A85F5294A}" destId="{CECB60A3-DAF2-4D58-B459-DABF66703CF1}" srcOrd="0" destOrd="0" presId="urn:microsoft.com/office/officeart/2005/8/layout/architecture+Icon"/>
    <dgm:cxn modelId="{EAF5C5C7-E5E0-4493-B5B7-8F5F41423D3A}" srcId="{704A8BC3-F365-44DB-BFAA-330F97C7F2E6}" destId="{6313601A-4062-471F-AF88-5E7ADD922C22}" srcOrd="1" destOrd="0" parTransId="{2FEC8802-6F6E-43D0-A446-893478D93BC8}" sibTransId="{CD497191-F2C0-48CD-9E7A-797BF47D415E}"/>
    <dgm:cxn modelId="{4373EBC3-D5EC-4EBA-B383-039489514777}" srcId="{058C18D2-45B3-4C75-A46F-C29CB02DC61A}" destId="{2C906B55-6444-480C-90A9-441F90F9F84F}" srcOrd="1" destOrd="0" parTransId="{2DD94BBF-E43C-46A4-A1C5-B78C94D5B1EF}" sibTransId="{2E0CC4DB-35D5-4046-B4C7-3CEFDFA90ECD}"/>
    <dgm:cxn modelId="{5A1259B7-D2C3-4874-AF6A-21F72C931729}" type="presOf" srcId="{2C906B55-6444-480C-90A9-441F90F9F84F}" destId="{25507EB3-DBC2-4307-8D05-2E9953FD14C0}" srcOrd="0" destOrd="0" presId="urn:microsoft.com/office/officeart/2005/8/layout/architecture+Icon"/>
    <dgm:cxn modelId="{4658C2EF-3FB8-4640-B254-8FED23A6D1F6}" srcId="{F8B5B0D7-A0E0-4422-AF58-945A85F5294A}" destId="{20F3F422-5058-4291-B3BA-3580CBD8346E}" srcOrd="0" destOrd="0" parTransId="{E8C5B859-6644-4922-BCA0-C507837CC27A}" sibTransId="{BB0736D3-1366-4F56-8AE1-5099728793DD}"/>
    <dgm:cxn modelId="{03667F09-0943-4E11-8CC4-33D32340A756}" type="presOf" srcId="{058C18D2-45B3-4C75-A46F-C29CB02DC61A}" destId="{0B476448-0849-41F1-886C-61E35C0C3F8B}" srcOrd="0" destOrd="0" presId="urn:microsoft.com/office/officeart/2005/8/layout/architecture+Icon"/>
    <dgm:cxn modelId="{721D7456-34D9-401A-B833-60395F2B363E}" type="presOf" srcId="{20F3F422-5058-4291-B3BA-3580CBD8346E}" destId="{0230FEBD-D755-49D0-AD59-47EE7FE592ED}" srcOrd="0" destOrd="0" presId="urn:microsoft.com/office/officeart/2005/8/layout/architecture+Icon"/>
    <dgm:cxn modelId="{E8C8ABA8-338E-47CF-90B2-662DF7314341}" type="presOf" srcId="{6313601A-4062-471F-AF88-5E7ADD922C22}" destId="{E6421B06-6996-4F0B-9E13-E836A6A591DF}" srcOrd="0" destOrd="0" presId="urn:microsoft.com/office/officeart/2005/8/layout/architecture+Icon"/>
    <dgm:cxn modelId="{79B5BB11-CC29-4578-A1DB-A2B36C9A923E}" srcId="{704A8BC3-F365-44DB-BFAA-330F97C7F2E6}" destId="{ABD96601-E1BD-42A6-B7D1-5396C808A429}" srcOrd="0" destOrd="0" parTransId="{8704275B-7A19-427F-9E8B-17E28232D032}" sibTransId="{D186FC56-44EF-41F5-92F9-91C1663AB2FB}"/>
    <dgm:cxn modelId="{3FDF054C-0517-4681-8C10-DFC4DD44E3F2}" type="presOf" srcId="{78F4E8AF-626E-45BE-AFC1-C5141636070D}" destId="{27A87081-8C76-4275-85B1-E64F58D35DAC}" srcOrd="0" destOrd="0" presId="urn:microsoft.com/office/officeart/2005/8/layout/architecture+Icon"/>
    <dgm:cxn modelId="{B7BD1493-5B81-4746-B46F-8CFA29593315}" type="presParOf" srcId="{0B476448-0849-41F1-886C-61E35C0C3F8B}" destId="{42890D36-35BA-47B6-9FE7-B8035D1CEDAC}" srcOrd="0" destOrd="0" presId="urn:microsoft.com/office/officeart/2005/8/layout/architecture+Icon"/>
    <dgm:cxn modelId="{645074F7-8EA0-4985-ACA6-D9050C5378D6}" type="presParOf" srcId="{42890D36-35BA-47B6-9FE7-B8035D1CEDAC}" destId="{CECB60A3-DAF2-4D58-B459-DABF66703CF1}" srcOrd="0" destOrd="0" presId="urn:microsoft.com/office/officeart/2005/8/layout/architecture+Icon"/>
    <dgm:cxn modelId="{E6DCB1F3-BF73-4ABF-8F40-51FB98FB6C8E}" type="presParOf" srcId="{42890D36-35BA-47B6-9FE7-B8035D1CEDAC}" destId="{CEBB6122-33EE-4DD8-82DC-C3691E6D741D}" srcOrd="1" destOrd="0" presId="urn:microsoft.com/office/officeart/2005/8/layout/architecture+Icon"/>
    <dgm:cxn modelId="{2E838163-3A45-4056-8853-AF57A3AA4B42}" type="presParOf" srcId="{42890D36-35BA-47B6-9FE7-B8035D1CEDAC}" destId="{AF60E01D-D69B-4F3B-A31F-2649446B18EE}" srcOrd="2" destOrd="0" presId="urn:microsoft.com/office/officeart/2005/8/layout/architecture+Icon"/>
    <dgm:cxn modelId="{4D57BBD1-E18A-496B-AD1B-80C6A7AD6118}" type="presParOf" srcId="{AF60E01D-D69B-4F3B-A31F-2649446B18EE}" destId="{02368C7F-4083-404E-BBC4-8D5C76417D1D}" srcOrd="0" destOrd="0" presId="urn:microsoft.com/office/officeart/2005/8/layout/architecture+Icon"/>
    <dgm:cxn modelId="{A4584E2E-D61E-428B-8CFD-D5B74841D26D}" type="presParOf" srcId="{02368C7F-4083-404E-BBC4-8D5C76417D1D}" destId="{0230FEBD-D755-49D0-AD59-47EE7FE592ED}" srcOrd="0" destOrd="0" presId="urn:microsoft.com/office/officeart/2005/8/layout/architecture+Icon"/>
    <dgm:cxn modelId="{09BCC7BA-000A-4B25-AE5A-6B51B966E7A0}" type="presParOf" srcId="{02368C7F-4083-404E-BBC4-8D5C76417D1D}" destId="{E4ACCF13-39B1-419B-B1DE-474AAEC90E43}" srcOrd="1" destOrd="0" presId="urn:microsoft.com/office/officeart/2005/8/layout/architecture+Icon"/>
    <dgm:cxn modelId="{BE23BF84-DDCE-414D-9F00-100233636232}" type="presParOf" srcId="{02368C7F-4083-404E-BBC4-8D5C76417D1D}" destId="{A2CC0D3A-0D92-409A-82EF-47CE62745B06}" srcOrd="2" destOrd="0" presId="urn:microsoft.com/office/officeart/2005/8/layout/architecture+Icon"/>
    <dgm:cxn modelId="{A953D1B7-1B23-4FC2-9F00-814627AE74B2}" type="presParOf" srcId="{A2CC0D3A-0D92-409A-82EF-47CE62745B06}" destId="{06D9CA1C-B484-4E27-8F79-AEB007F4A70F}" srcOrd="0" destOrd="0" presId="urn:microsoft.com/office/officeart/2005/8/layout/architecture+Icon"/>
    <dgm:cxn modelId="{78E9CC10-4BF3-4E4E-B55C-4AD50B0220D8}" type="presParOf" srcId="{06D9CA1C-B484-4E27-8F79-AEB007F4A70F}" destId="{27A87081-8C76-4275-85B1-E64F58D35DAC}" srcOrd="0" destOrd="0" presId="urn:microsoft.com/office/officeart/2005/8/layout/architecture+Icon"/>
    <dgm:cxn modelId="{39C51EDD-7FEE-41AF-BAAD-40242F70F1BB}" type="presParOf" srcId="{06D9CA1C-B484-4E27-8F79-AEB007F4A70F}" destId="{D313060C-3F8B-4E81-A01E-0F4E2732A719}" srcOrd="1" destOrd="0" presId="urn:microsoft.com/office/officeart/2005/8/layout/architecture+Icon"/>
    <dgm:cxn modelId="{4D4F500F-389E-457F-923B-ACD5D5A370EF}" type="presParOf" srcId="{AF60E01D-D69B-4F3B-A31F-2649446B18EE}" destId="{F96D329D-7893-44EF-A64A-0DD8FFAFB8A9}" srcOrd="1" destOrd="0" presId="urn:microsoft.com/office/officeart/2005/8/layout/architecture+Icon"/>
    <dgm:cxn modelId="{7B0108DA-299B-4148-BB85-61996126AD04}" type="presParOf" srcId="{AF60E01D-D69B-4F3B-A31F-2649446B18EE}" destId="{29105580-4F92-4D91-B974-1902F720CE94}" srcOrd="2" destOrd="0" presId="urn:microsoft.com/office/officeart/2005/8/layout/architecture+Icon"/>
    <dgm:cxn modelId="{B498CE54-2964-467E-BF34-42DD1F1FF28A}" type="presParOf" srcId="{29105580-4F92-4D91-B974-1902F720CE94}" destId="{68B28C4D-2ADB-41E6-83FB-7689B03CD7F9}" srcOrd="0" destOrd="0" presId="urn:microsoft.com/office/officeart/2005/8/layout/architecture+Icon"/>
    <dgm:cxn modelId="{588EEE38-01C1-48F6-BF70-DE658FD7BD23}" type="presParOf" srcId="{29105580-4F92-4D91-B974-1902F720CE94}" destId="{BE4FFC90-C290-4F9B-A92E-46168AB0565A}" srcOrd="1" destOrd="0" presId="urn:microsoft.com/office/officeart/2005/8/layout/architecture+Icon"/>
    <dgm:cxn modelId="{A7CEBCCD-7A0D-4E62-8E2F-16F94D660A57}" type="presParOf" srcId="{29105580-4F92-4D91-B974-1902F720CE94}" destId="{45894D32-C0B6-41B1-8C24-E93B0416E144}" srcOrd="2" destOrd="0" presId="urn:microsoft.com/office/officeart/2005/8/layout/architecture+Icon"/>
    <dgm:cxn modelId="{C40B955F-C8A7-462E-9BB3-19D1BB348D40}" type="presParOf" srcId="{45894D32-C0B6-41B1-8C24-E93B0416E144}" destId="{773EECDE-AE59-4E23-B9BE-80B3FB2EB655}" srcOrd="0" destOrd="0" presId="urn:microsoft.com/office/officeart/2005/8/layout/architecture+Icon"/>
    <dgm:cxn modelId="{F240DA2B-2618-4F5A-8448-8B15F5F3E210}" type="presParOf" srcId="{773EECDE-AE59-4E23-B9BE-80B3FB2EB655}" destId="{A3779FE2-8C2F-4BE7-985F-F912A86935D4}" srcOrd="0" destOrd="0" presId="urn:microsoft.com/office/officeart/2005/8/layout/architecture+Icon"/>
    <dgm:cxn modelId="{7281558B-62B5-450D-B428-6C49365B8835}" type="presParOf" srcId="{773EECDE-AE59-4E23-B9BE-80B3FB2EB655}" destId="{E2930F0F-3DA2-4DC3-A574-80BFD7B53D64}" srcOrd="1" destOrd="0" presId="urn:microsoft.com/office/officeart/2005/8/layout/architecture+Icon"/>
    <dgm:cxn modelId="{964AF1BD-DE77-4BF5-953D-C25D53754BB5}" type="presParOf" srcId="{45894D32-C0B6-41B1-8C24-E93B0416E144}" destId="{6DEC4045-EE8E-42C4-8D54-2F5C89CE8BC5}" srcOrd="1" destOrd="0" presId="urn:microsoft.com/office/officeart/2005/8/layout/architecture+Icon"/>
    <dgm:cxn modelId="{9DC644E7-EA39-4C1D-AF85-93EF455A2D6E}" type="presParOf" srcId="{45894D32-C0B6-41B1-8C24-E93B0416E144}" destId="{BCCB5B65-B307-4232-B871-6EBBB37AA444}" srcOrd="2" destOrd="0" presId="urn:microsoft.com/office/officeart/2005/8/layout/architecture+Icon"/>
    <dgm:cxn modelId="{BF3E2DE1-35F3-4B28-9324-24DCADB17706}" type="presParOf" srcId="{BCCB5B65-B307-4232-B871-6EBBB37AA444}" destId="{E6421B06-6996-4F0B-9E13-E836A6A591DF}" srcOrd="0" destOrd="0" presId="urn:microsoft.com/office/officeart/2005/8/layout/architecture+Icon"/>
    <dgm:cxn modelId="{884AF284-4B44-4F94-A000-FA0C3479A0D1}" type="presParOf" srcId="{BCCB5B65-B307-4232-B871-6EBBB37AA444}" destId="{014FF875-E1EB-4924-96C0-74B98E084C36}" srcOrd="1" destOrd="0" presId="urn:microsoft.com/office/officeart/2005/8/layout/architecture+Icon"/>
    <dgm:cxn modelId="{68D7CD7D-FC84-4E9A-8278-550C9D21CF47}" type="presParOf" srcId="{AF60E01D-D69B-4F3B-A31F-2649446B18EE}" destId="{3389AFBC-72F1-4D5B-8172-CA3918B2D55D}" srcOrd="3" destOrd="0" presId="urn:microsoft.com/office/officeart/2005/8/layout/architecture+Icon"/>
    <dgm:cxn modelId="{8E620126-C6CE-41BB-A827-F803E010701C}" type="presParOf" srcId="{AF60E01D-D69B-4F3B-A31F-2649446B18EE}" destId="{699ADFD4-D1A8-4F86-9D1C-640B2447AE5D}" srcOrd="4" destOrd="0" presId="urn:microsoft.com/office/officeart/2005/8/layout/architecture+Icon"/>
    <dgm:cxn modelId="{D16AF4DA-F2DF-4F6B-841B-AEAF98DB4289}" type="presParOf" srcId="{699ADFD4-D1A8-4F86-9D1C-640B2447AE5D}" destId="{E7250D79-1ED0-4EF7-9E26-320F81B783F0}" srcOrd="0" destOrd="0" presId="urn:microsoft.com/office/officeart/2005/8/layout/architecture+Icon"/>
    <dgm:cxn modelId="{F484F419-0305-4366-828A-E91F374A997C}" type="presParOf" srcId="{699ADFD4-D1A8-4F86-9D1C-640B2447AE5D}" destId="{F75CB51B-82DD-46C2-AC3F-A7509061E5EC}" srcOrd="1" destOrd="0" presId="urn:microsoft.com/office/officeart/2005/8/layout/architecture+Icon"/>
    <dgm:cxn modelId="{E97571EE-CB41-4D8F-8E87-B12AF60E6FC4}" type="presParOf" srcId="{0B476448-0849-41F1-886C-61E35C0C3F8B}" destId="{17B496BF-F3E0-479D-A426-A8379C4B38A1}" srcOrd="1" destOrd="0" presId="urn:microsoft.com/office/officeart/2005/8/layout/architecture+Icon"/>
    <dgm:cxn modelId="{23974B1E-891C-4A53-B26B-50EADB1CAE2A}" type="presParOf" srcId="{0B476448-0849-41F1-886C-61E35C0C3F8B}" destId="{0430CF52-51E3-4D17-8E13-9B16FE894E22}" srcOrd="2" destOrd="0" presId="urn:microsoft.com/office/officeart/2005/8/layout/architecture+Icon"/>
    <dgm:cxn modelId="{E50FC65F-C3D4-42CC-A112-DC4368EAC81C}" type="presParOf" srcId="{0430CF52-51E3-4D17-8E13-9B16FE894E22}" destId="{25507EB3-DBC2-4307-8D05-2E9953FD14C0}" srcOrd="0" destOrd="0" presId="urn:microsoft.com/office/officeart/2005/8/layout/architecture+Icon"/>
    <dgm:cxn modelId="{BD0DBA3F-C5A4-461F-BB55-86714081DBBF}" type="presParOf" srcId="{0430CF52-51E3-4D17-8E13-9B16FE894E22}" destId="{1B35FB1A-9553-439A-A50E-B77BD1C1F5E7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B60A3-DAF2-4D58-B459-DABF66703CF1}">
      <dsp:nvSpPr>
        <dsp:cNvPr id="0" name=""/>
        <dsp:cNvSpPr/>
      </dsp:nvSpPr>
      <dsp:spPr>
        <a:xfrm flipV="1">
          <a:off x="637103" y="3727729"/>
          <a:ext cx="8651928" cy="34747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>
            <a:solidFill>
              <a:srgbClr val="0070C0"/>
            </a:solidFill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>
            <a:solidFill>
              <a:srgbClr val="0070C0"/>
            </a:solidFill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>
            <a:solidFill>
              <a:srgbClr val="0070C0"/>
            </a:solidFill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>
            <a:solidFill>
              <a:srgbClr val="FF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rgbClr val="FF0000"/>
            </a:solidFill>
          </a:endParaRPr>
        </a:p>
      </dsp:txBody>
      <dsp:txXfrm rot="10800000">
        <a:off x="638121" y="3728747"/>
        <a:ext cx="8649892" cy="32711"/>
      </dsp:txXfrm>
    </dsp:sp>
    <dsp:sp modelId="{0230FEBD-D755-49D0-AD59-47EE7FE592ED}">
      <dsp:nvSpPr>
        <dsp:cNvPr id="0" name=""/>
        <dsp:cNvSpPr/>
      </dsp:nvSpPr>
      <dsp:spPr>
        <a:xfrm>
          <a:off x="460593" y="2935093"/>
          <a:ext cx="886493" cy="594332"/>
        </a:xfrm>
        <a:prstGeom prst="roundRect">
          <a:avLst>
            <a:gd name="adj" fmla="val 10000"/>
          </a:avLst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4-6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478000" y="2952500"/>
        <a:ext cx="851679" cy="559518"/>
      </dsp:txXfrm>
    </dsp:sp>
    <dsp:sp modelId="{27A87081-8C76-4275-85B1-E64F58D35DAC}">
      <dsp:nvSpPr>
        <dsp:cNvPr id="0" name=""/>
        <dsp:cNvSpPr/>
      </dsp:nvSpPr>
      <dsp:spPr>
        <a:xfrm>
          <a:off x="431938" y="19721"/>
          <a:ext cx="746191" cy="2789886"/>
        </a:xfrm>
        <a:prstGeom prst="roundRect">
          <a:avLst>
            <a:gd name="adj" fmla="val 10000"/>
          </a:avLst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Математика, Русский язык, Английский язык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7-11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FF0000"/>
            </a:solidFill>
          </a:endParaRPr>
        </a:p>
      </dsp:txBody>
      <dsp:txXfrm>
        <a:off x="453793" y="41576"/>
        <a:ext cx="702481" cy="2746176"/>
      </dsp:txXfrm>
    </dsp:sp>
    <dsp:sp modelId="{68B28C4D-2ADB-41E6-83FB-7689B03CD7F9}">
      <dsp:nvSpPr>
        <dsp:cNvPr id="0" name=""/>
        <dsp:cNvSpPr/>
      </dsp:nvSpPr>
      <dsp:spPr>
        <a:xfrm>
          <a:off x="2560904" y="2938381"/>
          <a:ext cx="5429388" cy="671618"/>
        </a:xfrm>
        <a:prstGeom prst="roundRect">
          <a:avLst>
            <a:gd name="adj" fmla="val 10000"/>
          </a:avLst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4-11 татарский язык учащихся школ с татарским языком обучения, татарский язык учащихся татар школ с русским языком обучения, татарский язык учащихся русскоязычных групп школ с русским языком обучения</a:t>
          </a:r>
          <a:endParaRPr lang="ru-RU" sz="1200" b="1" kern="1200" dirty="0">
            <a:solidFill>
              <a:srgbClr val="FF0000"/>
            </a:solidFill>
          </a:endParaRPr>
        </a:p>
      </dsp:txBody>
      <dsp:txXfrm>
        <a:off x="2580575" y="2958052"/>
        <a:ext cx="5390046" cy="632276"/>
      </dsp:txXfrm>
    </dsp:sp>
    <dsp:sp modelId="{A3779FE2-8C2F-4BE7-985F-F912A86935D4}">
      <dsp:nvSpPr>
        <dsp:cNvPr id="0" name=""/>
        <dsp:cNvSpPr/>
      </dsp:nvSpPr>
      <dsp:spPr>
        <a:xfrm>
          <a:off x="1851743" y="72475"/>
          <a:ext cx="1920445" cy="2761334"/>
        </a:xfrm>
        <a:prstGeom prst="roundRect">
          <a:avLst>
            <a:gd name="adj" fmla="val 10000"/>
          </a:avLst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b="1" kern="1200" dirty="0" smtClean="0">
            <a:solidFill>
              <a:srgbClr val="FF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Физика</a:t>
          </a:r>
          <a:r>
            <a:rPr lang="ru-RU" sz="1200" b="1" kern="1200" dirty="0">
              <a:solidFill>
                <a:srgbClr val="FF0000"/>
              </a:solidFill>
            </a:rPr>
            <a:t>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>
              <a:solidFill>
                <a:srgbClr val="FF0000"/>
              </a:solidFill>
            </a:rPr>
            <a:t>астрономия; информатика; биология;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экология</a:t>
          </a:r>
          <a:r>
            <a:rPr lang="ru-RU" sz="1200" b="1" kern="1200" dirty="0">
              <a:solidFill>
                <a:srgbClr val="FF0000"/>
              </a:solidFill>
            </a:rPr>
            <a:t>; </a:t>
          </a:r>
          <a:r>
            <a:rPr lang="ru-RU" sz="1200" b="1" kern="1200" dirty="0" smtClean="0">
              <a:solidFill>
                <a:srgbClr val="FF0000"/>
              </a:solidFill>
            </a:rPr>
            <a:t>география</a:t>
          </a:r>
          <a:r>
            <a:rPr lang="ru-RU" sz="1200" b="1" kern="1200" dirty="0">
              <a:solidFill>
                <a:srgbClr val="FF0000"/>
              </a:solidFill>
            </a:rPr>
            <a:t>; </a:t>
          </a:r>
          <a:r>
            <a:rPr lang="ru-RU" sz="1200" b="1" kern="1200" dirty="0" smtClean="0">
              <a:solidFill>
                <a:srgbClr val="FF0000"/>
              </a:solidFill>
            </a:rPr>
            <a:t>история; обществознание; литература; немецкий, французский, китайский, итальянский языки; технология; физкультура;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rgbClr val="FF0000"/>
              </a:solidFill>
            </a:rPr>
            <a:t>ОБЖ; МХК (искусство)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7-11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экономика; право; химия;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8-11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>
            <a:solidFill>
              <a:srgbClr val="FF0000"/>
            </a:solidFill>
          </a:endParaRPr>
        </a:p>
      </dsp:txBody>
      <dsp:txXfrm>
        <a:off x="1907991" y="128723"/>
        <a:ext cx="1807949" cy="2648838"/>
      </dsp:txXfrm>
    </dsp:sp>
    <dsp:sp modelId="{E6421B06-6996-4F0B-9E13-E836A6A591DF}">
      <dsp:nvSpPr>
        <dsp:cNvPr id="0" name=""/>
        <dsp:cNvSpPr/>
      </dsp:nvSpPr>
      <dsp:spPr>
        <a:xfrm>
          <a:off x="4277746" y="107723"/>
          <a:ext cx="852707" cy="269825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геология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 </a:t>
          </a:r>
          <a:r>
            <a:rPr lang="ru-RU" sz="1200" b="1" kern="1200" dirty="0" smtClean="0">
              <a:solidFill>
                <a:srgbClr val="FF0000"/>
              </a:solidFill>
            </a:rPr>
            <a:t>9-11 </a:t>
          </a:r>
          <a:endParaRPr lang="ru-RU" sz="1200" b="1" kern="1200" dirty="0">
            <a:solidFill>
              <a:srgbClr val="FF0000"/>
            </a:solidFill>
          </a:endParaRPr>
        </a:p>
      </dsp:txBody>
      <dsp:txXfrm>
        <a:off x="4302721" y="132698"/>
        <a:ext cx="802757" cy="2648304"/>
      </dsp:txXfrm>
    </dsp:sp>
    <dsp:sp modelId="{E7250D79-1ED0-4EF7-9E26-320F81B783F0}">
      <dsp:nvSpPr>
        <dsp:cNvPr id="0" name=""/>
        <dsp:cNvSpPr/>
      </dsp:nvSpPr>
      <dsp:spPr>
        <a:xfrm>
          <a:off x="5911590" y="78589"/>
          <a:ext cx="2296101" cy="276788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 smtClean="0">
              <a:solidFill>
                <a:srgbClr val="FF0000"/>
              </a:solidFill>
            </a:rPr>
            <a:t>арабский</a:t>
          </a:r>
          <a:r>
            <a:rPr lang="ru-RU" sz="1200" b="1" kern="1200" dirty="0">
              <a:solidFill>
                <a:srgbClr val="FF0000"/>
              </a:solidFill>
            </a:rPr>
            <a:t>, турецкий </a:t>
          </a:r>
          <a:r>
            <a:rPr lang="ru-RU" sz="1200" b="1" i="0" kern="1200" dirty="0" smtClean="0">
              <a:solidFill>
                <a:srgbClr val="FF0000"/>
              </a:solidFill>
            </a:rPr>
            <a:t>марийский, удмуртский, мордовский, чувашский языки, русский язык учащихся школ с родным нерусским языком обучения, Русская литература учащихся школ с родным нерусским языком обучения, Татарская литература учащихся школ с татарским языком обучения, татарский язык учащихся татар с русским языком обучения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0" kern="1200" dirty="0" smtClean="0">
              <a:solidFill>
                <a:srgbClr val="FF0000"/>
              </a:solidFill>
            </a:rPr>
            <a:t>7-11 класс</a:t>
          </a:r>
          <a:endParaRPr lang="ru-RU" sz="1200" kern="1200" dirty="0">
            <a:solidFill>
              <a:srgbClr val="FF0000"/>
            </a:solidFill>
          </a:endParaRPr>
        </a:p>
      </dsp:txBody>
      <dsp:txXfrm>
        <a:off x="5978841" y="145840"/>
        <a:ext cx="2161599" cy="2633387"/>
      </dsp:txXfrm>
    </dsp:sp>
    <dsp:sp modelId="{25507EB3-DBC2-4307-8D05-2E9953FD14C0}">
      <dsp:nvSpPr>
        <dsp:cNvPr id="0" name=""/>
        <dsp:cNvSpPr/>
      </dsp:nvSpPr>
      <dsp:spPr>
        <a:xfrm>
          <a:off x="8462935" y="158374"/>
          <a:ext cx="604846" cy="273900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Истрия Татарстана и татарского народа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8-11</a:t>
          </a:r>
          <a:endParaRPr lang="ru-RU" sz="1200" b="1" kern="1200" dirty="0">
            <a:solidFill>
              <a:srgbClr val="FF0000"/>
            </a:solidFill>
          </a:endParaRPr>
        </a:p>
      </dsp:txBody>
      <dsp:txXfrm>
        <a:off x="8480650" y="176089"/>
        <a:ext cx="569416" cy="2703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Макет ''Архитектура''"/>
  <dgm:desc val="Служит для отображения иерархических отношений, которые строятся снизу вверх. Этот макет хорошо подходит для показа архитектурных компонентов или объектов, построенных на базе других объектов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0.07071</cdr:x>
      <cdr:y>0.71892</cdr:y>
    </cdr:from>
    <cdr:to>
      <cdr:x>0.19898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31091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C73-B4FD-4A31-8BA9-7845BD014E57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EA7F-2B49-4F8D-A8F2-B6F31E8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22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C73-B4FD-4A31-8BA9-7845BD014E57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EA7F-2B49-4F8D-A8F2-B6F31E8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5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C73-B4FD-4A31-8BA9-7845BD014E57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EA7F-2B49-4F8D-A8F2-B6F31E8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9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C73-B4FD-4A31-8BA9-7845BD014E57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EA7F-2B49-4F8D-A8F2-B6F31E8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55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C73-B4FD-4A31-8BA9-7845BD014E57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EA7F-2B49-4F8D-A8F2-B6F31E8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7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C73-B4FD-4A31-8BA9-7845BD014E57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EA7F-2B49-4F8D-A8F2-B6F31E8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C73-B4FD-4A31-8BA9-7845BD014E57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EA7F-2B49-4F8D-A8F2-B6F31E8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90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C73-B4FD-4A31-8BA9-7845BD014E57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EA7F-2B49-4F8D-A8F2-B6F31E8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20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C73-B4FD-4A31-8BA9-7845BD014E57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EA7F-2B49-4F8D-A8F2-B6F31E8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12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C73-B4FD-4A31-8BA9-7845BD014E57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EA7F-2B49-4F8D-A8F2-B6F31E8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7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C73-B4FD-4A31-8BA9-7845BD014E57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4EA7F-2B49-4F8D-A8F2-B6F31E8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0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7BC73-B4FD-4A31-8BA9-7845BD014E57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4EA7F-2B49-4F8D-A8F2-B6F31E8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9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36562"/>
            <a:ext cx="9428286" cy="533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137250" y="1563638"/>
            <a:ext cx="931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всероссийской и республиканской олимпиад школьников в Республике Татарстан </a:t>
            </a:r>
            <a:endParaRPr lang="ru-RU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2015-2016 учебного года</a:t>
            </a:r>
            <a:endParaRPr lang="ru-RU" altLang="ru-RU" sz="32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0"/>
          <a:stretch/>
        </p:blipFill>
        <p:spPr>
          <a:xfrm>
            <a:off x="-137249" y="286554"/>
            <a:ext cx="9389769" cy="611021"/>
          </a:xfrm>
          <a:prstGeom prst="rect">
            <a:avLst/>
          </a:prstGeom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416" y="51472"/>
            <a:ext cx="1250960" cy="125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8" b="-52907"/>
          <a:stretch/>
        </p:blipFill>
        <p:spPr>
          <a:xfrm>
            <a:off x="-137250" y="4708198"/>
            <a:ext cx="9389770" cy="7975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04648" y="3867894"/>
            <a:ext cx="437273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Т.Т. Федорова,</a:t>
            </a:r>
          </a:p>
          <a:p>
            <a:pPr algn="ctr" eaLnBrk="1" hangingPunct="1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начальник управления общего </a:t>
            </a:r>
          </a:p>
          <a:p>
            <a:pPr algn="ctr" eaLnBrk="1" hangingPunct="1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образования </a:t>
            </a:r>
            <a:r>
              <a:rPr lang="ru-RU" sz="2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МОиН</a:t>
            </a: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РТ</a:t>
            </a:r>
            <a:endParaRPr lang="tt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28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6485" y="1489772"/>
            <a:ext cx="6318702" cy="73863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7505" y="0"/>
            <a:ext cx="8856984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smtClean="0">
                <a:solidFill>
                  <a:srgbClr val="002060"/>
                </a:solidFill>
              </a:rPr>
              <a:t>Динамика качества (эффективности) за 2 года</a:t>
            </a:r>
            <a:endParaRPr lang="tt-RU" altLang="ru-RU" sz="2400" b="1">
              <a:solidFill>
                <a:srgbClr val="002060"/>
              </a:solidFill>
            </a:endParaRPr>
          </a:p>
        </p:txBody>
      </p:sp>
      <p:graphicFrame>
        <p:nvGraphicFramePr>
          <p:cNvPr id="1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900726"/>
              </p:ext>
            </p:extLst>
          </p:nvPr>
        </p:nvGraphicFramePr>
        <p:xfrm>
          <a:off x="251521" y="355601"/>
          <a:ext cx="7228811" cy="4304375"/>
        </p:xfrm>
        <a:graphic>
          <a:graphicData uri="http://schemas.openxmlformats.org/drawingml/2006/table">
            <a:tbl>
              <a:tblPr/>
              <a:tblGrid>
                <a:gridCol w="459964"/>
                <a:gridCol w="2612139"/>
                <a:gridCol w="2044284"/>
                <a:gridCol w="2112424"/>
              </a:tblGrid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Елабужский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16,67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Спасский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12,50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Актанышский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23,53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Апастовский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Дрожжановский 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Новошешминский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Ютазинский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4,55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Мамадышский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24,49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Буинский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9,09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Арский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3,64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Мензелинский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28,57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Сармановский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3,57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Бавлинского 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15,79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Агрызский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26,67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Бугульминский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36,05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Нурлатский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6,25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Заинский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9,23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Сабинский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20,83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Камско-Устьинский 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7,69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Лаишевский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Балтасинский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4,35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Высокогорский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13,64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Кайбицкий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Менделеевский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7,69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2175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Алексеевский</a:t>
                      </a:r>
                    </a:p>
                  </a:txBody>
                  <a:tcPr marL="8288" marR="8288" marT="8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6,67</a:t>
                      </a:r>
                    </a:p>
                  </a:txBody>
                  <a:tcPr marL="8288" marR="8288" marT="8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594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58763" y="125413"/>
            <a:ext cx="87057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Динамика результативности специализированных образовательных организаций интернатного типа  для одаренных детей  </a:t>
            </a:r>
            <a:endParaRPr lang="ru-RU" sz="2000" b="1" dirty="0" smtClean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по </a:t>
            </a:r>
            <a:r>
              <a:rPr lang="ru-RU" sz="20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итогам </a:t>
            </a:r>
            <a:r>
              <a:rPr lang="ru-RU" sz="20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регионального этапа </a:t>
            </a:r>
            <a:r>
              <a:rPr lang="ru-RU" sz="2000" b="1" dirty="0" err="1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ВсОШ</a:t>
            </a:r>
            <a:r>
              <a:rPr lang="ru-RU" sz="20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 за 3 года</a:t>
            </a:r>
          </a:p>
        </p:txBody>
      </p:sp>
      <p:graphicFrame>
        <p:nvGraphicFramePr>
          <p:cNvPr id="1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037046"/>
              </p:ext>
            </p:extLst>
          </p:nvPr>
        </p:nvGraphicFramePr>
        <p:xfrm>
          <a:off x="258764" y="785813"/>
          <a:ext cx="8633716" cy="3802161"/>
        </p:xfrm>
        <a:graphic>
          <a:graphicData uri="http://schemas.openxmlformats.org/drawingml/2006/table">
            <a:tbl>
              <a:tblPr/>
              <a:tblGrid>
                <a:gridCol w="342729"/>
                <a:gridCol w="6049613"/>
                <a:gridCol w="465452"/>
                <a:gridCol w="496483"/>
                <a:gridCol w="475796"/>
                <a:gridCol w="803643"/>
              </a:tblGrid>
              <a:tr h="166637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№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ОУ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Динамика</a:t>
                      </a:r>
                      <a:endParaRPr lang="tt-RU" sz="10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МАОУ "Лицей-интернат №2"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города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Казани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-15</a:t>
                      </a:r>
                      <a:endParaRPr lang="tt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B2"/>
                    </a:solidFill>
                  </a:tcPr>
                </a:tc>
              </a:tr>
              <a:tr h="190445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МБОШИ «Лицей-интернат №24» Нижнекамского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МР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tt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45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ОШИ «Лицей имени Н. И. Лобачевского» К(П)ФУ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tt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25</a:t>
                      </a:r>
                      <a:endParaRPr lang="tt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+8</a:t>
                      </a:r>
                      <a:endParaRPr lang="tt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174835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МАОУ "Лицей-интернат №7" Московского района города Казани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+3</a:t>
                      </a:r>
                      <a:endParaRPr lang="tt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190445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IT-лицей –интернат ФГАОУ ВПО «КФУ»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+16</a:t>
                      </a:r>
                      <a:endParaRPr lang="tt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19658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ГАОУ  "Гуманитарная гимназия-интернат для одаренных детей"  </a:t>
                      </a:r>
                      <a:r>
                        <a:rPr lang="ru-RU" sz="10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Актанышского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района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-2</a:t>
                      </a:r>
                      <a:endParaRPr lang="tt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6637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МБОУ "Гимназия-интернат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№4" Кировского района г.Казани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-2</a:t>
                      </a:r>
                      <a:endParaRPr lang="tt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658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МБОУ лицей-интернат имени Мустафы </a:t>
                      </a:r>
                      <a:r>
                        <a:rPr lang="ru-RU" sz="10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Онджеля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Бугульминского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муниципального района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+5</a:t>
                      </a:r>
                      <a:endParaRPr lang="tt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186760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МАОУ «Лицей-интернат инновационных технологий №36» г.Набережные Челны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+4</a:t>
                      </a:r>
                      <a:endParaRPr lang="tt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169557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МБОУ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«СОШИ с УИОП для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одаренных детей" </a:t>
                      </a:r>
                      <a:r>
                        <a:rPr lang="ru-RU" sz="10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Сабинского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муниципального района 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+4</a:t>
                      </a:r>
                      <a:endParaRPr lang="tt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190445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МАОУ "Лицей-интернат № 84 им. Гали Акыша" г.Набережные Челны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tt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37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МБОУ «Лицей-интернат (школа для одаренных детей) г.Буинска 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tt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37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МБОУ "Лицей-интернат №79" </a:t>
                      </a:r>
                      <a:r>
                        <a:rPr lang="ru-RU" sz="10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г.Набережные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Челны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tt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37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МАОУ "Лицей-интернат №1" г. Альметьевска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+2</a:t>
                      </a:r>
                      <a:endParaRPr lang="tt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166637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ОУ "Лицей-интернат с углубленным изучением химии им. Академика П.А. </a:t>
                      </a:r>
                      <a:r>
                        <a:rPr lang="ru-RU" sz="10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Кирпичникова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+2</a:t>
                      </a:r>
                      <a:endParaRPr lang="tt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166637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Инженерный лицей КНИТУ-КАИ для одаренных детей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+2</a:t>
                      </a:r>
                      <a:endParaRPr lang="tt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224444">
                <a:tc rowSpan="3">
                  <a:txBody>
                    <a:bodyPr/>
                    <a:lstStyle/>
                    <a:p>
                      <a:pPr algn="l" fontAlgn="b"/>
                      <a:r>
                        <a:rPr lang="tt-RU" sz="1000" b="1" i="0" u="none" strike="noStrike" dirty="0">
                          <a:solidFill>
                            <a:schemeClr val="accent5"/>
                          </a:solidFill>
                          <a:latin typeface="+mn-lt"/>
                        </a:rPr>
                        <a:t> </a:t>
                      </a:r>
                    </a:p>
                    <a:p>
                      <a:pPr algn="l" fontAlgn="b"/>
                      <a:r>
                        <a:rPr lang="tt-RU" sz="1000" b="1" i="0" u="none" strike="noStrike" dirty="0">
                          <a:solidFill>
                            <a:schemeClr val="accent5"/>
                          </a:solidFill>
                          <a:latin typeface="+mn-lt"/>
                        </a:rPr>
                        <a:t> </a:t>
                      </a:r>
                    </a:p>
                    <a:p>
                      <a:pPr algn="l" fontAlgn="b"/>
                      <a:r>
                        <a:rPr lang="tt-RU" sz="1000" b="1" i="0" u="none" strike="noStrike" dirty="0">
                          <a:solidFill>
                            <a:schemeClr val="accent5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Всего по СОО для ОД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97</a:t>
                      </a:r>
                      <a:endParaRPr lang="tt-RU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97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124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+ 27 (28%)</a:t>
                      </a:r>
                      <a:endParaRPr lang="tt-RU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15">
                <a:tc vMerge="1">
                  <a:txBody>
                    <a:bodyPr/>
                    <a:lstStyle/>
                    <a:p>
                      <a:pPr algn="l" fontAlgn="b"/>
                      <a:endParaRPr lang="tt-RU" sz="1200" b="1" i="0" u="none" strike="noStrike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Общее количество поб-приз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t-RU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538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726</a:t>
                      </a:r>
                      <a:endParaRPr lang="tt-RU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+188 (35%)</a:t>
                      </a:r>
                      <a:endParaRPr lang="tt-RU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37">
                <a:tc vMerge="1">
                  <a:txBody>
                    <a:bodyPr/>
                    <a:lstStyle/>
                    <a:p>
                      <a:pPr algn="l" fontAlgn="b"/>
                      <a:endParaRPr lang="tt-RU" sz="1200" b="1" i="0" u="none" strike="noStrike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Доля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t-RU" sz="10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FF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-1 </a:t>
                      </a:r>
                      <a:endParaRPr lang="tt-RU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6637">
                <a:tc>
                  <a:txBody>
                    <a:bodyPr/>
                    <a:lstStyle/>
                    <a:p>
                      <a:pPr algn="l" fontAlgn="b"/>
                      <a:endParaRPr lang="tt-RU" sz="1000" b="1" i="0" u="none" strike="noStrike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Доля от общего кол-ва ОУ РТ</a:t>
                      </a:r>
                      <a:endParaRPr lang="tt-RU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1,14%</a:t>
                      </a:r>
                      <a:endParaRPr lang="tt-RU" sz="1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t-RU" sz="1500" b="1" i="0" u="none" strike="noStrik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t-RU" sz="15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t-RU" sz="15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597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1520" y="68627"/>
            <a:ext cx="8640960" cy="48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600" b="1" dirty="0" smtClean="0">
                <a:solidFill>
                  <a:srgbClr val="002060"/>
                </a:solidFill>
              </a:rPr>
              <a:t>Рейтинг не специализированных организаций Республики Татарстан по итогам результативности обучающихся на региональном этапе </a:t>
            </a:r>
            <a:r>
              <a:rPr lang="ru-RU" altLang="ru-RU" sz="2600" b="1" dirty="0" err="1" smtClean="0">
                <a:solidFill>
                  <a:srgbClr val="002060"/>
                </a:solidFill>
              </a:rPr>
              <a:t>ВсОШ</a:t>
            </a:r>
            <a:r>
              <a:rPr lang="ru-RU" altLang="ru-RU" sz="2600" b="1" dirty="0" smtClean="0">
                <a:solidFill>
                  <a:srgbClr val="002060"/>
                </a:solidFill>
              </a:rPr>
              <a:t> за 2 года</a:t>
            </a:r>
            <a:endParaRPr lang="tt-RU" altLang="ru-RU" sz="26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978491"/>
              </p:ext>
            </p:extLst>
          </p:nvPr>
        </p:nvGraphicFramePr>
        <p:xfrm>
          <a:off x="269014" y="524913"/>
          <a:ext cx="8640962" cy="4096032"/>
        </p:xfrm>
        <a:graphic>
          <a:graphicData uri="http://schemas.openxmlformats.org/drawingml/2006/table">
            <a:tbl>
              <a:tblPr/>
              <a:tblGrid>
                <a:gridCol w="646054"/>
                <a:gridCol w="5410696"/>
                <a:gridCol w="1292106"/>
                <a:gridCol w="1292106"/>
              </a:tblGrid>
              <a:tr h="173522">
                <a:tc>
                  <a:txBody>
                    <a:bodyPr/>
                    <a:lstStyle/>
                    <a:p>
                      <a:pPr algn="ctr" fontAlgn="b"/>
                      <a:r>
                        <a:rPr lang="tt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№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ОУ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Кол-во 2015</a:t>
                      </a:r>
                      <a:endParaRPr lang="tt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Кол-во 2016</a:t>
                      </a:r>
                      <a:endParaRPr lang="tt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2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МАОУ "Лицей №131"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  <a:endParaRPr lang="tt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352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МБОУ "Гимназия №26" Набережные Челны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  <a:endParaRPr lang="tt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352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МАОУ «Гимназия №19» Приволжский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  <a:endParaRPr lang="tt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0521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МАОУ "Лицей № 78 им. А.С. Пушкина" Набережные Челны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  <a:endParaRPr lang="tt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352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МБОУ "Лицей №35" Нижнекамск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  <a:endParaRPr lang="tt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2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МБОУ «Гимназия №7» Ново-Савиновского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endParaRPr lang="tt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03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МБОУ "Гимназия №122 имени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Ж.А.Зайцевой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"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  <a:endParaRPr lang="tt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2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МАОУ "Гимназия № 77" Набережные Челны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  <a:endParaRPr lang="tt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2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МБОУ "Гимназия №9" Московский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tt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2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МБОУ "Гимназия №94" Московский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tt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2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МАОУ "Гимназия № 76" Набережные Челны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 lang="tt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2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МБОУ "СОШ №27" Нижнекамский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tt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2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МАОУ "Лицей №2" Бугульминского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endParaRPr lang="tt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2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МАОУ "СОШ  №39 с УИ АЯ" Вахитовский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endParaRPr lang="tt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2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МАОУ «СОлНЦе</a:t>
                      </a:r>
                      <a:r>
                        <a:rPr lang="tt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» Казань</a:t>
                      </a:r>
                      <a:endParaRPr lang="tt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tt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2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МАОУ "СОШ № 18 с УИАЯ" Вахитовский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tt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22">
                <a:tc>
                  <a:txBody>
                    <a:bodyPr/>
                    <a:lstStyle/>
                    <a:p>
                      <a:pPr algn="ctr" fontAlgn="b"/>
                      <a:r>
                        <a:rPr lang="tt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tt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Итого</a:t>
                      </a:r>
                      <a:endParaRPr lang="tt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195</a:t>
                      </a:r>
                      <a:endParaRPr lang="tt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22">
                <a:tc>
                  <a:txBody>
                    <a:bodyPr/>
                    <a:lstStyle/>
                    <a:p>
                      <a:pPr algn="l" fontAlgn="b"/>
                      <a:endParaRPr lang="tt-RU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Доля от </a:t>
                      </a:r>
                      <a:r>
                        <a:rPr lang="ru-RU" sz="1200" b="1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общерегионального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значения</a:t>
                      </a:r>
                      <a:endParaRPr lang="tt-RU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36,2</a:t>
                      </a:r>
                      <a:endParaRPr lang="tt-RU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40,4 %</a:t>
                      </a:r>
                      <a:endParaRPr lang="tt-RU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173522">
                <a:tc>
                  <a:txBody>
                    <a:bodyPr/>
                    <a:lstStyle/>
                    <a:p>
                      <a:pPr algn="l" fontAlgn="b"/>
                      <a:endParaRPr lang="tt-RU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Доля ОУ от общего</a:t>
                      </a:r>
                      <a:r>
                        <a:rPr lang="ru-RU" sz="1200" b="1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количества ОУ РТ</a:t>
                      </a:r>
                      <a:endParaRPr lang="tt-RU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1,14 %</a:t>
                      </a:r>
                      <a:endParaRPr lang="tt-RU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t-RU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303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1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200" b="1" dirty="0" smtClean="0">
                <a:solidFill>
                  <a:srgbClr val="002060"/>
                </a:solidFill>
              </a:rPr>
              <a:t>Рейтинг муниципальных образований Республики Татарстан по итогам заключительного этапа республиканской олимпиады школьников для 8 классов </a:t>
            </a:r>
            <a:br>
              <a:rPr lang="ru-RU" altLang="ru-RU" sz="2200" b="1" dirty="0" smtClean="0">
                <a:solidFill>
                  <a:srgbClr val="002060"/>
                </a:solidFill>
              </a:rPr>
            </a:br>
            <a:r>
              <a:rPr lang="ru-RU" altLang="ru-RU" sz="2200" b="1" dirty="0" smtClean="0">
                <a:solidFill>
                  <a:srgbClr val="002060"/>
                </a:solidFill>
              </a:rPr>
              <a:t>(математика, английский, русский язык 4 -7 классы)</a:t>
            </a:r>
            <a:br>
              <a:rPr lang="ru-RU" altLang="ru-RU" sz="2200" b="1" dirty="0" smtClean="0">
                <a:solidFill>
                  <a:srgbClr val="002060"/>
                </a:solidFill>
              </a:rPr>
            </a:br>
            <a:endParaRPr lang="tt-RU" altLang="ru-RU" sz="2200" b="1" dirty="0">
              <a:solidFill>
                <a:srgbClr val="00206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133020"/>
              </p:ext>
            </p:extLst>
          </p:nvPr>
        </p:nvGraphicFramePr>
        <p:xfrm>
          <a:off x="287523" y="771550"/>
          <a:ext cx="8568952" cy="3960440"/>
        </p:xfrm>
        <a:graphic>
          <a:graphicData uri="http://schemas.openxmlformats.org/drawingml/2006/table">
            <a:tbl>
              <a:tblPr/>
              <a:tblGrid>
                <a:gridCol w="581438"/>
                <a:gridCol w="5008852"/>
                <a:gridCol w="2978662"/>
              </a:tblGrid>
              <a:tr h="1977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№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муниципальных образований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Кол-во победителей и приезеров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1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Вахитовский-Приволжский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1881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Набережные Челны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1881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Авиастр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оительный</a:t>
                      </a: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-Ново-Савиновский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1881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Нижнекамский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1881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Кировский-Московский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1881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Бугульминский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881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Советский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881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Альметьевский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881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Зеленодольский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881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Сабинский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881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Чистопольский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881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Мамадышский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881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Нурлатский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881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Лениногорский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881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Кукморский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881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Елабужский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881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Арский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881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Сармановский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881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Азнакаевский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1881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Буинский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7150" marR="67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781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200" b="1" dirty="0" smtClean="0">
                <a:solidFill>
                  <a:srgbClr val="002060"/>
                </a:solidFill>
              </a:rPr>
              <a:t>Рейтинг муниципальных образований Республики Татарстан по итогам заключительного этапа республиканской олимпиады школьников для 8 классов </a:t>
            </a:r>
            <a:br>
              <a:rPr lang="ru-RU" altLang="ru-RU" sz="2200" b="1" dirty="0" smtClean="0">
                <a:solidFill>
                  <a:srgbClr val="002060"/>
                </a:solidFill>
              </a:rPr>
            </a:br>
            <a:r>
              <a:rPr lang="ru-RU" altLang="ru-RU" sz="2200" b="1" dirty="0" smtClean="0">
                <a:solidFill>
                  <a:srgbClr val="002060"/>
                </a:solidFill>
              </a:rPr>
              <a:t>(математика, английский, русский язык 4 -7 классы)</a:t>
            </a:r>
            <a:br>
              <a:rPr lang="ru-RU" altLang="ru-RU" sz="2200" b="1" dirty="0" smtClean="0">
                <a:solidFill>
                  <a:srgbClr val="002060"/>
                </a:solidFill>
              </a:rPr>
            </a:br>
            <a:endParaRPr lang="tt-RU" altLang="ru-RU" sz="22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503753"/>
              </p:ext>
            </p:extLst>
          </p:nvPr>
        </p:nvGraphicFramePr>
        <p:xfrm>
          <a:off x="251521" y="771554"/>
          <a:ext cx="8568951" cy="3960436"/>
        </p:xfrm>
        <a:graphic>
          <a:graphicData uri="http://schemas.openxmlformats.org/drawingml/2006/table">
            <a:tbl>
              <a:tblPr/>
              <a:tblGrid>
                <a:gridCol w="577164"/>
                <a:gridCol w="4974436"/>
                <a:gridCol w="3017351"/>
              </a:tblGrid>
              <a:tr h="2084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Бавлинского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84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Актанышский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084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Муслюмовский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4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Мензелинский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4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Заинский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4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Верхнеуслонский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4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Аксубаевский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4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Агрызский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4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Ютазинский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084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Спасский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084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Рыбно-Слободской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084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Пестречинский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084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Лаишевский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084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Камско-Устьинский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084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Кайбицкий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084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Дрожжановский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084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Высокогорский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084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Балтасинский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084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Алькеевский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864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200" b="1" dirty="0" smtClean="0">
                <a:solidFill>
                  <a:srgbClr val="002060"/>
                </a:solidFill>
              </a:rPr>
              <a:t>Рейтинг муниципальных образований Республики Татарстан по итогам заключительного этапа республиканской олимпиады школьников для 8 классов </a:t>
            </a:r>
            <a:br>
              <a:rPr lang="ru-RU" altLang="ru-RU" sz="2200" b="1" dirty="0" smtClean="0">
                <a:solidFill>
                  <a:srgbClr val="002060"/>
                </a:solidFill>
              </a:rPr>
            </a:br>
            <a:r>
              <a:rPr lang="ru-RU" altLang="ru-RU" sz="2200" b="1" dirty="0" smtClean="0">
                <a:solidFill>
                  <a:srgbClr val="002060"/>
                </a:solidFill>
              </a:rPr>
              <a:t>(математика, английский, русский язык 4 -7 классы)</a:t>
            </a:r>
            <a:br>
              <a:rPr lang="ru-RU" altLang="ru-RU" sz="2200" b="1" dirty="0" smtClean="0">
                <a:solidFill>
                  <a:srgbClr val="002060"/>
                </a:solidFill>
              </a:rPr>
            </a:br>
            <a:endParaRPr lang="tt-RU" altLang="ru-RU" sz="22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359617"/>
              </p:ext>
            </p:extLst>
          </p:nvPr>
        </p:nvGraphicFramePr>
        <p:xfrm>
          <a:off x="251519" y="864097"/>
          <a:ext cx="8640960" cy="2528032"/>
        </p:xfrm>
        <a:graphic>
          <a:graphicData uri="http://schemas.openxmlformats.org/drawingml/2006/table">
            <a:tbl>
              <a:tblPr/>
              <a:tblGrid>
                <a:gridCol w="586905"/>
                <a:gridCol w="5058391"/>
                <a:gridCol w="2995664"/>
              </a:tblGrid>
              <a:tr h="1954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Черемшанский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Тюлячинского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Тукаевский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Тетюшский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Новошешминский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Менделеевский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Атнинский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Апастовский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Алексеевский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Итого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564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3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Всего участников ЗЭ РОШ среди 8 классов 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(4-7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1592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864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67263"/>
            <a:ext cx="8856984" cy="416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002060"/>
                </a:solidFill>
              </a:rPr>
              <a:t>Итоги участия Республики Татарстан на заключительном этапе Всероссийской олимпиады школьников</a:t>
            </a:r>
            <a:endParaRPr lang="ru-RU" alt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768334"/>
              </p:ext>
            </p:extLst>
          </p:nvPr>
        </p:nvGraphicFramePr>
        <p:xfrm>
          <a:off x="305019" y="419475"/>
          <a:ext cx="8568951" cy="4325089"/>
        </p:xfrm>
        <a:graphic>
          <a:graphicData uri="http://schemas.openxmlformats.org/drawingml/2006/table">
            <a:tbl>
              <a:tblPr/>
              <a:tblGrid>
                <a:gridCol w="295354"/>
                <a:gridCol w="1389264"/>
                <a:gridCol w="831371"/>
                <a:gridCol w="864188"/>
                <a:gridCol w="951701"/>
                <a:gridCol w="951701"/>
                <a:gridCol w="951701"/>
                <a:gridCol w="1196006"/>
                <a:gridCol w="1137665"/>
              </a:tblGrid>
              <a:tr h="364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Предмет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Санкт-Петербург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Татарстан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Московская область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Челябинская область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Новосибирская область 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Башкортостан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Английский язык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Экология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Физика 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Экономика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География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История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Китайский язык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Испанский язык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Литература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Русский язык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Технология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Астрономия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Немецкий язык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Французский язык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Химия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Право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Биология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ОБЖ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Информатика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Математика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Физкультура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022" marR="6022" marT="6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МХК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Итальянский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Обществознание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699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6022" marR="6022" marT="6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864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76814"/>
            <a:ext cx="8712968" cy="378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1400" b="1" dirty="0" smtClean="0">
              <a:solidFill>
                <a:srgbClr val="002060"/>
              </a:solidFill>
            </a:endParaRPr>
          </a:p>
          <a:p>
            <a:r>
              <a:rPr lang="ru-RU" altLang="ru-RU" sz="1400" b="1" dirty="0" smtClean="0">
                <a:solidFill>
                  <a:srgbClr val="002060"/>
                </a:solidFill>
              </a:rPr>
              <a:t>Рейтинг муниципальных образований по итогам результативности участия обучающихся </a:t>
            </a:r>
          </a:p>
          <a:p>
            <a:r>
              <a:rPr lang="ru-RU" altLang="ru-RU" sz="1400" b="1" dirty="0" smtClean="0">
                <a:solidFill>
                  <a:srgbClr val="002060"/>
                </a:solidFill>
              </a:rPr>
              <a:t>на заключительном этапе  </a:t>
            </a:r>
            <a:r>
              <a:rPr lang="ru-RU" altLang="ru-RU" sz="1400" b="1" dirty="0" err="1" smtClean="0">
                <a:solidFill>
                  <a:srgbClr val="002060"/>
                </a:solidFill>
              </a:rPr>
              <a:t>ВсОШ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 в 2016 г.</a:t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endParaRPr lang="tt-RU" altLang="ru-RU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702353"/>
              </p:ext>
            </p:extLst>
          </p:nvPr>
        </p:nvGraphicFramePr>
        <p:xfrm>
          <a:off x="382589" y="466127"/>
          <a:ext cx="8437883" cy="4121849"/>
        </p:xfrm>
        <a:graphic>
          <a:graphicData uri="http://schemas.openxmlformats.org/drawingml/2006/table">
            <a:tbl>
              <a:tblPr/>
              <a:tblGrid>
                <a:gridCol w="479093"/>
                <a:gridCol w="2412994"/>
                <a:gridCol w="1801858"/>
                <a:gridCol w="1871969"/>
                <a:gridCol w="1871969"/>
              </a:tblGrid>
              <a:tr h="4722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 2014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 2015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  2016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5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Вахитовский-Приволжский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2425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Набережные Челны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2425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Нижнекамский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2425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Авиастр-Ново-Савиновский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2425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2425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Кировский-Московский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5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Бугульминский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5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Мамадышский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13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Верхнеуслонский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5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Елабужский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5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Пестречинский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5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Сабинский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5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Чистопольский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5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Актанышский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5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Альметьевский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767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76814"/>
            <a:ext cx="8712968" cy="378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1400" b="1" dirty="0" smtClean="0">
              <a:solidFill>
                <a:srgbClr val="002060"/>
              </a:solidFill>
            </a:endParaRPr>
          </a:p>
          <a:p>
            <a:r>
              <a:rPr lang="ru-RU" altLang="ru-RU" sz="1400" b="1" dirty="0" smtClean="0">
                <a:solidFill>
                  <a:srgbClr val="002060"/>
                </a:solidFill>
              </a:rPr>
              <a:t>Рейтинг муниципальных образований по итогам результативности участия обучающихся </a:t>
            </a:r>
          </a:p>
          <a:p>
            <a:r>
              <a:rPr lang="ru-RU" altLang="ru-RU" sz="1400" b="1" dirty="0" smtClean="0">
                <a:solidFill>
                  <a:srgbClr val="002060"/>
                </a:solidFill>
              </a:rPr>
              <a:t>на заключительном этапе  </a:t>
            </a:r>
            <a:r>
              <a:rPr lang="ru-RU" altLang="ru-RU" sz="1400" b="1" dirty="0" err="1" smtClean="0">
                <a:solidFill>
                  <a:srgbClr val="002060"/>
                </a:solidFill>
              </a:rPr>
              <a:t>ВсОШ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 в 2016 г.</a:t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endParaRPr lang="tt-RU" altLang="ru-RU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35789"/>
              </p:ext>
            </p:extLst>
          </p:nvPr>
        </p:nvGraphicFramePr>
        <p:xfrm>
          <a:off x="323528" y="455434"/>
          <a:ext cx="8568951" cy="3916512"/>
        </p:xfrm>
        <a:graphic>
          <a:graphicData uri="http://schemas.openxmlformats.org/drawingml/2006/table">
            <a:tbl>
              <a:tblPr/>
              <a:tblGrid>
                <a:gridCol w="485930"/>
                <a:gridCol w="2450980"/>
                <a:gridCol w="1829939"/>
                <a:gridCol w="1901051"/>
                <a:gridCol w="1901051"/>
              </a:tblGrid>
              <a:tr h="3263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Высокогорский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3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Заинский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3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Лениногорский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3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Тюлячинский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3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Агрызский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263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263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Дрожжановский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263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Кайбицкий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263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Кукморский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263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Нурлатский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263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Черемшанский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263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912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68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68" name="Заголовок 2"/>
          <p:cNvSpPr>
            <a:spLocks noGrp="1"/>
          </p:cNvSpPr>
          <p:nvPr>
            <p:ph type="title"/>
          </p:nvPr>
        </p:nvSpPr>
        <p:spPr>
          <a:xfrm>
            <a:off x="179512" y="123478"/>
            <a:ext cx="8748464" cy="8001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Количество победителей и призеров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Всероссийских олимпиад школьников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6755"/>
            <a:ext cx="2304256" cy="109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157319"/>
              </p:ext>
            </p:extLst>
          </p:nvPr>
        </p:nvGraphicFramePr>
        <p:xfrm>
          <a:off x="1763688" y="1046755"/>
          <a:ext cx="7128792" cy="3253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1720" y="415592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2009          2010         2011       2012        2013        2014       2015     2016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982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6485" y="1489772"/>
            <a:ext cx="6318702" cy="73863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70019"/>
            <a:ext cx="866618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Организационная структура муниципального этапа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Всероссийских и Республиканских олимпиад</a:t>
            </a:r>
          </a:p>
        </p:txBody>
      </p:sp>
      <p:pic>
        <p:nvPicPr>
          <p:cNvPr id="13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883" y="627534"/>
            <a:ext cx="8812348" cy="4320480"/>
          </a:xfrm>
          <a:prstGeom prst="rect">
            <a:avLst/>
          </a:prstGeom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50672393"/>
              </p:ext>
            </p:extLst>
          </p:nvPr>
        </p:nvGraphicFramePr>
        <p:xfrm>
          <a:off x="-180528" y="987574"/>
          <a:ext cx="9289032" cy="388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8822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68627"/>
            <a:ext cx="8496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Итоги заключительного этапа всероссийской олимпиады школьников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Динамика результативности выступления обучающихся РТ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79760"/>
              </p:ext>
            </p:extLst>
          </p:nvPr>
        </p:nvGraphicFramePr>
        <p:xfrm>
          <a:off x="323528" y="704039"/>
          <a:ext cx="8568954" cy="4190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632"/>
                <a:gridCol w="2684250"/>
                <a:gridCol w="903354"/>
                <a:gridCol w="903354"/>
                <a:gridCol w="903354"/>
                <a:gridCol w="877542"/>
                <a:gridCol w="851734"/>
                <a:gridCol w="851734"/>
              </a:tblGrid>
              <a:tr h="334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№ п\п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Предмет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2011г.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2012г.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2013г.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2014г.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2015г.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2016г.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экология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химия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математика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право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биология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информатика и ИКТ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технология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физическая культура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обж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литература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астрономия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немецкий язык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история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физика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география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экономика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русский язык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искусство (МХК)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английский язык 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обществознание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французский язык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002060"/>
                          </a:solidFill>
                          <a:effectLst/>
                        </a:rPr>
                        <a:t>Итого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002060"/>
                          </a:solidFill>
                          <a:effectLst/>
                        </a:rPr>
                        <a:t>74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002060"/>
                          </a:solidFill>
                          <a:effectLst/>
                        </a:rPr>
                        <a:t>69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002060"/>
                          </a:solidFill>
                          <a:effectLst/>
                        </a:rPr>
                        <a:t>76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002060"/>
                          </a:solidFill>
                          <a:effectLst/>
                        </a:rPr>
                        <a:t>73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002060"/>
                          </a:solidFill>
                          <a:effectLst/>
                        </a:rPr>
                        <a:t>109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002060"/>
                          </a:solidFill>
                          <a:effectLst/>
                        </a:rPr>
                        <a:t>141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64" marR="485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534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2898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Рейтинг эффективности выступления обучающихся РТ на </a:t>
            </a:r>
            <a:r>
              <a:rPr lang="ru-RU" sz="1400" b="1" dirty="0" smtClean="0">
                <a:solidFill>
                  <a:srgbClr val="002060"/>
                </a:solidFill>
              </a:rPr>
              <a:t>заключительном этапе   </a:t>
            </a:r>
            <a:r>
              <a:rPr lang="ru-RU" sz="1400" b="1" dirty="0" err="1">
                <a:solidFill>
                  <a:srgbClr val="002060"/>
                </a:solidFill>
              </a:rPr>
              <a:t>ВсОШ</a:t>
            </a:r>
            <a:r>
              <a:rPr lang="ru-RU" sz="1400" b="1" dirty="0">
                <a:solidFill>
                  <a:srgbClr val="002060"/>
                </a:solidFill>
              </a:rPr>
              <a:t> по предметам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684613"/>
              </p:ext>
            </p:extLst>
          </p:nvPr>
        </p:nvGraphicFramePr>
        <p:xfrm>
          <a:off x="251520" y="452179"/>
          <a:ext cx="8712967" cy="4426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012"/>
                <a:gridCol w="2182318"/>
                <a:gridCol w="1174136"/>
                <a:gridCol w="1174136"/>
                <a:gridCol w="732875"/>
                <a:gridCol w="739590"/>
                <a:gridCol w="1154950"/>
                <a:gridCol w="1154950"/>
              </a:tblGrid>
              <a:tr h="395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№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Предмет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Участники 2015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Участники в  2016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Рез-ты 2015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Рез-ты 2016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Эффектив. за 2015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Эффектив. за 2016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ОБЖ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100,0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2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Искусство (МХК)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100,0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2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Химия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76,2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2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Технология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75,0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2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Биология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68,8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2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Обществознание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66,7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2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Информатика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60,0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2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Литература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60,0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2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Экология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85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58,1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2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Русский язык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57,1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2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Право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53,3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Математика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50,0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Экономика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67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50,0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Астрономия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50,0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Физическая культура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87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48,0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Физика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33,3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Немецкий язык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33,3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Английский язык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33,3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География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16,7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История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50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16,7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Французский язык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0,0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Китайский язык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0,0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002060"/>
                          </a:solidFill>
                          <a:effectLst/>
                        </a:rPr>
                        <a:t>Всего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002060"/>
                          </a:solidFill>
                          <a:effectLst/>
                        </a:rPr>
                        <a:t>214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002060"/>
                          </a:solidFill>
                          <a:effectLst/>
                        </a:rPr>
                        <a:t>251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002060"/>
                          </a:solidFill>
                          <a:effectLst/>
                        </a:rPr>
                        <a:t>109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002060"/>
                          </a:solidFill>
                          <a:effectLst/>
                        </a:rPr>
                        <a:t>141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002060"/>
                          </a:solidFill>
                          <a:effectLst/>
                        </a:rPr>
                        <a:t>50,9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000" b="1" dirty="0">
                          <a:solidFill>
                            <a:srgbClr val="002060"/>
                          </a:solidFill>
                          <a:effectLst/>
                        </a:rPr>
                        <a:t>56,2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725" marR="4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979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6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23478"/>
            <a:ext cx="8939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 Абсолютные победители заключительного этапа всероссийской олимпиады школьников 2016 года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1999" y="3227406"/>
            <a:ext cx="18722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err="1">
                <a:solidFill>
                  <a:srgbClr val="002060"/>
                </a:solidFill>
              </a:rPr>
              <a:t>Ижотов</a:t>
            </a:r>
            <a:r>
              <a:rPr lang="ru-RU" sz="1300" b="1" dirty="0">
                <a:solidFill>
                  <a:srgbClr val="002060"/>
                </a:solidFill>
              </a:rPr>
              <a:t> </a:t>
            </a:r>
            <a:r>
              <a:rPr lang="ru-RU" sz="1300" b="1" dirty="0" smtClean="0">
                <a:solidFill>
                  <a:srgbClr val="002060"/>
                </a:solidFill>
              </a:rPr>
              <a:t>Тимур,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ГБОУ «Татарстанский </a:t>
            </a:r>
            <a:r>
              <a:rPr lang="ru-RU" sz="1300" b="1" dirty="0">
                <a:solidFill>
                  <a:srgbClr val="002060"/>
                </a:solidFill>
              </a:rPr>
              <a:t>Кадетский корпус Приволжского федерального округа им. Героя Советского Союза </a:t>
            </a:r>
            <a:r>
              <a:rPr lang="ru-RU" sz="1300" b="1" dirty="0" err="1">
                <a:solidFill>
                  <a:srgbClr val="002060"/>
                </a:solidFill>
              </a:rPr>
              <a:t>Гани</a:t>
            </a:r>
            <a:r>
              <a:rPr lang="ru-RU" sz="1300" b="1" dirty="0">
                <a:solidFill>
                  <a:srgbClr val="002060"/>
                </a:solidFill>
              </a:rPr>
              <a:t> </a:t>
            </a:r>
            <a:r>
              <a:rPr lang="ru-RU" sz="1300" b="1" dirty="0" smtClean="0">
                <a:solidFill>
                  <a:srgbClr val="002060"/>
                </a:solidFill>
              </a:rPr>
              <a:t>Сафиуллина»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3451" y="3227407"/>
            <a:ext cx="1880998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rgbClr val="002060"/>
                </a:solidFill>
              </a:rPr>
              <a:t>Антонов </a:t>
            </a:r>
            <a:r>
              <a:rPr lang="ru-RU" sz="1300" b="1" dirty="0" smtClean="0">
                <a:solidFill>
                  <a:srgbClr val="002060"/>
                </a:solidFill>
              </a:rPr>
              <a:t>Евгений,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</a:rPr>
              <a:t>ГБОУ «Татарстанский Кадетский корпус Приволжского федерального округа им. Героя Советского Союза </a:t>
            </a:r>
            <a:r>
              <a:rPr lang="ru-RU" sz="1300" b="1" dirty="0" err="1">
                <a:solidFill>
                  <a:srgbClr val="002060"/>
                </a:solidFill>
              </a:rPr>
              <a:t>Гани</a:t>
            </a:r>
            <a:r>
              <a:rPr lang="ru-RU" sz="1300" b="1" dirty="0">
                <a:solidFill>
                  <a:srgbClr val="002060"/>
                </a:solidFill>
              </a:rPr>
              <a:t> Сафиуллина»</a:t>
            </a:r>
          </a:p>
          <a:p>
            <a:r>
              <a:rPr lang="ru-RU" sz="1300" dirty="0" smtClean="0">
                <a:solidFill>
                  <a:srgbClr val="002060"/>
                </a:solidFill>
              </a:rPr>
              <a:t> </a:t>
            </a:r>
          </a:p>
          <a:p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21476" y="3398574"/>
            <a:ext cx="19264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err="1">
                <a:solidFill>
                  <a:srgbClr val="002060"/>
                </a:solidFill>
              </a:rPr>
              <a:t>Тазиева</a:t>
            </a:r>
            <a:r>
              <a:rPr lang="ru-RU" sz="1300" b="1" dirty="0">
                <a:solidFill>
                  <a:srgbClr val="002060"/>
                </a:solidFill>
              </a:rPr>
              <a:t> </a:t>
            </a:r>
            <a:r>
              <a:rPr lang="ru-RU" sz="1300" b="1" dirty="0" smtClean="0">
                <a:solidFill>
                  <a:srgbClr val="002060"/>
                </a:solidFill>
              </a:rPr>
              <a:t>Алия,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МБОУ «</a:t>
            </a:r>
            <a:r>
              <a:rPr lang="ru-RU" sz="1300" b="1" dirty="0" err="1" smtClean="0">
                <a:solidFill>
                  <a:srgbClr val="002060"/>
                </a:solidFill>
              </a:rPr>
              <a:t>Дубъязская</a:t>
            </a:r>
            <a:r>
              <a:rPr lang="ru-RU" sz="1300" b="1" dirty="0" smtClean="0">
                <a:solidFill>
                  <a:srgbClr val="002060"/>
                </a:solidFill>
              </a:rPr>
              <a:t> </a:t>
            </a:r>
            <a:r>
              <a:rPr lang="ru-RU" sz="1300" b="1" dirty="0">
                <a:solidFill>
                  <a:srgbClr val="002060"/>
                </a:solidFill>
              </a:rPr>
              <a:t>средняя общеобразовательная </a:t>
            </a:r>
            <a:r>
              <a:rPr lang="ru-RU" sz="1300" b="1" dirty="0" smtClean="0">
                <a:solidFill>
                  <a:srgbClr val="002060"/>
                </a:solidFill>
              </a:rPr>
              <a:t>школа» Высокогорского МР РТ</a:t>
            </a:r>
            <a:endParaRPr lang="ru-RU" sz="1300" b="1" dirty="0">
              <a:solidFill>
                <a:srgbClr val="00206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39116"/>
            <a:ext cx="1658337" cy="2344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29" y="933263"/>
            <a:ext cx="1496979" cy="2245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33263"/>
            <a:ext cx="1477937" cy="2266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7504" y="3351528"/>
            <a:ext cx="23037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solidFill>
                  <a:srgbClr val="002060"/>
                </a:solidFill>
              </a:rPr>
              <a:t>Шнепп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Алексей</a:t>
            </a:r>
            <a:r>
              <a:rPr lang="ru-RU" sz="1300" b="1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</a:rPr>
              <a:t>Общеобразовательная школа-интернат «Лицей имени Н. И. Лобачевского»  ФГАОУ ВПО   «Казанский (Приволжский) федеральный университет»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4" y="952894"/>
            <a:ext cx="1582678" cy="2305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995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6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873" y="123478"/>
            <a:ext cx="9009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Победители и призеры международных олимпиад </a:t>
            </a:r>
            <a:r>
              <a:rPr lang="ru-RU" b="1" dirty="0" smtClean="0">
                <a:solidFill>
                  <a:srgbClr val="002060"/>
                </a:solidFill>
              </a:rPr>
              <a:t>в 2015-2016 </a:t>
            </a:r>
            <a:r>
              <a:rPr lang="ru-RU" b="1" dirty="0">
                <a:solidFill>
                  <a:srgbClr val="002060"/>
                </a:solidFill>
              </a:rPr>
              <a:t>учебном году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6" y="590873"/>
            <a:ext cx="1618758" cy="2006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85646" y="2982095"/>
            <a:ext cx="1480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FF0000"/>
                </a:solidFill>
              </a:rPr>
              <a:t>Курамшин</a:t>
            </a:r>
            <a:r>
              <a:rPr lang="ru-RU" sz="1400" b="1" dirty="0" smtClean="0">
                <a:solidFill>
                  <a:srgbClr val="FF0000"/>
                </a:solidFill>
              </a:rPr>
              <a:t> Булат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23450" y="2982094"/>
            <a:ext cx="1641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FF0000"/>
                </a:solidFill>
              </a:rPr>
              <a:t>Гиззатуллин</a:t>
            </a:r>
            <a:r>
              <a:rPr lang="ru-RU" sz="1400" b="1" dirty="0" smtClean="0">
                <a:solidFill>
                  <a:srgbClr val="FF0000"/>
                </a:solidFill>
              </a:rPr>
              <a:t> Амир 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92804" y="3149256"/>
            <a:ext cx="1926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solidFill>
                  <a:srgbClr val="FF0000"/>
                </a:solidFill>
              </a:rPr>
              <a:t>Никоноров</a:t>
            </a:r>
            <a:r>
              <a:rPr lang="ru-RU" sz="1400" b="1" dirty="0">
                <a:solidFill>
                  <a:srgbClr val="FF0000"/>
                </a:solidFill>
              </a:rPr>
              <a:t> Игорь</a:t>
            </a:r>
            <a:r>
              <a:rPr lang="ru-RU" sz="1400" b="1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д</a:t>
            </a:r>
            <a:r>
              <a:rPr lang="ru-RU" sz="1400" b="1" dirty="0" smtClean="0">
                <a:solidFill>
                  <a:srgbClr val="FF0000"/>
                </a:solidFill>
              </a:rPr>
              <a:t>иплом 2 степени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17908" y="374754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2 золотые медали </a:t>
            </a:r>
            <a:r>
              <a:rPr lang="ru-RU" sz="1400" b="1" dirty="0" smtClean="0">
                <a:solidFill>
                  <a:srgbClr val="002060"/>
                </a:solidFill>
              </a:rPr>
              <a:t>50 </a:t>
            </a:r>
            <a:r>
              <a:rPr lang="ru-RU" sz="1400" b="1" dirty="0">
                <a:solidFill>
                  <a:srgbClr val="002060"/>
                </a:solidFill>
              </a:rPr>
              <a:t>Международной Менделеевской олимпиады школьников по химии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68" y="3747541"/>
            <a:ext cx="4211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002060"/>
                </a:solidFill>
              </a:rPr>
              <a:t>xIx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Открытая олимпиада </a:t>
            </a:r>
            <a:r>
              <a:rPr lang="ru-RU" sz="1400" b="1" dirty="0">
                <a:solidFill>
                  <a:srgbClr val="002060"/>
                </a:solidFill>
              </a:rPr>
              <a:t>Центральной России- LIII Олимпиады ННЦ по астрономии и физике космоса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38" y="789930"/>
            <a:ext cx="1477197" cy="180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3920" y="3149256"/>
            <a:ext cx="1926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Крикун Александр,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д</a:t>
            </a:r>
            <a:r>
              <a:rPr lang="ru-RU" sz="1400" b="1" dirty="0" smtClean="0">
                <a:solidFill>
                  <a:srgbClr val="FF0000"/>
                </a:solidFill>
              </a:rPr>
              <a:t>иплом 3 степени</a:t>
            </a:r>
            <a:endParaRPr lang="ru-RU" sz="14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50" y="789930"/>
            <a:ext cx="1314230" cy="1776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46" y="789930"/>
            <a:ext cx="1344062" cy="1806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912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4804000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Министерство образования и науки Республики Татарстан</a:t>
            </a:r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691680" y="195486"/>
            <a:ext cx="6995120" cy="867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971600" y="1200151"/>
            <a:ext cx="7715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82549"/>
            <a:ext cx="8693472" cy="565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Заключительный этап республиканской олимпиады школьников в 2016 году в разрезе учебных предметов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</a:pPr>
            <a:r>
              <a:rPr kumimoji="0" lang="tt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tt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tt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tt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183171"/>
              </p:ext>
            </p:extLst>
          </p:nvPr>
        </p:nvGraphicFramePr>
        <p:xfrm>
          <a:off x="251520" y="756990"/>
          <a:ext cx="8640960" cy="377669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12287"/>
                <a:gridCol w="3221762"/>
                <a:gridCol w="1615132"/>
                <a:gridCol w="1372863"/>
                <a:gridCol w="1025576"/>
                <a:gridCol w="993340"/>
              </a:tblGrid>
              <a:tr h="292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/>
                        <a:t>№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/>
                        <a:t>Предмет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u="none" strike="noStrike" dirty="0" smtClean="0"/>
                        <a:t>Категория </a:t>
                      </a:r>
                    </a:p>
                    <a:p>
                      <a:pPr algn="ctr" fontAlgn="ctr"/>
                      <a:r>
                        <a:rPr lang="tt-RU" sz="1000" b="1" u="none" strike="noStrike" dirty="0" smtClean="0"/>
                        <a:t>участников</a:t>
                      </a:r>
                      <a:endParaRPr lang="tt-RU" sz="1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u="none" strike="noStrike" dirty="0" smtClean="0"/>
                        <a:t>Количество</a:t>
                      </a:r>
                    </a:p>
                    <a:p>
                      <a:pPr algn="ctr" fontAlgn="ctr"/>
                      <a:r>
                        <a:rPr lang="tt-RU" sz="1000" b="1" u="none" strike="noStrike" dirty="0" smtClean="0"/>
                        <a:t>участников</a:t>
                      </a:r>
                      <a:endParaRPr lang="tt-RU" sz="1000" b="1" i="0" u="none" strike="noStrike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/>
                        <a:t>Победители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/>
                        <a:t>Призеры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/>
                        <a:t>Татарский </a:t>
                      </a:r>
                      <a:r>
                        <a:rPr lang="ru-RU" sz="1000" b="1" u="none" strike="noStrike" dirty="0" smtClean="0"/>
                        <a:t>язык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/>
                        <a:t>среди </a:t>
                      </a:r>
                      <a:r>
                        <a:rPr lang="ru-RU" sz="1000" b="1" u="none" strike="noStrike" dirty="0"/>
                        <a:t>учащихся школ </a:t>
                      </a:r>
                      <a:endParaRPr lang="ru-RU" sz="1000" b="1" u="none" strike="noStrike" dirty="0" smtClean="0"/>
                    </a:p>
                    <a:p>
                      <a:pPr algn="ctr" fontAlgn="ctr"/>
                      <a:r>
                        <a:rPr lang="ru-RU" sz="1000" b="1" u="none" strike="noStrike" dirty="0" smtClean="0"/>
                        <a:t>с </a:t>
                      </a:r>
                      <a:r>
                        <a:rPr lang="ru-RU" sz="1000" b="1" u="none" strike="noStrike" dirty="0"/>
                        <a:t>обучением на татарском </a:t>
                      </a:r>
                      <a:r>
                        <a:rPr lang="ru-RU" sz="1000" b="1" u="none" strike="noStrike" dirty="0" smtClean="0"/>
                        <a:t>языке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4-11 классы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178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/>
                        <a:t>Татарская литература </a:t>
                      </a:r>
                      <a:endParaRPr lang="ru-RU" sz="1000" b="1" u="none" strike="noStrike" dirty="0" smtClean="0"/>
                    </a:p>
                    <a:p>
                      <a:pPr algn="ctr" fontAlgn="ctr"/>
                      <a:r>
                        <a:rPr lang="ru-RU" sz="1000" b="1" u="none" strike="noStrike" dirty="0" smtClean="0"/>
                        <a:t>среди </a:t>
                      </a:r>
                      <a:r>
                        <a:rPr lang="ru-RU" sz="1000" b="1" u="none" strike="noStrike" dirty="0"/>
                        <a:t>учащихся школ </a:t>
                      </a:r>
                      <a:endParaRPr lang="ru-RU" sz="1000" b="1" u="none" strike="noStrike" dirty="0" smtClean="0"/>
                    </a:p>
                    <a:p>
                      <a:pPr algn="ctr" fontAlgn="ctr"/>
                      <a:r>
                        <a:rPr lang="ru-RU" sz="1000" b="1" u="none" strike="noStrike" dirty="0" smtClean="0"/>
                        <a:t>с </a:t>
                      </a:r>
                      <a:r>
                        <a:rPr lang="ru-RU" sz="1000" b="1" u="none" strike="noStrike" dirty="0"/>
                        <a:t>обучением на татарском языке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7-11 классы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141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1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Татарский язык среди учащихся татарских групп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школ с обучением на русском языке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4-11 классы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Татарская литература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среди учащихся татарских групп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школ с обучением на русском языке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7-11 классы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1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/>
                        <a:t>Татарский язык для учащихся русскоязычных групп 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/>
                        <a:t>школ с обучением на русском языке</a:t>
                      </a:r>
                      <a:endParaRPr lang="ru-RU" sz="1000" b="1" i="0" u="none" strike="noStrike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4-11 классы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148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1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ru-RU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/>
                        <a:t>Арабский язык</a:t>
                      </a:r>
                      <a:endParaRPr lang="ru-RU" sz="1000" b="1" i="0" u="none" strike="noStrike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9-11 классы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1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ru-RU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/>
                        <a:t>Турецкий язык</a:t>
                      </a:r>
                      <a:endParaRPr lang="ru-RU" sz="1000" b="1" i="0" u="none" strike="noStrike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9-11 классы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1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ru-RU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Чувашский, марийский, удмуртский, мордовские языки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9-11 классы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1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ru-RU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 Татарстана</a:t>
                      </a:r>
                      <a:r>
                        <a:rPr lang="ru-RU" sz="1000" b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татарского народа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8-11 классы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67" marR="4067" marT="3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561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4804000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Министерство образования и науки Республики Татарстан</a:t>
            </a:r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691680" y="195486"/>
            <a:ext cx="6995120" cy="867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971600" y="1200151"/>
            <a:ext cx="7715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51520" y="82549"/>
            <a:ext cx="8765480" cy="565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Рейтинг муниципальных образований Республики Татарстан</a:t>
            </a:r>
          </a:p>
          <a:p>
            <a:pPr algn="ctr">
              <a:spcBef>
                <a:spcPts val="600"/>
              </a:spcBef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по результативности участия обучающихся на заключительном этапе республиканских олимпиад школьников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463858"/>
              </p:ext>
            </p:extLst>
          </p:nvPr>
        </p:nvGraphicFramePr>
        <p:xfrm>
          <a:off x="251520" y="1172506"/>
          <a:ext cx="8712967" cy="3559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Лист" r:id="rId5" imgW="7315200" imgH="4229010" progId="Excel.Sheet.12">
                  <p:embed/>
                </p:oleObj>
              </mc:Choice>
              <mc:Fallback>
                <p:oleObj name="Лист" r:id="rId5" imgW="7315200" imgH="4229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1172506"/>
                        <a:ext cx="8712967" cy="3559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740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41023" y="411510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23 мая 2016 года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состоится чествование </a:t>
            </a:r>
            <a:r>
              <a:rPr lang="ru-RU" sz="3200" dirty="0">
                <a:solidFill>
                  <a:srgbClr val="002060"/>
                </a:solidFill>
              </a:rPr>
              <a:t>победителей и призеров 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заключительного этапа </a:t>
            </a:r>
            <a:r>
              <a:rPr lang="ru-RU" sz="3200" dirty="0" smtClean="0">
                <a:solidFill>
                  <a:srgbClr val="002060"/>
                </a:solidFill>
              </a:rPr>
              <a:t>всероссийской </a:t>
            </a:r>
            <a:r>
              <a:rPr lang="ru-RU" sz="3200" dirty="0">
                <a:solidFill>
                  <a:srgbClr val="002060"/>
                </a:solidFill>
              </a:rPr>
              <a:t>предметной олимпиады школьников, республиканской </a:t>
            </a:r>
            <a:r>
              <a:rPr lang="ru-RU" sz="3200" dirty="0" smtClean="0">
                <a:solidFill>
                  <a:srgbClr val="002060"/>
                </a:solidFill>
              </a:rPr>
              <a:t>олимпиады с участием </a:t>
            </a:r>
            <a:r>
              <a:rPr lang="ru-RU" sz="3200" dirty="0">
                <a:solidFill>
                  <a:srgbClr val="002060"/>
                </a:solidFill>
              </a:rPr>
              <a:t>Президента Республики Татарстан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Р.Н</a:t>
            </a:r>
            <a:r>
              <a:rPr lang="ru-RU" sz="3200" dirty="0">
                <a:solidFill>
                  <a:srgbClr val="002060"/>
                </a:solidFill>
              </a:rPr>
              <a:t>. </a:t>
            </a:r>
            <a:r>
              <a:rPr lang="ru-RU" sz="3200" dirty="0" err="1" smtClean="0">
                <a:solidFill>
                  <a:srgbClr val="002060"/>
                </a:solidFill>
              </a:rPr>
              <a:t>Минниханова</a:t>
            </a:r>
            <a:endParaRPr lang="ru-RU" sz="3200" dirty="0">
              <a:solidFill>
                <a:srgbClr val="002060"/>
              </a:solidFill>
            </a:endParaRP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862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36562"/>
            <a:ext cx="9428286" cy="533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137250" y="1563638"/>
            <a:ext cx="931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Собеседование с заместителями начальников муниципальных органов управления образованием по учебно-методической работе</a:t>
            </a:r>
            <a:endParaRPr lang="ru-RU" altLang="ru-RU" sz="32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0"/>
          <a:stretch/>
        </p:blipFill>
        <p:spPr>
          <a:xfrm>
            <a:off x="-137249" y="286554"/>
            <a:ext cx="9389769" cy="611021"/>
          </a:xfrm>
          <a:prstGeom prst="rect">
            <a:avLst/>
          </a:prstGeom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416" y="51472"/>
            <a:ext cx="1250960" cy="125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8" b="-52907"/>
          <a:stretch/>
        </p:blipFill>
        <p:spPr>
          <a:xfrm>
            <a:off x="-137250" y="4708198"/>
            <a:ext cx="9389770" cy="7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0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6749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Экспресс-анализ эффективности работы методистов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</a:t>
            </a:r>
            <a:r>
              <a:rPr lang="ru-RU" sz="2400" dirty="0">
                <a:solidFill>
                  <a:srgbClr val="002060"/>
                </a:solidFill>
              </a:rPr>
              <a:t>п. 1.3  Перечня поручений Президента Республики Татарстан Р.Н. </a:t>
            </a:r>
            <a:r>
              <a:rPr lang="ru-RU" sz="2400" dirty="0" err="1">
                <a:solidFill>
                  <a:srgbClr val="002060"/>
                </a:solidFill>
              </a:rPr>
              <a:t>Минниханова</a:t>
            </a:r>
            <a:r>
              <a:rPr lang="ru-RU" sz="2400" dirty="0">
                <a:solidFill>
                  <a:srgbClr val="002060"/>
                </a:solidFill>
              </a:rPr>
              <a:t> от 6 марта 2016 </a:t>
            </a:r>
            <a:r>
              <a:rPr lang="ru-RU" sz="2400" dirty="0" smtClean="0">
                <a:solidFill>
                  <a:srgbClr val="002060"/>
                </a:solidFill>
              </a:rPr>
              <a:t>года)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19" y="2053085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21 – 25 марта 2016 года ЦЭСИ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проводился анализ работы методистов, являющихся работниками отделов (управлений) образования (</a:t>
            </a:r>
            <a:r>
              <a:rPr lang="ru-RU" sz="2400" dirty="0" err="1" smtClean="0">
                <a:solidFill>
                  <a:srgbClr val="002060"/>
                </a:solidFill>
              </a:rPr>
              <a:t>Черемшанский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Чистопольский</a:t>
            </a:r>
            <a:r>
              <a:rPr lang="ru-RU" sz="2400" dirty="0" smtClean="0">
                <a:solidFill>
                  <a:srgbClr val="002060"/>
                </a:solidFill>
              </a:rPr>
              <a:t>, Алексеевский муниципальные районы)</a:t>
            </a:r>
          </a:p>
        </p:txBody>
      </p:sp>
    </p:spTree>
    <p:extLst>
      <p:ext uri="{BB962C8B-B14F-4D97-AF65-F5344CB8AC3E}">
        <p14:creationId xmlns:p14="http://schemas.microsoft.com/office/powerpoint/2010/main" val="273674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26749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Цель экспресс-анализ эффективности работы методистов: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059582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/>
            <a:r>
              <a:rPr lang="ru-RU" sz="3600" b="1" dirty="0" smtClean="0">
                <a:solidFill>
                  <a:srgbClr val="FF0000"/>
                </a:solidFill>
              </a:rPr>
              <a:t>Выявление системных проблем</a:t>
            </a:r>
            <a:r>
              <a:rPr lang="ru-RU" sz="3600" dirty="0" smtClean="0"/>
              <a:t>, решение которых способствовало бы повышению эффективности деятельности методистов, как </a:t>
            </a:r>
            <a:r>
              <a:rPr lang="ru-RU" sz="3600" b="1" dirty="0" smtClean="0">
                <a:solidFill>
                  <a:srgbClr val="002060"/>
                </a:solidFill>
              </a:rPr>
              <a:t>важнейшей составляющей республиканской системы образования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58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67941" y="83344"/>
            <a:ext cx="7886700" cy="25003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1800" b="1" dirty="0">
                <a:solidFill>
                  <a:srgbClr val="FF0000"/>
                </a:solidFill>
              </a:rPr>
              <a:t>ИЗМЕНЕНИЯ В ПОРЯДКЕ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ПРОВЕДЕНИЯ ОЛИМПИАД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422" y="460773"/>
            <a:ext cx="8781082" cy="4360069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ru-RU" sz="1700" b="1" dirty="0">
                <a:solidFill>
                  <a:srgbClr val="002060"/>
                </a:solidFill>
              </a:rPr>
              <a:t>ВВЕДЕНИЕ В ПЕРЕЧЕНЬ ПРЕДМЕТОВ КИТАЙСКОГО, ИСПАНСКОГО И ИТАЛЬЯНСКОГО </a:t>
            </a:r>
            <a:r>
              <a:rPr lang="ru-RU" sz="1700" b="1" dirty="0" smtClean="0">
                <a:solidFill>
                  <a:srgbClr val="002060"/>
                </a:solidFill>
              </a:rPr>
              <a:t>ЯЗЫКОВ</a:t>
            </a:r>
            <a:endParaRPr lang="ru-RU" sz="1700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1700" b="1" dirty="0">
                <a:solidFill>
                  <a:srgbClr val="00B0F0"/>
                </a:solidFill>
              </a:rPr>
              <a:t>КВОТА ПРИ ПРИСУЖДЕНИИ СТАТУСА ПОБЕДИТЕЛЯ И ПРИЗЕРА В 45 % ОТ ОБЩЕГО ЧИСЛА УЧАСТНИКОВ </a:t>
            </a:r>
            <a:r>
              <a:rPr lang="ru-RU" sz="1700" b="1" dirty="0" smtClean="0">
                <a:solidFill>
                  <a:srgbClr val="00B0F0"/>
                </a:solidFill>
              </a:rPr>
              <a:t>ОЛИМПИАДЫ</a:t>
            </a:r>
            <a:endParaRPr lang="ru-RU" sz="1700" b="1" dirty="0">
              <a:solidFill>
                <a:srgbClr val="00B0F0"/>
              </a:solidFill>
            </a:endParaRPr>
          </a:p>
          <a:p>
            <a:pPr algn="just">
              <a:defRPr/>
            </a:pPr>
            <a:r>
              <a:rPr lang="ru-RU" sz="1700" b="1" dirty="0">
                <a:solidFill>
                  <a:srgbClr val="002060"/>
                </a:solidFill>
              </a:rPr>
              <a:t>НО! ПРИ ОБЯЗАТЕЛЬНОМ НАБОРЕ 50 % И БОЛЕЕ ОТ МАКСИМАЛЬНО ВОЗМОЖНОГО КОЛИЧЕСТВА </a:t>
            </a:r>
            <a:r>
              <a:rPr lang="ru-RU" sz="1700" b="1" dirty="0" smtClean="0">
                <a:solidFill>
                  <a:srgbClr val="002060"/>
                </a:solidFill>
              </a:rPr>
              <a:t>БАЛЛОВ</a:t>
            </a:r>
            <a:endParaRPr lang="ru-RU" sz="1700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1700" b="1" dirty="0">
                <a:solidFill>
                  <a:srgbClr val="00B0F0"/>
                </a:solidFill>
              </a:rPr>
              <a:t>РУССКИЙ ЯЗЫК, АНГЛИЙСКИЙ ЯЗЫК, ТАТАРСКИЕ ЯЗЫКИ С 4 </a:t>
            </a:r>
            <a:r>
              <a:rPr lang="ru-RU" sz="1700" b="1" dirty="0" smtClean="0">
                <a:solidFill>
                  <a:srgbClr val="00B0F0"/>
                </a:solidFill>
              </a:rPr>
              <a:t>КЛАССА</a:t>
            </a:r>
            <a:endParaRPr lang="ru-RU" sz="1700" b="1" dirty="0">
              <a:solidFill>
                <a:srgbClr val="00B0F0"/>
              </a:solidFill>
            </a:endParaRPr>
          </a:p>
          <a:p>
            <a:pPr algn="just">
              <a:defRPr/>
            </a:pPr>
            <a:r>
              <a:rPr lang="ru-RU" sz="1700" b="1" dirty="0">
                <a:solidFill>
                  <a:srgbClr val="002060"/>
                </a:solidFill>
              </a:rPr>
              <a:t>АККРЕДИТАЦИЯ ОБЩЕСТВЕННЫХ НАБЛЮДАТЕЛЕЙ НА ЭТАПАХ </a:t>
            </a:r>
            <a:r>
              <a:rPr lang="ru-RU" sz="1700" b="1" dirty="0" err="1" smtClean="0">
                <a:solidFill>
                  <a:srgbClr val="002060"/>
                </a:solidFill>
              </a:rPr>
              <a:t>ВсОШ</a:t>
            </a:r>
            <a:endParaRPr lang="ru-RU" sz="1700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1700" b="1" dirty="0">
                <a:solidFill>
                  <a:srgbClr val="00B0F0"/>
                </a:solidFill>
              </a:rPr>
              <a:t>ДОЗАЯВЛЕНИЕ 1 ОБУЧАЮЩЕГОСЯ В СЛУЧАЕ ОТСУТСТВИЯ ПРЕДСТАВИТЕЛЯ МУНИЦИПАЛЬНОГО ОБРАЗОВАНИЯ НА ОЛИМПИАДЕ ПО ТОМУ ИЛИ ИНОМУ </a:t>
            </a:r>
            <a:r>
              <a:rPr lang="ru-RU" sz="1700" b="1" dirty="0" smtClean="0">
                <a:solidFill>
                  <a:srgbClr val="00B0F0"/>
                </a:solidFill>
              </a:rPr>
              <a:t>ПРЕДМЕТУ</a:t>
            </a:r>
            <a:endParaRPr lang="ru-RU" sz="1700" b="1" dirty="0">
              <a:solidFill>
                <a:srgbClr val="00B0F0"/>
              </a:solidFill>
            </a:endParaRPr>
          </a:p>
          <a:p>
            <a:pPr algn="just">
              <a:defRPr/>
            </a:pPr>
            <a:r>
              <a:rPr lang="ru-RU" sz="1700" b="1" dirty="0">
                <a:solidFill>
                  <a:srgbClr val="002060"/>
                </a:solidFill>
              </a:rPr>
              <a:t>ВКЛЮЧЕНИЕ В СОСТАВ КОМИССИИ ЖЮРИ РЕГИОНАЛЬНОГО ЭТАПА ВСЕРОССИЙСКОЙ ОЛИМПИАДЫ ШКОЛЬНИКОВ УЧИТЕЛЕЙ, ПОКАЗАВШИХ ЗНАЧИМЫЕ РЕЗУЛЬТАТЫ В ОЛИМПИАДНОМ </a:t>
            </a:r>
            <a:r>
              <a:rPr lang="ru-RU" sz="1700" b="1" dirty="0" smtClean="0">
                <a:solidFill>
                  <a:srgbClr val="002060"/>
                </a:solidFill>
              </a:rPr>
              <a:t>ДВИЖЕНИИ</a:t>
            </a:r>
            <a:endParaRPr lang="en-US" sz="1700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1700" b="1" dirty="0" smtClean="0">
                <a:solidFill>
                  <a:srgbClr val="002060"/>
                </a:solidFill>
              </a:rPr>
              <a:t>ДИФФЕРЕНЦИРОВАННАЯ </a:t>
            </a:r>
            <a:r>
              <a:rPr lang="ru-RU" sz="1700" b="1" dirty="0">
                <a:solidFill>
                  <a:srgbClr val="002060"/>
                </a:solidFill>
              </a:rPr>
              <a:t>СИСТЕМА ПРЕМИРОВАНИЯ ПО ИТОГАМ ЗЭ ВСОШ 2015-16 ГГ.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5"/>
          <a:stretch>
            <a:fillRect/>
          </a:stretch>
        </p:blipFill>
        <p:spPr bwMode="auto">
          <a:xfrm>
            <a:off x="470297" y="4632723"/>
            <a:ext cx="8673703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79847" cy="50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5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1" y="1059582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Муниципальное казенное учреждение «Отдел образования Алексеевского муниципального района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Республики Татарстан»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58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77888" y="7867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Организационно – правовое сопровождение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99542"/>
            <a:ext cx="835292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В ряде районов требуется уточнение организационно-правовой формы</a:t>
            </a:r>
          </a:p>
          <a:p>
            <a:pPr marL="285750" indent="-285750" algn="just">
              <a:buFontTx/>
              <a:buChar char="-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Положение об Отделе привести в соответствие с законодательством</a:t>
            </a:r>
          </a:p>
          <a:p>
            <a:pPr marL="285750" indent="-285750" algn="just">
              <a:buFontTx/>
              <a:buChar char="-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При  необходимости внести изменения в устав и пройти соответствующую регистрацию в качестве юридического лица  органа </a:t>
            </a:r>
            <a:r>
              <a:rPr lang="ru-RU" sz="2400" b="1" dirty="0">
                <a:solidFill>
                  <a:srgbClr val="002060"/>
                </a:solidFill>
              </a:rPr>
              <a:t>местного </a:t>
            </a:r>
            <a:r>
              <a:rPr lang="ru-RU" sz="2400" b="1" dirty="0" smtClean="0">
                <a:solidFill>
                  <a:srgbClr val="002060"/>
                </a:solidFill>
              </a:rPr>
              <a:t>самоуправления, если такое решение принято Советом депутатов</a:t>
            </a: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89558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7888" y="7867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Штатное расписание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01896"/>
            <a:ext cx="86409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700" dirty="0">
                <a:solidFill>
                  <a:srgbClr val="002060"/>
                </a:solidFill>
              </a:rPr>
              <a:t>Отдела утверждено постановлением исполнительного комитета АМР от 11.11.2013 № 847. Структура Отдела включает в себя начальника Отдела, двух заместителей начальника Отдела, методистов и уборщика служебных помещений</a:t>
            </a:r>
            <a:r>
              <a:rPr lang="ru-RU" sz="1700" dirty="0" smtClean="0">
                <a:solidFill>
                  <a:srgbClr val="002060"/>
                </a:solidFill>
              </a:rPr>
              <a:t>. </a:t>
            </a:r>
          </a:p>
          <a:p>
            <a:pPr indent="449263" algn="just"/>
            <a:r>
              <a:rPr lang="ru-RU" sz="1700" dirty="0">
                <a:solidFill>
                  <a:srgbClr val="002060"/>
                </a:solidFill>
              </a:rPr>
              <a:t>В Отделе </a:t>
            </a:r>
            <a:r>
              <a:rPr lang="ru-RU" sz="1700" b="1" dirty="0">
                <a:solidFill>
                  <a:srgbClr val="FF0000"/>
                </a:solidFill>
              </a:rPr>
              <a:t>14,25</a:t>
            </a:r>
            <a:r>
              <a:rPr lang="ru-RU" sz="1700" dirty="0">
                <a:solidFill>
                  <a:srgbClr val="002060"/>
                </a:solidFill>
              </a:rPr>
              <a:t> штатных </a:t>
            </a:r>
            <a:r>
              <a:rPr lang="ru-RU" sz="1700" dirty="0" smtClean="0">
                <a:solidFill>
                  <a:srgbClr val="002060"/>
                </a:solidFill>
              </a:rPr>
              <a:t>единицы.</a:t>
            </a:r>
          </a:p>
          <a:p>
            <a:r>
              <a:rPr lang="ru-RU" sz="1700" dirty="0">
                <a:solidFill>
                  <a:srgbClr val="002060"/>
                </a:solidFill>
              </a:rPr>
              <a:t>заместитель начальника по учебно-методической работе – 1; </a:t>
            </a:r>
          </a:p>
          <a:p>
            <a:r>
              <a:rPr lang="ru-RU" sz="1700" dirty="0">
                <a:solidFill>
                  <a:srgbClr val="002060"/>
                </a:solidFill>
              </a:rPr>
              <a:t>методист по учебным дисциплинам – 2 ед.;</a:t>
            </a:r>
          </a:p>
          <a:p>
            <a:r>
              <a:rPr lang="ru-RU" sz="1700" dirty="0">
                <a:solidFill>
                  <a:srgbClr val="002060"/>
                </a:solidFill>
              </a:rPr>
              <a:t>методист по национальному образованию – 1 ед.;</a:t>
            </a:r>
          </a:p>
          <a:p>
            <a:r>
              <a:rPr lang="ru-RU" sz="1700" dirty="0">
                <a:solidFill>
                  <a:srgbClr val="002060"/>
                </a:solidFill>
              </a:rPr>
              <a:t>методист по дошкольному воспитанию – 1 ед.;</a:t>
            </a:r>
          </a:p>
          <a:p>
            <a:r>
              <a:rPr lang="ru-RU" sz="1700" dirty="0">
                <a:solidFill>
                  <a:srgbClr val="002060"/>
                </a:solidFill>
              </a:rPr>
              <a:t>методист по начальному обучению – 1 ед.;</a:t>
            </a:r>
          </a:p>
          <a:p>
            <a:r>
              <a:rPr lang="ru-RU" sz="1700" dirty="0">
                <a:solidFill>
                  <a:srgbClr val="002060"/>
                </a:solidFill>
              </a:rPr>
              <a:t>методист по ресурсному обеспечению образовательного процесса – 1 ед.;</a:t>
            </a:r>
          </a:p>
          <a:p>
            <a:r>
              <a:rPr lang="ru-RU" sz="1700" dirty="0">
                <a:solidFill>
                  <a:srgbClr val="002060"/>
                </a:solidFill>
              </a:rPr>
              <a:t>методист по кадровой работе и аттестации педагогических кадров – 1 ед.;</a:t>
            </a:r>
          </a:p>
          <a:p>
            <a:r>
              <a:rPr lang="ru-RU" sz="1700" dirty="0">
                <a:solidFill>
                  <a:srgbClr val="002060"/>
                </a:solidFill>
              </a:rPr>
              <a:t>методист педагог-психолог – 1 ед</a:t>
            </a:r>
            <a:r>
              <a:rPr lang="ru-RU" sz="1700" dirty="0" smtClean="0">
                <a:solidFill>
                  <a:srgbClr val="002060"/>
                </a:solidFill>
              </a:rPr>
              <a:t>.;</a:t>
            </a:r>
          </a:p>
          <a:p>
            <a:r>
              <a:rPr lang="ru-RU" sz="1700" dirty="0">
                <a:solidFill>
                  <a:srgbClr val="002060"/>
                </a:solidFill>
              </a:rPr>
              <a:t>методист по воспитательной работе и дополнительному образованию – 1 ед.;</a:t>
            </a:r>
          </a:p>
          <a:p>
            <a:r>
              <a:rPr lang="ru-RU" sz="1700" dirty="0">
                <a:solidFill>
                  <a:srgbClr val="002060"/>
                </a:solidFill>
              </a:rPr>
              <a:t>методист по информационным и коммуникационным технологиям – 1 ед.</a:t>
            </a:r>
          </a:p>
          <a:p>
            <a:endParaRPr lang="ru-RU" dirty="0"/>
          </a:p>
          <a:p>
            <a:pPr indent="449263" algn="just"/>
            <a:endParaRPr lang="ru-RU" dirty="0">
              <a:solidFill>
                <a:srgbClr val="002060"/>
              </a:solidFill>
            </a:endParaRPr>
          </a:p>
          <a:p>
            <a:pPr indent="449263" algn="just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58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7888" y="7867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Возраст методистов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46632674"/>
              </p:ext>
            </p:extLst>
          </p:nvPr>
        </p:nvGraphicFramePr>
        <p:xfrm>
          <a:off x="652945" y="703321"/>
          <a:ext cx="5133975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2721102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Средний возраст методистов Отдела составляет 46 лет.</a:t>
            </a:r>
          </a:p>
          <a:p>
            <a:r>
              <a:rPr lang="ru-RU" dirty="0"/>
              <a:t>Возрастная структура методистов Отдела:</a:t>
            </a:r>
          </a:p>
          <a:p>
            <a:r>
              <a:rPr lang="ru-RU" dirty="0"/>
              <a:t>- до 25 лет включительно – 0 чел.;</a:t>
            </a:r>
          </a:p>
          <a:p>
            <a:r>
              <a:rPr lang="ru-RU" dirty="0"/>
              <a:t>- от 26 до 30 лет включительно </a:t>
            </a:r>
            <a:r>
              <a:rPr lang="ru-RU" dirty="0" smtClean="0"/>
              <a:t>– </a:t>
            </a:r>
            <a:r>
              <a:rPr lang="ru-RU" dirty="0"/>
              <a:t>1 чел.;</a:t>
            </a:r>
          </a:p>
          <a:p>
            <a:r>
              <a:rPr lang="ru-RU" dirty="0"/>
              <a:t>- от 31 до 40 лет включительно </a:t>
            </a:r>
            <a:r>
              <a:rPr lang="ru-RU" dirty="0" smtClean="0"/>
              <a:t>– </a:t>
            </a:r>
            <a:r>
              <a:rPr lang="ru-RU" dirty="0"/>
              <a:t>2 чел.;</a:t>
            </a:r>
          </a:p>
          <a:p>
            <a:r>
              <a:rPr lang="ru-RU" dirty="0"/>
              <a:t>- от 41 до 50 лет включительно </a:t>
            </a:r>
            <a:r>
              <a:rPr lang="ru-RU" dirty="0" smtClean="0"/>
              <a:t>– </a:t>
            </a:r>
            <a:r>
              <a:rPr lang="ru-RU" dirty="0"/>
              <a:t>4 чел.;</a:t>
            </a:r>
          </a:p>
          <a:p>
            <a:r>
              <a:rPr lang="ru-RU" dirty="0"/>
              <a:t>- от 51 года и старше – 4 чел.</a:t>
            </a:r>
          </a:p>
        </p:txBody>
      </p:sp>
    </p:spTree>
    <p:extLst>
      <p:ext uri="{BB962C8B-B14F-4D97-AF65-F5344CB8AC3E}">
        <p14:creationId xmlns:p14="http://schemas.microsoft.com/office/powerpoint/2010/main" val="2227785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7888" y="7867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Должностной регламент по функционалу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530190"/>
              </p:ext>
            </p:extLst>
          </p:nvPr>
        </p:nvGraphicFramePr>
        <p:xfrm>
          <a:off x="395536" y="627534"/>
          <a:ext cx="8579296" cy="4032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3025"/>
                <a:gridCol w="3486271"/>
              </a:tblGrid>
              <a:tr h="322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Закрепленная деятельность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Экспертная оценка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65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Методист по учебным дисциплинам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Вносит предложения по совершенствованию образовательного процесса в образовательных учреждениях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отсутствует документальное подтверждение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9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Проводит экспертную оценку качества и результативности учебно-воспитательного процесса соответственно федеральным государственным образовательным стандартам по курируемым учебным дисциплинам, изучает уровень профессиональной компетентности аттестуемых педагогов в процессе методического аудита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отсутствует документальное подтверждение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785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35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578250"/>
              </p:ext>
            </p:extLst>
          </p:nvPr>
        </p:nvGraphicFramePr>
        <p:xfrm>
          <a:off x="251520" y="699543"/>
          <a:ext cx="8640960" cy="3943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9631"/>
                <a:gridCol w="3511329"/>
              </a:tblGrid>
              <a:tr h="2532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500" dirty="0">
                          <a:solidFill>
                            <a:srgbClr val="FF0000"/>
                          </a:solidFill>
                          <a:effectLst/>
                        </a:rPr>
                        <a:t>Методист по учебным дисциплинам  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2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500">
                          <a:solidFill>
                            <a:srgbClr val="002060"/>
                          </a:solidFill>
                          <a:effectLst/>
                        </a:rPr>
                        <a:t>Принимает участие в разработке методических и информационных материалов, диагностике, прогнорзировании и планировании подготовки, переподготовки и повышения квалификации руководителей и специалистов учреждений</a:t>
                      </a:r>
                      <a:endParaRPr lang="ru-RU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отсутствует документальное подтверждение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64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500">
                          <a:solidFill>
                            <a:srgbClr val="002060"/>
                          </a:solidFill>
                          <a:effectLst/>
                        </a:rPr>
                        <a:t>Вносит предложения по совершенствованию образовательного процесса в образовательных учреждениях</a:t>
                      </a:r>
                      <a:endParaRPr lang="ru-RU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отсутствует документальное подтверждение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6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500">
                          <a:solidFill>
                            <a:srgbClr val="002060"/>
                          </a:solidFill>
                          <a:effectLst/>
                        </a:rPr>
                        <a:t>Проводит экспертную оценку качества и результативности учебно-воспитательного процесса соответственно федеральным государственным образовательным стандартам по курируемым учебным дисциплинам, изучает уровень профессиональной компетентности аттестуемых педагогов в процессе методического аудита</a:t>
                      </a:r>
                      <a:endParaRPr lang="ru-RU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отсутствует документальное подтверждение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7888" y="7867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Должностной регламент по функционалу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60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7888" y="7867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Должностной регламент по функционалу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890271"/>
              </p:ext>
            </p:extLst>
          </p:nvPr>
        </p:nvGraphicFramePr>
        <p:xfrm>
          <a:off x="251520" y="699541"/>
          <a:ext cx="8723312" cy="3875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8519"/>
                <a:gridCol w="3544793"/>
              </a:tblGrid>
              <a:tr h="24424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500" dirty="0">
                          <a:solidFill>
                            <a:srgbClr val="FF0000"/>
                          </a:solidFill>
                          <a:effectLst/>
                        </a:rPr>
                        <a:t>Методист по национальному образованию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3134">
                <a:tc>
                  <a:txBody>
                    <a:bodyPr/>
                    <a:lstStyle/>
                    <a:p>
                      <a:pPr marL="25400" marR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3710" algn="l"/>
                        </a:tabLst>
                      </a:pPr>
                      <a:r>
                        <a:rPr lang="tt-RU" sz="1500" dirty="0">
                          <a:solidFill>
                            <a:srgbClr val="002060"/>
                          </a:solidFill>
                          <a:effectLst/>
                        </a:rPr>
                        <a:t>Вносит предложения по совершенствованию образовательного процесса в образовательных учреждениях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отсутствует документальное подтверждение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9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500" dirty="0">
                          <a:solidFill>
                            <a:srgbClr val="002060"/>
                          </a:solidFill>
                          <a:effectLst/>
                        </a:rPr>
                        <a:t>Проводит экспертную оценку качества и результативности учебно-воспитательного процесса соответственно федеральным государственным образовательным стандартам по курируемым учебным дисциплинам, изучает уровень профессиональной компетентности аттестуемых педагогов в процессе методического аудита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отсутствует документальное подтверждение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2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500">
                          <a:solidFill>
                            <a:srgbClr val="002060"/>
                          </a:solidFill>
                          <a:effectLst/>
                        </a:rPr>
                        <a:t>Организаует разработку, рецензирование и подготовку к утверждению учебно-методической документации и пособий по учебным дисциплинам и учебным курсам</a:t>
                      </a:r>
                      <a:endParaRPr lang="ru-RU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отсутствует документальное подтверждение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660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7888" y="7867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Должностной регламент по функционалу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79120"/>
              </p:ext>
            </p:extLst>
          </p:nvPr>
        </p:nvGraphicFramePr>
        <p:xfrm>
          <a:off x="179512" y="771549"/>
          <a:ext cx="8795320" cy="4050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1265"/>
                <a:gridCol w="3574055"/>
              </a:tblGrid>
              <a:tr h="22486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500" dirty="0">
                          <a:solidFill>
                            <a:srgbClr val="FF0000"/>
                          </a:solidFill>
                          <a:effectLst/>
                        </a:rPr>
                        <a:t>Методист по кадровой работе и аттестации педагогических кадров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9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Принимает участие в разработке методических рекомендаций по организации процедуры аттестации, по реализации программ повышения квалификации и переподготовке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</a:rPr>
                        <a:t>аттестующихся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 руководящих работников по инновационным направлениям деятельности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отсутствует документальное подтверждение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4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Осуществляет экспертизу профессиональной деятельности аттестуемых педагогических работников и квалификационных испытаний на предмет их соответствия предъявляемым требованиям</a:t>
                      </a:r>
                      <a:endParaRPr lang="ru-RU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отсутствует документальное подтверждение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4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500">
                          <a:solidFill>
                            <a:srgbClr val="002060"/>
                          </a:solidFill>
                          <a:effectLst/>
                        </a:rPr>
                        <a:t>Принимает участие в разработке методических и информационных материалов, диагностике, прогнозировании и планировании подготовки, переподготовки и повышения квалификации руководителй учреждений</a:t>
                      </a:r>
                      <a:endParaRPr lang="ru-RU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отсутствует документальное подтверждение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04" marR="65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660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7888" y="1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Должностной регламент по функционалу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360169"/>
              </p:ext>
            </p:extLst>
          </p:nvPr>
        </p:nvGraphicFramePr>
        <p:xfrm>
          <a:off x="269015" y="509697"/>
          <a:ext cx="8640960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9631"/>
                <a:gridCol w="3511329"/>
              </a:tblGrid>
              <a:tr h="19442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Методист по воспитательной работе и дополнительному образованию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1" marR="4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Проводит экспертизу учебно-методических и программно-методических разработок в сфере воспитания и дополнительного образования детей, развития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</a:rPr>
                        <a:t>здоровьесберегающсй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 деятельности на предмет их соответствия предъявляемым требованиям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1" marR="4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отсутствует документальное подтверждение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1" marR="4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Осуществляет выработку предложений по развитию и повышению эффективности функционирования системы воспитания и дополнительного образования детей, здоровьесберегающей деятельности,  системы межведомственного сотрудничества в сфере профилактики правонарушения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1" marR="4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отсутствует документальное подтверждение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1" marR="4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7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Принимает участие в разработке методических рекомендаций по отслеживанию результативности и эффективности работы образовательных учреждений в системе воспитания и дополнительного образования детей, здоровьесберегающей деятельности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1" marR="4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отсутствует документальное подтверждение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1" marR="4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665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Принимает участие в разработке и реализации федеральных, республиканских, районных целевых программ, направленных на решение вопросов воспитания, дополнительного образования детей, организации отдыха и оздоровления несовершеннолетних, профилактики наркомании и правонарушений среди детей, детской безнадзорности, поддержки детских общественных объединений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1" marR="4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отсутствует документальное подтверждение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1" marR="40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660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39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7888" y="7867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Должностной регламент по функционалу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822698"/>
              </p:ext>
            </p:extLst>
          </p:nvPr>
        </p:nvGraphicFramePr>
        <p:xfrm>
          <a:off x="251520" y="627534"/>
          <a:ext cx="8640960" cy="4143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9632"/>
                <a:gridCol w="3511328"/>
              </a:tblGrid>
              <a:tr h="21802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Методист по дошкольному образованию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5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Принимает участие в разработке и реализации предложений по развитию образовательных технологий, в том числе информационных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отсутствует документальное подтверждение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5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Проводит экспертизу программно-методических разработок дошкольных образовательных организаций на предмет их соответствия предъявляемым требованиям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отсутствует документальное подтверждение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Осуществляет выработку предложений по развитию дополнительных образовательных услуг в дошкольных образовательных организациях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отсутствует документальное подтверждение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Проводит экспертизу качества и результативности учебно-воспитательного процесса соответственно федеральным государственным образовательным стандартам по курируемым учебным дисциплинам, изучает уровень профессиональной компетентности аттестуемых педагогов в процессе методического аудита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отсутствует документальное подтверждение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7" marR="614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785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6485" y="1489772"/>
            <a:ext cx="6318702" cy="73863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5" name="Заголовок 1"/>
          <p:cNvSpPr>
            <a:spLocks noGrp="1"/>
          </p:cNvSpPr>
          <p:nvPr/>
        </p:nvSpPr>
        <p:spPr bwMode="auto">
          <a:xfrm>
            <a:off x="539552" y="62652"/>
            <a:ext cx="8460432" cy="93595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Организация и проведение этапов всероссийской олимпиады школьников </a:t>
            </a:r>
            <a:br>
              <a:rPr lang="ru-RU" sz="22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2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 2015/16 учебном году</a:t>
            </a:r>
            <a:br>
              <a:rPr lang="ru-RU" sz="22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2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Охват обучающихся олимпиадным движением в Республике </a:t>
            </a:r>
            <a:r>
              <a:rPr lang="ru-RU" sz="22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</a:t>
            </a:r>
            <a:r>
              <a:rPr lang="ru-RU" sz="22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атарстан. </a:t>
            </a:r>
            <a:endParaRPr lang="ru-RU" sz="22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982209"/>
              </p:ext>
            </p:extLst>
          </p:nvPr>
        </p:nvGraphicFramePr>
        <p:xfrm>
          <a:off x="285782" y="1215195"/>
          <a:ext cx="8607425" cy="2733650"/>
        </p:xfrm>
        <a:graphic>
          <a:graphicData uri="http://schemas.openxmlformats.org/drawingml/2006/table">
            <a:tbl>
              <a:tblPr/>
              <a:tblGrid>
                <a:gridCol w="1422385"/>
                <a:gridCol w="1425708"/>
                <a:gridCol w="1475559"/>
                <a:gridCol w="1475559"/>
                <a:gridCol w="1422385"/>
                <a:gridCol w="1385829"/>
              </a:tblGrid>
              <a:tr h="45909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Количественные данные об участниках школьного и муниципального этапов всероссийской олимпиады школьников 2015/16 учебном году</a:t>
                      </a:r>
                    </a:p>
                  </a:txBody>
                  <a:tcPr marL="9524" marR="9524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t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t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t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t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t-RU"/>
                    </a:p>
                  </a:txBody>
                  <a:tcPr/>
                </a:tc>
              </a:tr>
              <a:tr h="31599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tt-RU" sz="14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Кол-во общеобразовательных организаций</a:t>
                      </a:r>
                    </a:p>
                  </a:txBody>
                  <a:tcPr marL="9524" marR="9524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Общее количество обучающихся в 5-11 классах в субъекте Российской Федерации (чел.)</a:t>
                      </a:r>
                    </a:p>
                  </a:txBody>
                  <a:tcPr marL="9524" marR="9524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t-RU" sz="14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Школьный этап</a:t>
                      </a:r>
                    </a:p>
                  </a:txBody>
                  <a:tcPr marL="9524" marR="9524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t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t-RU" sz="1400" b="1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Муниципальный этап</a:t>
                      </a:r>
                    </a:p>
                  </a:txBody>
                  <a:tcPr marL="9524" marR="9524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t-RU"/>
                    </a:p>
                  </a:txBody>
                  <a:tcPr/>
                </a:tc>
              </a:tr>
              <a:tr h="1329646">
                <a:tc vMerge="1">
                  <a:txBody>
                    <a:bodyPr/>
                    <a:lstStyle/>
                    <a:p>
                      <a:endParaRPr lang="tt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t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t-RU" sz="14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Кол-во участников</a:t>
                      </a:r>
                      <a:r>
                        <a:rPr lang="tt-RU" sz="1400" b="1" i="0" u="none" strike="noStrike" baseline="30000" dirty="0">
                          <a:solidFill>
                            <a:srgbClr val="002060"/>
                          </a:solidFill>
                          <a:latin typeface="Arial Cyr"/>
                        </a:rPr>
                        <a:t>1</a:t>
                      </a:r>
                      <a:r>
                        <a:rPr lang="tt-RU" sz="14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  (чел.)</a:t>
                      </a:r>
                    </a:p>
                  </a:txBody>
                  <a:tcPr marL="9524" marR="9524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Кол-во победителей и призеров (чел.)</a:t>
                      </a:r>
                    </a:p>
                  </a:txBody>
                  <a:tcPr marL="9524" marR="9524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t-RU" sz="14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Кол-во участников</a:t>
                      </a:r>
                      <a:r>
                        <a:rPr lang="tt-RU" sz="1400" b="1" i="0" u="none" strike="noStrike" baseline="30000" dirty="0">
                          <a:solidFill>
                            <a:srgbClr val="002060"/>
                          </a:solidFill>
                          <a:latin typeface="Arial Cyr"/>
                        </a:rPr>
                        <a:t>2</a:t>
                      </a:r>
                      <a:r>
                        <a:rPr lang="tt-RU" sz="14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 (чел.)</a:t>
                      </a:r>
                    </a:p>
                  </a:txBody>
                  <a:tcPr marL="9524" marR="9524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Кол-во победителей и призеров (чел.)</a:t>
                      </a:r>
                    </a:p>
                  </a:txBody>
                  <a:tcPr marL="9524" marR="9524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148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1403</a:t>
                      </a:r>
                    </a:p>
                  </a:txBody>
                  <a:tcPr marL="9524" marR="9524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8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374937</a:t>
                      </a:r>
                    </a:p>
                  </a:txBody>
                  <a:tcPr marL="9524" marR="9524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t-RU" sz="18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282654 </a:t>
                      </a:r>
                    </a:p>
                    <a:p>
                      <a:pPr algn="ctr" fontAlgn="t"/>
                      <a:r>
                        <a:rPr lang="tt-RU" sz="18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(75%)</a:t>
                      </a:r>
                      <a:endParaRPr lang="tt-RU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4" marR="9524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t-RU" sz="18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97583 </a:t>
                      </a:r>
                    </a:p>
                    <a:p>
                      <a:pPr algn="ctr" fontAlgn="t"/>
                      <a:r>
                        <a:rPr lang="tt-RU" sz="18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(26%)</a:t>
                      </a:r>
                      <a:endParaRPr lang="tt-RU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4" marR="9524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t-RU" sz="18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51296 </a:t>
                      </a:r>
                      <a:r>
                        <a:rPr lang="tt-RU" sz="18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(13,6%)</a:t>
                      </a:r>
                      <a:endParaRPr lang="tt-RU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4" marR="9524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t-RU" sz="18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8024</a:t>
                      </a:r>
                    </a:p>
                    <a:p>
                      <a:pPr algn="ctr" fontAlgn="t"/>
                      <a:r>
                        <a:rPr lang="tt-RU" sz="18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(2,2%)</a:t>
                      </a:r>
                      <a:endParaRPr lang="tt-RU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4" marR="9524" marT="9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805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771550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Остальные</a:t>
            </a:r>
            <a:r>
              <a:rPr lang="ru-RU" sz="3600" dirty="0">
                <a:solidFill>
                  <a:srgbClr val="002060"/>
                </a:solidFill>
              </a:rPr>
              <a:t>, не перечисленные в данной таблице направления деятельности, имеют характер организационных работ, отчет по ним представлен в виде названий этих мероприятий  и их количества. </a:t>
            </a:r>
          </a:p>
        </p:txBody>
      </p:sp>
    </p:spTree>
    <p:extLst>
      <p:ext uri="{BB962C8B-B14F-4D97-AF65-F5344CB8AC3E}">
        <p14:creationId xmlns:p14="http://schemas.microsoft.com/office/powerpoint/2010/main" val="2631696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41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7888" y="7867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Выводы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608946"/>
            <a:ext cx="86513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dirty="0"/>
              <a:t>1. </a:t>
            </a:r>
            <a:r>
              <a:rPr lang="ru-RU" b="1" dirty="0">
                <a:solidFill>
                  <a:srgbClr val="FF0000"/>
                </a:solidFill>
              </a:rPr>
              <a:t>Положение Отдела не содержит индикаторов </a:t>
            </a:r>
            <a:r>
              <a:rPr lang="ru-RU" dirty="0">
                <a:solidFill>
                  <a:srgbClr val="002060"/>
                </a:solidFill>
              </a:rPr>
              <a:t>оценки эффективности деятельности, соответствующих соглашению между Кабинетом Министров Республики Татарстан и АМР о достижении планируемых значений показателей. </a:t>
            </a:r>
          </a:p>
          <a:p>
            <a:pPr algn="just"/>
            <a:endParaRPr lang="ru-RU" sz="1000" dirty="0" smtClean="0">
              <a:solidFill>
                <a:srgbClr val="002060"/>
              </a:solidFill>
            </a:endParaRPr>
          </a:p>
          <a:p>
            <a:pPr indent="449263" algn="just"/>
            <a:r>
              <a:rPr lang="ru-RU" dirty="0" smtClean="0">
                <a:solidFill>
                  <a:srgbClr val="002060"/>
                </a:solidFill>
              </a:rPr>
              <a:t>2. </a:t>
            </a:r>
            <a:r>
              <a:rPr lang="ru-RU" b="1" dirty="0" smtClean="0">
                <a:solidFill>
                  <a:srgbClr val="FF0000"/>
                </a:solidFill>
              </a:rPr>
              <a:t>Общий </a:t>
            </a:r>
            <a:r>
              <a:rPr lang="ru-RU" b="1" dirty="0">
                <a:solidFill>
                  <a:srgbClr val="FF0000"/>
                </a:solidFill>
              </a:rPr>
              <a:t>уровень знаний и навыков методистов </a:t>
            </a:r>
            <a:r>
              <a:rPr lang="ru-RU" dirty="0">
                <a:solidFill>
                  <a:srgbClr val="002060"/>
                </a:solidFill>
              </a:rPr>
              <a:t>не достаточны для исполнения ими служебных обязанностей на высоком профессиональном уровне. Рекомендуется провести кадровый аудит методистов, и на его основе разработать индивидуальные планы профессионального развития. Если повышение квалификации методистов результатов не даст, предлагается решить кадровый вопрос, предложив им смену профессиональной деятельности. </a:t>
            </a:r>
          </a:p>
          <a:p>
            <a:pPr algn="just"/>
            <a:endParaRPr lang="ru-RU" sz="1000" dirty="0" smtClean="0">
              <a:solidFill>
                <a:srgbClr val="002060"/>
              </a:solidFill>
            </a:endParaRPr>
          </a:p>
          <a:p>
            <a:pPr lvl="0" indent="449263" algn="just"/>
            <a:r>
              <a:rPr lang="ru-RU" dirty="0" smtClean="0">
                <a:solidFill>
                  <a:srgbClr val="002060"/>
                </a:solidFill>
              </a:rPr>
              <a:t>3. </a:t>
            </a:r>
            <a:r>
              <a:rPr lang="ru-RU" b="1" dirty="0">
                <a:solidFill>
                  <a:srgbClr val="FF0000"/>
                </a:solidFill>
              </a:rPr>
              <a:t>Должностные регламенты </a:t>
            </a:r>
            <a:r>
              <a:rPr lang="ru-RU" dirty="0">
                <a:solidFill>
                  <a:srgbClr val="002060"/>
                </a:solidFill>
              </a:rPr>
              <a:t>на каждого методиста разработаны, но в них отсутствуют индикаторы оценки эффективности деятельности. Имеет место дублирование функционала персонала. Практически текст всех регламентов сделаны по единому шаблону в части содержания.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043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7888" y="78676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Собеседование с заместителями руководителей МОУО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608946"/>
            <a:ext cx="86513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400" b="1" dirty="0" smtClean="0">
                <a:solidFill>
                  <a:srgbClr val="FF0000"/>
                </a:solidFill>
              </a:rPr>
              <a:t>4.05 – 6.05 и 16.05 – 18.05 2016 года</a:t>
            </a:r>
            <a:r>
              <a:rPr lang="ru-RU" sz="2400" b="1" dirty="0" smtClean="0">
                <a:solidFill>
                  <a:srgbClr val="002060"/>
                </a:solidFill>
              </a:rPr>
              <a:t> проводятся собеседования с заместителями руководителей муниципальных органов управления образования и методистами-обладателями Гранта «Наш лучший методист» в 2015 году</a:t>
            </a:r>
          </a:p>
          <a:p>
            <a:pPr indent="449263" algn="just"/>
            <a:r>
              <a:rPr lang="ru-RU" sz="2400" b="1" dirty="0" smtClean="0">
                <a:solidFill>
                  <a:srgbClr val="002060"/>
                </a:solidFill>
              </a:rPr>
              <a:t>Прошли собеседования:</a:t>
            </a:r>
          </a:p>
          <a:p>
            <a:pPr algn="just"/>
            <a:r>
              <a:rPr lang="ru-RU" sz="2400" b="1" dirty="0" err="1" smtClean="0">
                <a:solidFill>
                  <a:srgbClr val="002060"/>
                </a:solidFill>
              </a:rPr>
              <a:t>Апастовский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Буинский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Верхнеуслонский</a:t>
            </a:r>
            <a:r>
              <a:rPr lang="ru-RU" sz="2400" b="1" dirty="0" smtClean="0">
                <a:solidFill>
                  <a:srgbClr val="002060"/>
                </a:solidFill>
              </a:rPr>
              <a:t>, Арский, </a:t>
            </a:r>
            <a:r>
              <a:rPr lang="ru-RU" sz="2400" b="1" dirty="0" err="1" smtClean="0">
                <a:solidFill>
                  <a:srgbClr val="002060"/>
                </a:solidFill>
              </a:rPr>
              <a:t>Атнинский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Балтасинский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Кайбицкий</a:t>
            </a:r>
            <a:r>
              <a:rPr lang="ru-RU" sz="2400" b="1" dirty="0" smtClean="0">
                <a:solidFill>
                  <a:srgbClr val="002060"/>
                </a:solidFill>
              </a:rPr>
              <a:t>, Камско-</a:t>
            </a:r>
            <a:r>
              <a:rPr lang="ru-RU" sz="2400" b="1" dirty="0" err="1" smtClean="0">
                <a:solidFill>
                  <a:srgbClr val="002060"/>
                </a:solidFill>
              </a:rPr>
              <a:t>Устьинский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Тетюшский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Дрожжановский</a:t>
            </a:r>
            <a:r>
              <a:rPr lang="ru-RU" sz="2400" b="1" dirty="0" smtClean="0">
                <a:solidFill>
                  <a:srgbClr val="002060"/>
                </a:solidFill>
              </a:rPr>
              <a:t>, Высокогорский, </a:t>
            </a:r>
            <a:r>
              <a:rPr lang="ru-RU" sz="2400" b="1" dirty="0" err="1" smtClean="0">
                <a:solidFill>
                  <a:srgbClr val="002060"/>
                </a:solidFill>
              </a:rPr>
              <a:t>Кукморский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Тюлячинский</a:t>
            </a:r>
            <a:r>
              <a:rPr lang="ru-RU" sz="2400" b="1" dirty="0" smtClean="0">
                <a:solidFill>
                  <a:srgbClr val="002060"/>
                </a:solidFill>
              </a:rPr>
              <a:t>, Сабинский, </a:t>
            </a:r>
            <a:r>
              <a:rPr lang="ru-RU" sz="2400" b="1" dirty="0" err="1" smtClean="0">
                <a:solidFill>
                  <a:srgbClr val="002060"/>
                </a:solidFill>
              </a:rPr>
              <a:t>Азнакаевский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Аксубаевский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Алькеевский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>
                <a:solidFill>
                  <a:srgbClr val="002060"/>
                </a:solidFill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</a:rPr>
              <a:t>лексеевский, </a:t>
            </a:r>
            <a:r>
              <a:rPr lang="ru-RU" sz="2400" b="1" dirty="0" err="1" smtClean="0">
                <a:solidFill>
                  <a:srgbClr val="002060"/>
                </a:solidFill>
              </a:rPr>
              <a:t>Альметьевский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Нурлатский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808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43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74998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</a:t>
            </a:r>
            <a:r>
              <a:rPr lang="ru-RU" altLang="ru-RU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13862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6485" y="1489772"/>
            <a:ext cx="6318702" cy="73863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7505" y="68627"/>
            <a:ext cx="9001000" cy="270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dirty="0" smtClean="0">
                <a:solidFill>
                  <a:srgbClr val="002060"/>
                </a:solidFill>
              </a:rPr>
              <a:t>Динамика результативности участия  обучающихся на региональном этапе   </a:t>
            </a:r>
            <a:r>
              <a:rPr lang="ru-RU" altLang="ru-RU" sz="1600" b="1" dirty="0" err="1" smtClean="0">
                <a:solidFill>
                  <a:srgbClr val="002060"/>
                </a:solidFill>
              </a:rPr>
              <a:t>ВсОШ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 за 2 года</a:t>
            </a:r>
            <a:endParaRPr lang="tt-RU" altLang="ru-RU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874336"/>
              </p:ext>
            </p:extLst>
          </p:nvPr>
        </p:nvGraphicFramePr>
        <p:xfrm>
          <a:off x="0" y="339503"/>
          <a:ext cx="9108505" cy="4473093"/>
        </p:xfrm>
        <a:graphic>
          <a:graphicData uri="http://schemas.openxmlformats.org/drawingml/2006/table">
            <a:tbl>
              <a:tblPr/>
              <a:tblGrid>
                <a:gridCol w="307871"/>
                <a:gridCol w="1741544"/>
                <a:gridCol w="1009411"/>
                <a:gridCol w="1213335"/>
                <a:gridCol w="825883"/>
                <a:gridCol w="1080785"/>
                <a:gridCol w="1315295"/>
                <a:gridCol w="1614381"/>
              </a:tblGrid>
              <a:tr h="400038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№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Район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Общее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 </a:t>
                      </a:r>
                      <a:r>
                        <a:rPr lang="tt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участников в </a:t>
                      </a:r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Общее N приз. и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поб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В 2015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 </a:t>
                      </a:r>
                      <a:r>
                        <a:rPr lang="tt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участников в 2016</a:t>
                      </a:r>
                      <a:endParaRPr lang="tt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 </a:t>
                      </a:r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приз-поб </a:t>
                      </a:r>
                      <a:r>
                        <a:rPr lang="tt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 2016</a:t>
                      </a:r>
                      <a:endParaRPr lang="tt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Динамика </a:t>
                      </a:r>
                      <a:r>
                        <a:rPr lang="tt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колич участников</a:t>
                      </a:r>
                      <a:endParaRPr lang="tt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Динамика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результативности за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года, в ед.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95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Вахитовский-Приволжский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167</a:t>
                      </a:r>
                      <a:endParaRPr lang="tt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57</a:t>
                      </a:r>
                      <a:endParaRPr lang="tt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Набережные Челны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Нижнекамский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320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Авиаст</a:t>
                      </a:r>
                      <a:r>
                        <a:rPr lang="tt-RU" sz="9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роительный</a:t>
                      </a:r>
                      <a:r>
                        <a:rPr lang="tt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-Ново-Савиновский</a:t>
                      </a:r>
                      <a:endParaRPr lang="tt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Лениногорский 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Чистопольский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Кукморский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-33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Мамадышский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Советский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Аксубаевский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Бугульминский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86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Зеленодольский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Муслюмовский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Пестречинский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Азнакаевский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Рыбно-Слободской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Тюлячинского 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Черемшанский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Агрызский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Алькеевский 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Атнинский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Буинский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Верхнеуслонский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Сабинский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Тетюшский 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52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Тукаевский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544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6485" y="1489772"/>
            <a:ext cx="6318702" cy="73863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505" y="68627"/>
            <a:ext cx="9001000" cy="270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dirty="0">
                <a:solidFill>
                  <a:srgbClr val="002060"/>
                </a:solidFill>
              </a:rPr>
              <a:t>Динамика результативности участия  обучающихся на региональном этапе   </a:t>
            </a:r>
            <a:r>
              <a:rPr lang="ru-RU" altLang="ru-RU" sz="1600" b="1" dirty="0" err="1">
                <a:solidFill>
                  <a:srgbClr val="002060"/>
                </a:solidFill>
              </a:rPr>
              <a:t>ВсОШ</a:t>
            </a:r>
            <a:r>
              <a:rPr lang="ru-RU" altLang="ru-RU" sz="1600" b="1" dirty="0">
                <a:solidFill>
                  <a:srgbClr val="002060"/>
                </a:solidFill>
              </a:rPr>
              <a:t> за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2 года</a:t>
            </a:r>
            <a:endParaRPr lang="tt-RU" altLang="ru-RU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818925"/>
              </p:ext>
            </p:extLst>
          </p:nvPr>
        </p:nvGraphicFramePr>
        <p:xfrm>
          <a:off x="23597" y="428206"/>
          <a:ext cx="9084907" cy="4159757"/>
        </p:xfrm>
        <a:graphic>
          <a:graphicData uri="http://schemas.openxmlformats.org/drawingml/2006/table">
            <a:tbl>
              <a:tblPr/>
              <a:tblGrid>
                <a:gridCol w="322814"/>
                <a:gridCol w="2063704"/>
                <a:gridCol w="1398860"/>
                <a:gridCol w="1187495"/>
                <a:gridCol w="956912"/>
                <a:gridCol w="1029930"/>
                <a:gridCol w="1029930"/>
                <a:gridCol w="1095262"/>
              </a:tblGrid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Апастовский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Арский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Дрожжановский 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Елабужский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Новошешминский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Сармановский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Актанышский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Камско-Устьинский 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Кировский-Московский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Лаишевский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Нурлатский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Ютазинский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Алексеевский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Бавлинского 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Балтасинский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Высокогорский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Кайбицкий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Мензелинский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Спасский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Менделеевский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Альметьевский 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-42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Заинский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59"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Итого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2253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2257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727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065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6485" y="1489772"/>
            <a:ext cx="6318702" cy="73863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1"/>
            <a:ext cx="9144001" cy="339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2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Эффективность участия обучающихся на региональном этапе </a:t>
            </a:r>
            <a:r>
              <a:rPr lang="ru-RU" sz="2200" b="1" dirty="0" err="1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ВсОШ</a:t>
            </a:r>
            <a:r>
              <a:rPr lang="ru-RU" sz="22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в 2015-2016 учебном году</a:t>
            </a:r>
            <a:endParaRPr lang="ru-RU" sz="22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793472"/>
              </p:ext>
            </p:extLst>
          </p:nvPr>
        </p:nvGraphicFramePr>
        <p:xfrm>
          <a:off x="179513" y="339503"/>
          <a:ext cx="8784974" cy="4464486"/>
        </p:xfrm>
        <a:graphic>
          <a:graphicData uri="http://schemas.openxmlformats.org/drawingml/2006/table">
            <a:tbl>
              <a:tblPr/>
              <a:tblGrid>
                <a:gridCol w="648740"/>
                <a:gridCol w="3519838"/>
                <a:gridCol w="1678689"/>
                <a:gridCol w="1625483"/>
                <a:gridCol w="1312224"/>
              </a:tblGrid>
              <a:tr h="171711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№</a:t>
                      </a:r>
                    </a:p>
                  </a:txBody>
                  <a:tcPr marL="8589" marR="8589" marT="8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районов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Итого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N </a:t>
                      </a:r>
                      <a:r>
                        <a:rPr lang="ru-RU" sz="10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участн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Итого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N </a:t>
                      </a:r>
                      <a:r>
                        <a:rPr lang="ru-RU" sz="10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приз-поб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Эффективность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Кукморский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57,89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Вахитовский-Приволжский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345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167</a:t>
                      </a:r>
                      <a:endParaRPr lang="tt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48,40</a:t>
                      </a:r>
                      <a:endParaRPr lang="tt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Набережные Челны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277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134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48,38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Кировский-Московский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141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46,81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Авиастроительный-Ново-Савиновский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138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62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44,93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Нижнекамский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159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71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44,65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Советский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89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41,57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Бугульминский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86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36,05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Верхнеуслонский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30,00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Мензелинский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28,57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Муслюмовский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28,57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Чистопольский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53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28,30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Агрызский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26,67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Мамадышский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24,49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Аксубаевский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23,81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Актанышский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23,53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Азнакаевский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23,08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Рыбно-Слободской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22,22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Сабинский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20,83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Лениногорский 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67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19,40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Альметьевский 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59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18,64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Елабужский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16,67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Черемшанский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16,67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Пестречинский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16,00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Бавлинского </a:t>
                      </a:r>
                    </a:p>
                  </a:txBody>
                  <a:tcPr marL="8589" marR="8589" marT="8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15,79</a:t>
                      </a:r>
                    </a:p>
                  </a:txBody>
                  <a:tcPr marL="8589" marR="8589" marT="8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185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6" y="1107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6485" y="1489772"/>
            <a:ext cx="6318702" cy="73863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1"/>
            <a:ext cx="9144001" cy="339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2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Эффективность участия обучающихся на региональном этапе </a:t>
            </a:r>
            <a:r>
              <a:rPr lang="ru-RU" sz="2200" b="1" dirty="0" err="1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ВсОШ</a:t>
            </a:r>
            <a:r>
              <a:rPr lang="ru-RU" sz="22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в 2015-2016 учебном </a:t>
            </a:r>
            <a:r>
              <a:rPr lang="ru-RU" sz="22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году</a:t>
            </a:r>
            <a:endParaRPr lang="ru-RU" sz="22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58078"/>
              </p:ext>
            </p:extLst>
          </p:nvPr>
        </p:nvGraphicFramePr>
        <p:xfrm>
          <a:off x="251521" y="388951"/>
          <a:ext cx="8712967" cy="4271040"/>
        </p:xfrm>
        <a:graphic>
          <a:graphicData uri="http://schemas.openxmlformats.org/drawingml/2006/table">
            <a:tbl>
              <a:tblPr/>
              <a:tblGrid>
                <a:gridCol w="782647"/>
                <a:gridCol w="3156782"/>
                <a:gridCol w="1454311"/>
                <a:gridCol w="1630497"/>
                <a:gridCol w="1688730"/>
              </a:tblGrid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Тюлячинского 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14,29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Высокогорский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13,64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Атнинский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12,50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Спасский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12,50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Тукаевский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11,11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Зеленодольский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10,94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Алькеевский 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10,00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Заинский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65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9,23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Буинский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9,09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Камско-Устьинский 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7,69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Менделеевский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7,69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Алексеевский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6,67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Нурлатский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6,25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Ютазинский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4,55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Балтасинский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4,35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Тетюшский 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4,35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Арский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55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3,64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Сармановский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3,57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Апастовский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Дрожжановский 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Кайбицкий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Лаишевский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Новошешминский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77960">
                <a:tc>
                  <a:txBody>
                    <a:bodyPr/>
                    <a:lstStyle/>
                    <a:p>
                      <a:pPr algn="l" fontAlgn="b"/>
                      <a:r>
                        <a:rPr lang="tt-RU" sz="1000" b="1" i="0" u="none" strike="noStrike" dirty="0">
                          <a:solidFill>
                            <a:schemeClr val="accent5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t-RU" sz="1000" b="1" i="0" u="none" strike="noStrike" dirty="0">
                          <a:solidFill>
                            <a:schemeClr val="accent5"/>
                          </a:solidFill>
                          <a:latin typeface="+mn-lt"/>
                        </a:rPr>
                        <a:t>Итого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accent5"/>
                          </a:solidFill>
                          <a:latin typeface="+mn-lt"/>
                        </a:rPr>
                        <a:t>2257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>
                          <a:solidFill>
                            <a:schemeClr val="accent5"/>
                          </a:solidFill>
                          <a:latin typeface="+mn-lt"/>
                        </a:rPr>
                        <a:t>727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000" b="1" i="0" u="none" strike="noStrike" dirty="0">
                          <a:solidFill>
                            <a:schemeClr val="accent5"/>
                          </a:solidFill>
                          <a:latin typeface="+mn-lt"/>
                        </a:rPr>
                        <a:t>18,84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700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899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03757" y="68627"/>
            <a:ext cx="5733923" cy="1728192"/>
          </a:xfrm>
          <a:prstGeom prst="rect">
            <a:avLst/>
          </a:prstGeom>
        </p:spPr>
        <p:txBody>
          <a:bodyPr vert="horz" lIns="68558" tIns="34289" rIns="68558" bIns="3428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4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6485" y="1489772"/>
            <a:ext cx="6318702" cy="73863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algn="just" defTabSz="914063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699" y="3429019"/>
            <a:ext cx="5400600" cy="30774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063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74904" y="4554141"/>
            <a:ext cx="2133600" cy="273844"/>
          </a:xfrm>
        </p:spPr>
        <p:txBody>
          <a:bodyPr/>
          <a:lstStyle/>
          <a:p>
            <a:pPr>
              <a:defRPr/>
            </a:pPr>
            <a:fld id="{B2F559A7-6C17-4634-AA38-3D432A62A9C2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7505" y="0"/>
            <a:ext cx="8856984" cy="3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smtClean="0">
                <a:solidFill>
                  <a:srgbClr val="002060"/>
                </a:solidFill>
              </a:rPr>
              <a:t>Динамика качества (эффективности) за 2 года</a:t>
            </a:r>
            <a:endParaRPr lang="tt-RU" altLang="ru-RU" sz="2400" b="1">
              <a:solidFill>
                <a:srgbClr val="00206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509576"/>
              </p:ext>
            </p:extLst>
          </p:nvPr>
        </p:nvGraphicFramePr>
        <p:xfrm>
          <a:off x="130389" y="358775"/>
          <a:ext cx="7391744" cy="4387139"/>
        </p:xfrm>
        <a:graphic>
          <a:graphicData uri="http://schemas.openxmlformats.org/drawingml/2006/table">
            <a:tbl>
              <a:tblPr/>
              <a:tblGrid>
                <a:gridCol w="470332"/>
                <a:gridCol w="2671014"/>
                <a:gridCol w="2090360"/>
                <a:gridCol w="2160038"/>
              </a:tblGrid>
              <a:tr h="292207"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№</a:t>
                      </a:r>
                    </a:p>
                  </a:txBody>
                  <a:tcPr marL="9359" marR="9359" marT="9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районов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Эффективность, </a:t>
                      </a:r>
                      <a:r>
                        <a:rPr lang="tt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Эффективность, 2016</a:t>
                      </a:r>
                      <a:endParaRPr lang="tt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9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Кукморский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57,89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579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Муслюмовский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28,57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579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Рыбно-Слободской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22,22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579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Авиастроительный-Ново-Савиновский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44,93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579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Набережные Челны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48,38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579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Нижнекамский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44,65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9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Тюлячинского 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14,29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9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Пестречинский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16,00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9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Атнинский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12,50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9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Азнакаевский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23,08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9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Аксубаевский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23,81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9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Чистопольский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28,30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9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Тукаевский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11,11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9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Лениногорский 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19,40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58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Вахитовский-Приволжский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48,4</a:t>
                      </a:r>
                      <a:endParaRPr lang="tt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9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Алькеевский 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10,00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9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Черемшанский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16,67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9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Верхнеуслонский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30,00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9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Советский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41,57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32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Кировский-Московский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46,81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9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Зеленодольский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10,94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9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Тетюшский 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4,35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91"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t-RU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Альметьевский </a:t>
                      </a:r>
                    </a:p>
                  </a:txBody>
                  <a:tcPr marL="9359" marR="9359" marT="9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t-RU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18,64</a:t>
                      </a:r>
                    </a:p>
                  </a:txBody>
                  <a:tcPr marL="9359" marR="9359" marT="9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867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4297</Words>
  <Application>Microsoft Office PowerPoint</Application>
  <PresentationFormat>Экран (16:9)</PresentationFormat>
  <Paragraphs>2333</Paragraphs>
  <Slides>43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Тема Office</vt:lpstr>
      <vt:lpstr>Лист</vt:lpstr>
      <vt:lpstr>Презентация PowerPoint</vt:lpstr>
      <vt:lpstr>Презентация PowerPoint</vt:lpstr>
      <vt:lpstr>ИЗМЕНЕНИЯ В ПОРЯДКЕ ПРОВЕДЕНИЯ ОЛИМПИАД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победителей и призеров  Всероссийских олимпиад 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Зиганшина</dc:creator>
  <cp:lastModifiedBy>Amirova</cp:lastModifiedBy>
  <cp:revision>34</cp:revision>
  <cp:lastPrinted>2016-05-12T16:54:24Z</cp:lastPrinted>
  <dcterms:created xsi:type="dcterms:W3CDTF">2016-05-12T06:25:35Z</dcterms:created>
  <dcterms:modified xsi:type="dcterms:W3CDTF">2016-05-13T06:37:07Z</dcterms:modified>
</cp:coreProperties>
</file>