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290" r:id="rId22"/>
    <p:sldId id="292" r:id="rId23"/>
    <p:sldId id="291" r:id="rId24"/>
    <p:sldId id="289" r:id="rId25"/>
    <p:sldId id="314" r:id="rId26"/>
    <p:sldId id="264" r:id="rId27"/>
    <p:sldId id="272" r:id="rId28"/>
    <p:sldId id="273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03" r:id="rId39"/>
    <p:sldId id="304" r:id="rId40"/>
    <p:sldId id="305" r:id="rId41"/>
    <p:sldId id="306" r:id="rId42"/>
    <p:sldId id="312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79CC-8039-4074-B01C-8B7E61D1CC19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6DC5F-122F-447B-9397-5312334E7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F709-4438-4116-9DD0-8DCED8423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4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9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0169" y="5142577"/>
            <a:ext cx="5361352" cy="4250619"/>
          </a:xfrm>
        </p:spPr>
        <p:txBody>
          <a:bodyPr/>
          <a:lstStyle/>
          <a:p>
            <a:pPr indent="542478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00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EEC176-81C2-4241-A4EE-1B7860E62A3F}" type="slidenum">
              <a:rPr lang="ru-RU" sz="1200">
                <a:latin typeface="+mn-lt"/>
              </a:rPr>
              <a:pPr algn="r">
                <a:defRPr/>
              </a:pPr>
              <a:t>21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23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EEC176-81C2-4241-A4EE-1B7860E62A3F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39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2CB8F89-513B-4C62-8AAC-28333370CC8E}" type="slidenum">
              <a:rPr lang="ru-RU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31</a:t>
            </a:fld>
            <a:endParaRPr lang="ru-RU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8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2CB8F89-513B-4C62-8AAC-28333370CC8E}" type="slidenum">
              <a:rPr lang="ru-RU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38</a:t>
            </a:fld>
            <a:endParaRPr lang="ru-RU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5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F4172-CFC7-4596-9DC7-3A0662B8B4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56BA-4046-45D5-95F4-92E75209C2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5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9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1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9F63-32B8-493E-AC10-E57F3985958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6C26-0023-4810-84AE-D9A895A5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7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372" y="1614615"/>
            <a:ext cx="9144000" cy="21424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Кадровые проекты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сфере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636784"/>
            <a:ext cx="6376086" cy="895822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Т.Б. Алишев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Заместитель министра образования и науки РТ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828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0254" y="1385013"/>
            <a:ext cx="8223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75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08846"/>
              </p:ext>
            </p:extLst>
          </p:nvPr>
        </p:nvGraphicFramePr>
        <p:xfrm>
          <a:off x="411892" y="930875"/>
          <a:ext cx="11409405" cy="485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405"/>
              </a:tblGrid>
              <a:tr h="48568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Итоговые заседания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экспертных комиссий аттестационной комиссии МОиН РТ по муниципальным районам проводились  с участием членов аттестационной комиссии МОиН РТ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 </a:t>
                      </a:r>
                      <a:r>
                        <a:rPr lang="ru-RU" altLang="ru-RU" sz="2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на высшую категорию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с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altLang="ru-RU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23 марта по 25 марта 2016 г.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altLang="ru-RU" sz="1800" b="1" u="sng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Заседание АК МОиН РТ на высшую категорию  проведено с использованием портала edu.tatar.ru, документы рассмотрены  через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личный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кабинет претендента </a:t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 23 по 25 марта </a:t>
            </a:r>
            <a:endParaRPr 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1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Итоги аттестации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23 марта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 г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33907"/>
              </p:ext>
            </p:extLst>
          </p:nvPr>
        </p:nvGraphicFramePr>
        <p:xfrm>
          <a:off x="782596" y="1484788"/>
          <a:ext cx="10799804" cy="450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697"/>
                <a:gridCol w="3012802"/>
                <a:gridCol w="3090142"/>
                <a:gridCol w="1642907"/>
                <a:gridCol w="2113256"/>
              </a:tblGrid>
              <a:tr h="920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Муниципальный район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претендентов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отклоненных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отклоненных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Альметьевский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44,4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Балтасинский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Елабужский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Зеленодольский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Мензелинский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Нижнекамский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27,2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Чистопольский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28,1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156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Итоги аттестации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24 марта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 г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16893"/>
              </p:ext>
            </p:extLst>
          </p:nvPr>
        </p:nvGraphicFramePr>
        <p:xfrm>
          <a:off x="691977" y="1340765"/>
          <a:ext cx="10956325" cy="4651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331"/>
                <a:gridCol w="3657709"/>
                <a:gridCol w="2533681"/>
                <a:gridCol w="1666719"/>
                <a:gridCol w="2143885"/>
              </a:tblGrid>
              <a:tr h="804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Муниципальный район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Кол-во </a:t>
                      </a:r>
                      <a:r>
                        <a:rPr lang="ru-RU" sz="1800" b="1" dirty="0">
                          <a:effectLst/>
                        </a:rPr>
                        <a:t>претендентов на высшую категорию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отклоненных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 отклоненных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Агрызский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Атнинский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Бугульминский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Набережные Челны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9,0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Сармановский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Тукаевский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Черемшанский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Авиастроительный </a:t>
                      </a:r>
                      <a:r>
                        <a:rPr lang="ru-RU" sz="1800" b="1" dirty="0" smtClean="0">
                          <a:effectLst/>
                        </a:rPr>
                        <a:t>и </a:t>
                      </a:r>
                      <a:r>
                        <a:rPr lang="ru-RU" sz="1800" b="1" dirty="0">
                          <a:effectLst/>
                        </a:rPr>
                        <a:t>Ново - Савиновский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14,2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81" y="142832"/>
            <a:ext cx="10972800" cy="9610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Итоги аттестации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25 марта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 г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61291"/>
              </p:ext>
            </p:extLst>
          </p:nvPr>
        </p:nvGraphicFramePr>
        <p:xfrm>
          <a:off x="700215" y="1484784"/>
          <a:ext cx="10783332" cy="4508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588"/>
                <a:gridCol w="4213676"/>
                <a:gridCol w="2210314"/>
                <a:gridCol w="1547379"/>
                <a:gridCol w="1990375"/>
              </a:tblGrid>
              <a:tr h="122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№ п/п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Муниципальный район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Кол-во </a:t>
                      </a:r>
                      <a:r>
                        <a:rPr lang="ru-RU" sz="2000" b="1" dirty="0">
                          <a:effectLst/>
                        </a:rPr>
                        <a:t>претендентов на высшую категорию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отклоненных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% отклоненных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Вахитовский и Приволжский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11,1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Кировский и  Московский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11,1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Советский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7,1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Итого: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Всего: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16,8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988841"/>
            <a:ext cx="10972800" cy="2836863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 повышении квалификации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72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56038"/>
              </p:ext>
            </p:extLst>
          </p:nvPr>
        </p:nvGraphicFramePr>
        <p:xfrm>
          <a:off x="718375" y="774362"/>
          <a:ext cx="10995829" cy="5832378"/>
        </p:xfrm>
        <a:graphic>
          <a:graphicData uri="http://schemas.openxmlformats.org/drawingml/2006/table">
            <a:tbl>
              <a:tblPr firstRow="1" firstCol="1" bandRow="1"/>
              <a:tblGrid>
                <a:gridCol w="6937843"/>
                <a:gridCol w="4057986"/>
              </a:tblGrid>
              <a:tr h="39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Обучено</a:t>
                      </a:r>
                      <a:endParaRPr lang="ru-RU" sz="2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1.КФУ (включая ИФМК,</a:t>
                      </a:r>
                      <a:r>
                        <a:rPr lang="ru-RU" sz="2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Ел.И</a:t>
                      </a:r>
                      <a:r>
                        <a:rPr lang="ru-RU" sz="20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2.НГПУ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1893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3.ИРО РТ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1584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4.РЦВР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5.ЦСГО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224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6.Казанский педколледж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2000" b="0" i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8.Лениногорский</a:t>
                      </a:r>
                      <a:r>
                        <a:rPr lang="ru-RU" sz="2000" b="0" i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музпедколледж</a:t>
                      </a:r>
                      <a:endParaRPr lang="ru-RU" sz="2000" b="0" i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000" b="0" i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9.Мензелинский педколледж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0" i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10.Арский педколледж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b="0" i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11.Нижнекамский педколледж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2000" b="0" i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7.Поволжская</a:t>
                      </a:r>
                      <a:r>
                        <a:rPr lang="ru-RU" sz="20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академия физкультуры</a:t>
                      </a:r>
                      <a:endParaRPr lang="ru-RU" sz="20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12МИПК СПО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13.Центр БЖД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solidFill>
                            <a:srgbClr val="A500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6198- 32%</a:t>
                      </a:r>
                      <a:endParaRPr lang="ru-RU" sz="2000" b="1" kern="1200" dirty="0">
                        <a:solidFill>
                          <a:srgbClr val="A5002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8873" marR="7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4988" y="77752"/>
            <a:ext cx="11089216" cy="2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1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1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за 1 квартал 2016 года</a:t>
            </a:r>
          </a:p>
          <a:p>
            <a:pPr>
              <a:defRPr/>
            </a:pPr>
            <a:endParaRPr lang="ru-RU" sz="21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8304" y="48124"/>
            <a:ext cx="11543696" cy="77440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Не отработаны на муниципальном уровне </a:t>
            </a:r>
            <a:r>
              <a:rPr lang="ru-RU" sz="2133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вопросы </a:t>
            </a:r>
            <a: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внесения информации </a:t>
            </a:r>
            <a:b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о документах ПК в систему </a:t>
            </a:r>
            <a:r>
              <a:rPr lang="en-US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tdu.tatar.ru </a:t>
            </a:r>
            <a: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</a:br>
            <a:endParaRPr lang="ru-RU" sz="2133" b="1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C00000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873" y="630932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3" y="1192825"/>
            <a:ext cx="8959093" cy="533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75520" y="5637245"/>
            <a:ext cx="2880320" cy="672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435" y="3305059"/>
            <a:ext cx="8448939" cy="672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10165608" y="2276873"/>
            <a:ext cx="7098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FF0000"/>
                </a:solidFill>
              </a:rPr>
              <a:t>1.</a:t>
            </a:r>
            <a:r>
              <a:rPr lang="ru-RU" sz="2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4459" y="3305059"/>
            <a:ext cx="1614685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Педагогом  выбрана обучающая организация, тема программы ДПО</a:t>
            </a:r>
          </a:p>
        </p:txBody>
      </p:sp>
      <p:cxnSp>
        <p:nvCxnSpPr>
          <p:cNvPr id="16" name="Прямая соединительная линия 15"/>
          <p:cNvCxnSpPr>
            <a:stCxn id="10" idx="3"/>
          </p:cNvCxnSpPr>
          <p:nvPr/>
        </p:nvCxnSpPr>
        <p:spPr>
          <a:xfrm>
            <a:off x="9456373" y="3641096"/>
            <a:ext cx="672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554256" y="659312"/>
            <a:ext cx="2713203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ДОО №70 Нижнекамского района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0813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50523" y="44138"/>
            <a:ext cx="9384133" cy="65390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ru-RU" sz="24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ДОО №70 Нижнекамского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884718"/>
            <a:ext cx="8640960" cy="508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320470" y="781790"/>
            <a:ext cx="7098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FF0000"/>
                </a:solidFill>
              </a:rPr>
              <a:t>2.</a:t>
            </a:r>
            <a:r>
              <a:rPr lang="ru-RU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38292" y="3621021"/>
            <a:ext cx="1614685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Педагог  завершил обучение 02.04.2016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152117" y="3621022"/>
            <a:ext cx="0" cy="4800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52118" y="3621021"/>
            <a:ext cx="3086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9403" y="12237"/>
            <a:ext cx="10742527" cy="59656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ru-RU" sz="24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ДОО №70 Нижнекамского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" y="1287331"/>
            <a:ext cx="10826673" cy="444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59430" y="4773149"/>
            <a:ext cx="1056117" cy="672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10662630" y="440066"/>
            <a:ext cx="7098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33" b="1" dirty="0">
                <a:solidFill>
                  <a:srgbClr val="FF0000"/>
                </a:solidFill>
              </a:rPr>
              <a:t>3.</a:t>
            </a:r>
            <a:r>
              <a:rPr lang="ru-RU" sz="2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1584" y="5925278"/>
            <a:ext cx="6144683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Информация о полученном документе в раздел «Подтверждение прохождения ПК» в системе не внесена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480043" y="5637245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Гранты педагогическим работникам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Учитель-эксперт – 108 грантополучателей</a:t>
            </a:r>
          </a:p>
          <a:p>
            <a:r>
              <a:rPr lang="ru-RU" sz="4000" dirty="0" smtClean="0"/>
              <a:t>Учитель-наставник – </a:t>
            </a:r>
            <a:r>
              <a:rPr lang="en-US" sz="4000" dirty="0" smtClean="0"/>
              <a:t>102 </a:t>
            </a:r>
            <a:r>
              <a:rPr lang="ru-RU" sz="4000" dirty="0" smtClean="0"/>
              <a:t>грантополучателя</a:t>
            </a:r>
          </a:p>
          <a:p>
            <a:pPr marL="0" indent="0">
              <a:buNone/>
            </a:pPr>
            <a:r>
              <a:rPr lang="ru-RU" i="1" dirty="0" smtClean="0"/>
              <a:t>Приказ МОиН РТ от 30.03.2016 № </a:t>
            </a:r>
            <a:r>
              <a:rPr lang="ru-RU" i="1" dirty="0" smtClean="0"/>
              <a:t>под-574/16</a:t>
            </a:r>
            <a:endParaRPr lang="ru-RU" i="1" dirty="0" smtClean="0"/>
          </a:p>
          <a:p>
            <a:r>
              <a:rPr lang="ru-RU" sz="4000" dirty="0" smtClean="0"/>
              <a:t>Учитель-мастер – 600 грантополучателей</a:t>
            </a:r>
          </a:p>
          <a:p>
            <a:pPr marL="0" indent="0">
              <a:buNone/>
            </a:pPr>
            <a:r>
              <a:rPr lang="ru-RU" i="1" dirty="0"/>
              <a:t>Приказ МОиН РТ от 27.04.2016 </a:t>
            </a:r>
            <a:r>
              <a:rPr lang="ru-RU" i="1" dirty="0" smtClean="0"/>
              <a:t>№ под-785/16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4653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836863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 программах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профессиональной переподготовки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8911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1124590"/>
            <a:ext cx="4358281" cy="542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295606"/>
            <a:ext cx="3744416" cy="5273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33813" y="16594"/>
            <a:ext cx="11914849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дополнении  к письму Министерства образования и науки Республики Татарстан</a:t>
            </a:r>
          </a:p>
          <a:p>
            <a:pPr algn="ctr"/>
            <a:r>
              <a:rPr lang="ru-RU" sz="21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13.08.2015 № исх-995/15 «О квалификационных требованиях к педагогическим работникам» (письмо МОиН РТ от </a:t>
            </a:r>
            <a:r>
              <a:rPr lang="ru-RU" sz="2133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06.05.2016 № 4104/16</a:t>
            </a:r>
            <a:r>
              <a:rPr lang="ru-RU" sz="21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25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4" y="128543"/>
            <a:ext cx="10972800" cy="422717"/>
          </a:xfrm>
        </p:spPr>
        <p:txBody>
          <a:bodyPr>
            <a:noAutofit/>
          </a:bodyPr>
          <a:lstStyle/>
          <a:p>
            <a:r>
              <a:rPr lang="ru-RU" altLang="ru-RU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6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656" y="757503"/>
            <a:ext cx="11544939" cy="5796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0272" algn="just"/>
            <a:r>
              <a:rPr lang="ru-RU" sz="1600" b="1" i="1" dirty="0">
                <a:latin typeface="Times New Roman"/>
                <a:ea typeface="Times New Roman"/>
              </a:rPr>
              <a:t>Вопрос: Следует ли педагогу-психологу, работающему в дошкольной образовательной организации и имеющему высшее педагогическое образование по направлению подготовки «Психолого-педагогическое образование» с квалификацией «Педагог-психолог», проходить профессиональную переподготовку по направлению «Дошкольное образование»?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600272" algn="just"/>
            <a:r>
              <a:rPr lang="ru-RU" sz="1600" i="1" dirty="0">
                <a:solidFill>
                  <a:srgbClr val="C00000"/>
                </a:solidFill>
                <a:latin typeface="Times New Roman"/>
                <a:ea typeface="Times New Roman"/>
              </a:rPr>
              <a:t>Ответ: </a:t>
            </a:r>
            <a:r>
              <a:rPr lang="ru-RU" sz="1600" i="1" dirty="0">
                <a:latin typeface="Times New Roman"/>
                <a:ea typeface="Times New Roman"/>
              </a:rPr>
              <a:t>Имея высшее педагогическое образование по направлению подготовки «Психолого-педагогическое образование» с квалификацией «Педагог-психолог», Вы вправе работать педагогом-психологом в дошкольной образовательной организации, </a:t>
            </a:r>
            <a:r>
              <a:rPr lang="ru-RU" sz="1600" i="1" dirty="0" smtClean="0">
                <a:latin typeface="Times New Rom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прохождения профессиональной переподготовки в области дошкольного образования Вам не требуется.</a:t>
            </a:r>
            <a:endParaRPr lang="ru-RU" sz="1600" dirty="0">
              <a:latin typeface="Times New Roman"/>
              <a:ea typeface="Times New Roman"/>
            </a:endParaRPr>
          </a:p>
          <a:p>
            <a:pPr indent="600272" algn="just"/>
            <a:r>
              <a:rPr lang="ru-RU" sz="1600" i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600272" algn="just"/>
            <a:r>
              <a:rPr lang="ru-RU" sz="1600" b="1" i="1" dirty="0">
                <a:latin typeface="Times New Roman"/>
                <a:ea typeface="Times New Roman"/>
              </a:rPr>
              <a:t>Вопрос: Каковы квалификационные требования к музыкальному руководителю дошкольного образовательного учреждения?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600272" algn="just"/>
            <a:r>
              <a:rPr lang="ru-RU" sz="1600" i="1" dirty="0">
                <a:solidFill>
                  <a:srgbClr val="C00000"/>
                </a:solidFill>
                <a:latin typeface="Times New Roman"/>
                <a:ea typeface="Times New Roman"/>
              </a:rPr>
              <a:t>Ответ:</a:t>
            </a:r>
            <a:r>
              <a:rPr lang="ru-RU" sz="1600" i="1" dirty="0">
                <a:latin typeface="Times New Roman"/>
                <a:ea typeface="Times New Roman"/>
              </a:rPr>
              <a:t> Имея профессиональное образование по направлению подготовки «Музыкальное образование» с квалификацией «Учитель музыки, музыкальный руководитель», Вы вправе работать музыкальным руководителем в дошкольном образовательном учреждении.</a:t>
            </a:r>
          </a:p>
          <a:p>
            <a:pPr indent="600272" algn="just"/>
            <a:endParaRPr lang="ru-RU" sz="1600" b="1" i="1" dirty="0">
              <a:latin typeface="Times New Roman"/>
              <a:ea typeface="Times New Roman"/>
            </a:endParaRPr>
          </a:p>
          <a:p>
            <a:pPr indent="600272" algn="just"/>
            <a:r>
              <a:rPr lang="ru-RU" sz="1600" b="1" i="1" dirty="0">
                <a:latin typeface="Times New Roman"/>
                <a:ea typeface="Times New Roman"/>
              </a:rPr>
              <a:t>Вопрос: В соответствии с дипломом имею высшее педагогическое образование по направлению подготовки «Психолого-педагогическое образование» с квалификацией «Учитель математики», но работаю в детском саду воспитателем 18 лет, имею высшую квалификационную категорию. Обязана ли я пройти программу переподготовки по направлению «Дошкольное образование»? </a:t>
            </a:r>
          </a:p>
          <a:p>
            <a:pPr indent="600272" algn="just"/>
            <a:r>
              <a:rPr lang="ru-RU" sz="1600" i="1" dirty="0">
                <a:solidFill>
                  <a:srgbClr val="C00000"/>
                </a:solidFill>
                <a:latin typeface="Times New Roman"/>
                <a:ea typeface="Times New Roman"/>
              </a:rPr>
              <a:t>Ответ:</a:t>
            </a:r>
            <a:r>
              <a:rPr lang="ru-RU" sz="1600" i="1" dirty="0">
                <a:latin typeface="Times New Roman"/>
                <a:ea typeface="Times New Roman"/>
              </a:rPr>
              <a:t> Нет, не должны, так как  были приняты на работу до вступления в силу приказа </a:t>
            </a:r>
            <a:r>
              <a:rPr lang="ru-RU" sz="1600" i="1" dirty="0" err="1">
                <a:latin typeface="Times New Roman"/>
                <a:ea typeface="Times New Roman"/>
              </a:rPr>
              <a:t>Минздравсоцразвития</a:t>
            </a:r>
            <a:r>
              <a:rPr lang="ru-RU" sz="1600" i="1" dirty="0">
                <a:latin typeface="Times New Roman"/>
                <a:ea typeface="Times New Roman"/>
              </a:rPr>
              <a:t> России от 26 августа 2010 г. № 761н, утвердившего квалификационные характеристики, содержащие для педагогических работников требования к направлению подготовки по полученному образованию. Кроме того, имеете большой стаж работы в соответствующих должностях, повышали свой профессиональный уровень, а также проходили аттестацию в целях установления квалификационной категории.</a:t>
            </a:r>
          </a:p>
          <a:p>
            <a:pPr indent="600272" algn="just"/>
            <a:endParaRPr lang="ru-RU" sz="1867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3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8" y="1604797"/>
            <a:ext cx="4224468" cy="496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1 л.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3" y="1604797"/>
            <a:ext cx="4224468" cy="501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7365" y="256016"/>
            <a:ext cx="5157787" cy="156454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квалификационных требованиях к педагогическим работникам организаций, реализующих программы дошкольного и общего образования» </a:t>
            </a:r>
            <a:r>
              <a:rPr lang="ru-RU" sz="2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10.08.2015 № 08-1240 (</a:t>
            </a:r>
            <a:r>
              <a:rPr lang="ru-RU" sz="2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12.08.2015 № 18395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012" y="59129"/>
            <a:ext cx="556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законодательного и нормативного правового обеспечения в сфере ДПО»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25.08.2015 № АК-2454/06 (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28.08.2015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19660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8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4" y="337322"/>
            <a:ext cx="11790589" cy="422717"/>
          </a:xfrm>
        </p:spPr>
        <p:txBody>
          <a:bodyPr>
            <a:noAutofit/>
          </a:bodyPr>
          <a:lstStyle/>
          <a:p>
            <a:r>
              <a:rPr lang="ru-RU" alt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направления  заведующими ДОО и отделами образования </a:t>
            </a:r>
            <a:br>
              <a:rPr lang="ru-RU" alt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ДОО на профессиональную переподготовку</a:t>
            </a:r>
            <a:br>
              <a:rPr lang="ru-RU" alt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(Московский район г. Казани)</a:t>
            </a:r>
            <a:endParaRPr lang="ru-RU" sz="18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02127"/>
              </p:ext>
            </p:extLst>
          </p:nvPr>
        </p:nvGraphicFramePr>
        <p:xfrm>
          <a:off x="420129" y="1316766"/>
          <a:ext cx="11359979" cy="477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850"/>
                <a:gridCol w="3155549"/>
                <a:gridCol w="2419255"/>
                <a:gridCol w="2524440"/>
                <a:gridCol w="2208885"/>
              </a:tblGrid>
              <a:tr h="55725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ДОО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Стаж в должности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 аттестации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23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Мухамадеева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Аниса </a:t>
                      </a: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Макмуновна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Высшее КГУ,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филолог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18 лет</a:t>
                      </a:r>
                      <a:endParaRPr lang="ru-RU" sz="2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2012,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первая категория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23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Мокушева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Наталья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Викторовна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Высшее, НГПУ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 лет</a:t>
                      </a:r>
                      <a:endParaRPr lang="ru-RU" sz="2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2013, первая категория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64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Гильмутдинова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Ильсияр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Мансуровна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Высшее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26 лет</a:t>
                      </a:r>
                      <a:endParaRPr lang="ru-RU" sz="2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2015, высшая категория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64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Зарипова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Гульфия Шамилевна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Высшее, КГУ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29 лет (общий), 18 лет (воспитатель)</a:t>
                      </a:r>
                      <a:endParaRPr lang="ru-RU" sz="21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2013, первая категория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60" y="2053238"/>
            <a:ext cx="11252886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Оценка профессиональных компетенций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заместителей директоров по учебной работе школ РТ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83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70361"/>
              </p:ext>
            </p:extLst>
          </p:nvPr>
        </p:nvGraphicFramePr>
        <p:xfrm>
          <a:off x="634315" y="1301562"/>
          <a:ext cx="11005750" cy="4920614"/>
        </p:xfrm>
        <a:graphic>
          <a:graphicData uri="http://schemas.openxmlformats.org/drawingml/2006/table">
            <a:tbl>
              <a:tblPr firstRow="1" firstCol="1" bandRow="1"/>
              <a:tblGrid>
                <a:gridCol w="2372496"/>
                <a:gridCol w="1232289"/>
                <a:gridCol w="1401939"/>
                <a:gridCol w="1401232"/>
                <a:gridCol w="1197121"/>
                <a:gridCol w="1197121"/>
                <a:gridCol w="1101776"/>
                <a:gridCol w="1101776"/>
              </a:tblGrid>
              <a:tr h="3162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кадровый аудит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Стратегический резерв (зеленая зона)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Средние показатели (желтая зона)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Низкие показатели (красная зона)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-высокий потенциал к развитию и обучению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 – средний потенциал к развитию и обучению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низкий потенциал к развитию и обучению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87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Директора базовых общеобразовательных организаций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 (98%)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(11%)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(58%)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 (31%)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(18%)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(6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08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директоров базовых общеобразовательных организаций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 (54%)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(1,4%)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(34%)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 (64,6%)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(24%)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 (72,4%)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(3,6%)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04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42902"/>
              </p:ext>
            </p:extLst>
          </p:nvPr>
        </p:nvGraphicFramePr>
        <p:xfrm>
          <a:off x="757882" y="469553"/>
          <a:ext cx="10799803" cy="60053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8788"/>
                <a:gridCol w="2423224"/>
                <a:gridCol w="1483851"/>
                <a:gridCol w="1148788"/>
                <a:gridCol w="1148788"/>
                <a:gridCol w="1148788"/>
                <a:gridCol w="1148788"/>
                <a:gridCol w="1148788"/>
              </a:tblGrid>
              <a:tr h="32084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Результаты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ассесмента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заместителей директоров по учебной работе </a:t>
                      </a:r>
                      <a:r>
                        <a:rPr lang="ru-RU" sz="1600" b="1" u="none" strike="noStrike" dirty="0">
                          <a:effectLst/>
                        </a:rPr>
                        <a:t>базовых школ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№№ п/п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Численность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замдиректоров </a:t>
                      </a:r>
                      <a:r>
                        <a:rPr lang="ru-RU" sz="1600" b="1" u="none" strike="noStrike" dirty="0">
                          <a:effectLst/>
                        </a:rPr>
                        <a:t>базовых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 Прошли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ассесмент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Результаты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кол-во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процент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зеленая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желтая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красная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Агрызский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Азнакаевский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Актанышский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Алексеевский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Алькеевский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Альметьевский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Атнинский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Бавлинский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Буинский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Верхнеуслонский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Высокогорский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Елабужский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Заинский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Зеленодольский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Кайбицкий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826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59749"/>
              </p:ext>
            </p:extLst>
          </p:nvPr>
        </p:nvGraphicFramePr>
        <p:xfrm>
          <a:off x="1027672" y="252199"/>
          <a:ext cx="10239632" cy="14601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7074"/>
                <a:gridCol w="2379662"/>
                <a:gridCol w="1406886"/>
                <a:gridCol w="1089202"/>
                <a:gridCol w="1089202"/>
                <a:gridCol w="1089202"/>
                <a:gridCol w="1089202"/>
                <a:gridCol w="1089202"/>
              </a:tblGrid>
              <a:tr h="32947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Результаты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ассесмента</a:t>
                      </a:r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заместителей </a:t>
                      </a:r>
                      <a:r>
                        <a:rPr lang="ru-RU" sz="1600" b="1" u="none" strike="noStrike" dirty="0">
                          <a:effectLst/>
                        </a:rPr>
                        <a:t>директоров базовых школ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№№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Численность директоров базовых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 Прошли </a:t>
                      </a:r>
                      <a:r>
                        <a:rPr lang="ru-RU" sz="1600" b="1" u="none" strike="noStrike" dirty="0" err="1" smtClean="0">
                          <a:effectLst/>
                        </a:rPr>
                        <a:t>ассесмент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Результаты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кол-во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процент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зеленая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желтая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красная зона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39257"/>
              </p:ext>
            </p:extLst>
          </p:nvPr>
        </p:nvGraphicFramePr>
        <p:xfrm>
          <a:off x="1027672" y="1712332"/>
          <a:ext cx="10239634" cy="44296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7074"/>
                <a:gridCol w="2380737"/>
                <a:gridCol w="1408670"/>
                <a:gridCol w="1079155"/>
                <a:gridCol w="1095635"/>
                <a:gridCol w="1103868"/>
                <a:gridCol w="1070919"/>
                <a:gridCol w="1093576"/>
              </a:tblGrid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Камско-Устьинский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Набережные Челны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41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838" y="1377781"/>
            <a:ext cx="10972800" cy="2836863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Реализация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уровневых программ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повышения квалификации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руководителей ОО </a:t>
            </a:r>
          </a:p>
        </p:txBody>
      </p:sp>
    </p:spTree>
    <p:extLst>
      <p:ext uri="{BB962C8B-B14F-4D97-AF65-F5344CB8AC3E}">
        <p14:creationId xmlns:p14="http://schemas.microsoft.com/office/powerpoint/2010/main" val="3661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24703"/>
              </p:ext>
            </p:extLst>
          </p:nvPr>
        </p:nvGraphicFramePr>
        <p:xfrm>
          <a:off x="519786" y="652895"/>
          <a:ext cx="3215149" cy="60566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Вахитовский, Приволжский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Набережные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Нижнекамский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Авиастроительный,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Альметьевский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Бугульминский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Кукморский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Елабужский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Мамадышский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Сабинский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Чистопольский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Агрызский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Актанышский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4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874168"/>
              </p:ext>
            </p:extLst>
          </p:nvPr>
        </p:nvGraphicFramePr>
        <p:xfrm>
          <a:off x="4669795" y="652895"/>
          <a:ext cx="321514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Пестречинский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Спасский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Верхнеуслонский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Лениногорский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Муслюмовский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Черемшанский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Ютазинский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Аксубаевский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Камско-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Устьинский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Атнинский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Балтасинский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5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098532"/>
              </p:ext>
            </p:extLst>
          </p:nvPr>
        </p:nvGraphicFramePr>
        <p:xfrm>
          <a:off x="8590737" y="655961"/>
          <a:ext cx="321514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Буинский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Алексеевский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Кайбицкий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Апастовский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Менделеевский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Мензелинский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Новошешминский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Нурлатский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Рыбно-Слободский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Сармановский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Тетюшский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Тукаевский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Тюлячинский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Азнакаевский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7321" y="0"/>
            <a:ext cx="10515600" cy="65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Учитель-эксперт – 108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15" y="70622"/>
            <a:ext cx="10972800" cy="42271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Times New Roman"/>
                <a:ea typeface="Calibri"/>
                <a:cs typeface="+mn-cs"/>
              </a:rPr>
              <a:t>Обучение руководителей группы А </a:t>
            </a:r>
            <a:r>
              <a:rPr lang="ru-RU" sz="2400" b="1" u="sng" dirty="0">
                <a:solidFill>
                  <a:srgbClr val="009900"/>
                </a:solidFill>
              </a:rPr>
              <a:t>(зеленая зона)</a:t>
            </a:r>
            <a:endParaRPr lang="ru-RU" sz="2400" b="1" dirty="0">
              <a:solidFill>
                <a:srgbClr val="009900"/>
              </a:solidFill>
              <a:latin typeface="Times New Roman"/>
              <a:ea typeface="Calibri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6734"/>
              </p:ext>
            </p:extLst>
          </p:nvPr>
        </p:nvGraphicFramePr>
        <p:xfrm>
          <a:off x="561884" y="1700808"/>
          <a:ext cx="11297210" cy="103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84309"/>
                <a:gridCol w="768085"/>
                <a:gridCol w="2976331"/>
                <a:gridCol w="4768485"/>
              </a:tblGrid>
              <a:tr h="10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500" i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капитал образовательных организаций. Роль руководителя»</a:t>
                      </a:r>
                      <a:endParaRPr lang="ru-RU" sz="1500" b="1" i="0" dirty="0" smtClean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72 часа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Arial" pitchFamily="34" charset="0"/>
                          <a:cs typeface="Arial" pitchFamily="34" charset="0"/>
                        </a:rPr>
                        <a:t>Разработана совместно с Институтом образования НИУ «Высшая школа экономики» (г. Москва)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Руководитель программы </a:t>
                      </a:r>
                      <a:r>
                        <a:rPr lang="ru-RU" sz="15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Ушаков </a:t>
                      </a: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Константин Михайлович, </a:t>
                      </a:r>
                      <a:r>
                        <a:rPr lang="ru-RU" sz="15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д.п.н</a:t>
                      </a:r>
                      <a:r>
                        <a:rPr lang="ru-RU" sz="15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 профессор Института образования НИУ «Высшая школа экономики»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70701"/>
              </p:ext>
            </p:extLst>
          </p:nvPr>
        </p:nvGraphicFramePr>
        <p:xfrm>
          <a:off x="623392" y="4101075"/>
          <a:ext cx="11329260" cy="204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8139"/>
                <a:gridCol w="1536171"/>
                <a:gridCol w="1344149"/>
                <a:gridCol w="2400267"/>
                <a:gridCol w="1824203"/>
                <a:gridCol w="1440160"/>
                <a:gridCol w="1536171"/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Ноябрь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Декабрь, январь,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февраль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март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Февраль, март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февраль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прель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</a:tr>
              <a:tr h="11379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Обучающие семинары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Самостоятельная работа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Стажировка  </a:t>
                      </a:r>
                    </a:p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С-Петербург,</a:t>
                      </a:r>
                    </a:p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Москва,</a:t>
                      </a:r>
                    </a:p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Минск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Обучающие семинары, вебинары, мастер-классы,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тренинги, работа в группах с использованием кейс-технологий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Рефлексия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рактико-ориентированных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проектов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Мастер-классы для руководителей желтой зоны 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Итоговая аттестация - защита проекта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3393" y="538719"/>
            <a:ext cx="11425263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C00000"/>
                </a:solidFill>
                <a:latin typeface="Times New Roman"/>
                <a:ea typeface="Calibri"/>
              </a:rPr>
              <a:t>Приказ Министерства образования и науки Республики Татарстан от 17.11.2015 </a:t>
            </a:r>
            <a:r>
              <a:rPr lang="ru-RU" sz="1867" b="1" dirty="0" smtClean="0">
                <a:solidFill>
                  <a:srgbClr val="C00000"/>
                </a:solidFill>
                <a:latin typeface="Times New Roman"/>
                <a:ea typeface="Calibri"/>
              </a:rPr>
              <a:t>№ </a:t>
            </a:r>
            <a:r>
              <a:rPr lang="ru-RU" sz="1867" b="1" dirty="0">
                <a:solidFill>
                  <a:srgbClr val="C00000"/>
                </a:solidFill>
                <a:latin typeface="Times New Roman"/>
                <a:ea typeface="Calibri"/>
              </a:rPr>
              <a:t>9593/15 «О повышении квалификации руководителей общеобразовательных организаций в 2015/2016 </a:t>
            </a:r>
            <a:r>
              <a:rPr lang="ru-RU" sz="1867" b="1" dirty="0" smtClean="0">
                <a:solidFill>
                  <a:srgbClr val="C00000"/>
                </a:solidFill>
                <a:latin typeface="Times New Roman"/>
                <a:ea typeface="Calibri"/>
              </a:rPr>
              <a:t>году </a:t>
            </a:r>
            <a:r>
              <a:rPr lang="ru-RU" sz="1867" b="1" dirty="0">
                <a:solidFill>
                  <a:srgbClr val="C00000"/>
                </a:solidFill>
                <a:latin typeface="Times New Roman"/>
                <a:ea typeface="Calibri"/>
              </a:rPr>
              <a:t>в формате уровневых программ повышения квалификации».</a:t>
            </a:r>
            <a:endParaRPr lang="ru-RU" sz="1867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21349" y="6213309"/>
          <a:ext cx="11406537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465"/>
                <a:gridCol w="2880320"/>
                <a:gridCol w="4128459"/>
                <a:gridCol w="2688293"/>
              </a:tblGrid>
              <a:tr h="447040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Обучено – </a:t>
                      </a:r>
                      <a:endParaRPr lang="ru-RU" sz="21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62 руководителя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Получили документы о ПК –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61 руководитель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5719" y="2875001"/>
            <a:ext cx="11425263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i="1" dirty="0">
                <a:solidFill>
                  <a:srgbClr val="C00000"/>
                </a:solidFill>
                <a:latin typeface="Times New Roman"/>
                <a:ea typeface="Calibri"/>
              </a:rPr>
              <a:t>Основная задача обучения группы </a:t>
            </a:r>
            <a:r>
              <a:rPr lang="ru-RU" sz="2133" i="1" dirty="0">
                <a:solidFill>
                  <a:srgbClr val="C00000"/>
                </a:solidFill>
                <a:latin typeface="Times New Roman"/>
                <a:ea typeface="Calibri"/>
              </a:rPr>
              <a:t>– освоение инновационных методик управления и мониторинга в системе образования и разработка практико-ориентированных проектов реализации инновации на базе собственных образовательных организаций. </a:t>
            </a:r>
            <a:endParaRPr lang="ru-RU" sz="2133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роба\Saved Games\Desktop\DSCN4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7109"/>
            <a:ext cx="5376597" cy="369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3" y="16934"/>
            <a:ext cx="10972800" cy="6921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9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Уровневое обучение директоров базовых школ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26 апреля 2016 </a:t>
            </a:r>
            <a:r>
              <a:rPr lang="ru-RU" sz="213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(</a:t>
            </a:r>
            <a:r>
              <a:rPr lang="ru-RU" sz="2133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3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№ 179 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Ново-Савиновского района г.Казани)</a:t>
            </a:r>
            <a:endParaRPr lang="ru-RU" sz="2133" dirty="0">
              <a:solidFill>
                <a:srgbClr val="FFC000"/>
              </a:solidFill>
            </a:endParaRPr>
          </a:p>
        </p:txBody>
      </p:sp>
      <p:sp>
        <p:nvSpPr>
          <p:cNvPr id="15363" name="Содержимое 6"/>
          <p:cNvSpPr>
            <a:spLocks noGrp="1"/>
          </p:cNvSpPr>
          <p:nvPr>
            <p:ph idx="1"/>
          </p:nvPr>
        </p:nvSpPr>
        <p:spPr>
          <a:xfrm>
            <a:off x="527050" y="1028734"/>
            <a:ext cx="5664961" cy="5357917"/>
          </a:xfrm>
        </p:spPr>
        <p:txBody>
          <a:bodyPr/>
          <a:lstStyle/>
          <a:p>
            <a:pPr algn="ctr">
              <a:buNone/>
            </a:pPr>
            <a:r>
              <a:rPr lang="ru-RU" sz="1867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</a:p>
          <a:p>
            <a:pPr algn="ctr">
              <a:buNone/>
            </a:pPr>
            <a:r>
              <a:rPr lang="ru-RU" sz="1867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 (зеленая зона</a:t>
            </a:r>
            <a:r>
              <a:rPr lang="ru-RU" sz="1867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867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директора</a:t>
            </a:r>
          </a:p>
          <a:p>
            <a:pPr algn="ctr">
              <a:buNone/>
            </a:pPr>
            <a:endParaRPr lang="ru-RU" sz="1867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«Повышение уровня социального капитала в образовательной организации. Роль руководителя»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участием: </a:t>
            </a:r>
          </a:p>
          <a:p>
            <a:pPr marL="0">
              <a:spcBef>
                <a:spcPts val="0"/>
              </a:spcBef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Э.Н. Фаттахова, заместителя Премьер-министра </a:t>
            </a:r>
            <a:r>
              <a:rPr lang="ru-RU" sz="1867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 - </a:t>
            </a: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образования и науки РТ  </a:t>
            </a:r>
          </a:p>
          <a:p>
            <a:pPr marL="0">
              <a:spcBef>
                <a:spcPts val="0"/>
              </a:spcBef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К.М. Ушакова, профессора Высшей школы экономики, </a:t>
            </a:r>
            <a:r>
              <a:rPr lang="ru-RU" sz="1867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1867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67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1867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Алишева</a:t>
            </a: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заместителя министра </a:t>
            </a:r>
          </a:p>
          <a:p>
            <a:pPr>
              <a:spcBef>
                <a:spcPts val="0"/>
              </a:spcBef>
            </a:pPr>
            <a:r>
              <a:rPr lang="ru-RU" sz="1867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Р.И.Шаяхметовой</a:t>
            </a: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начальника отдела развития ДПО</a:t>
            </a:r>
          </a:p>
          <a:p>
            <a:pPr>
              <a:spcBef>
                <a:spcPts val="0"/>
              </a:spcBef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Р.Р. </a:t>
            </a:r>
            <a:r>
              <a:rPr lang="ru-RU" sz="1867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Бадриевой</a:t>
            </a: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ректора </a:t>
            </a:r>
            <a:r>
              <a:rPr lang="ru-RU" sz="1867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 </a:t>
            </a: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</a:p>
          <a:p>
            <a:pPr>
              <a:spcBef>
                <a:spcPts val="0"/>
              </a:spcBef>
            </a:pPr>
            <a:r>
              <a:rPr lang="ru-RU" sz="1867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отделов образования</a:t>
            </a:r>
          </a:p>
        </p:txBody>
      </p:sp>
      <p:pic>
        <p:nvPicPr>
          <p:cNvPr id="1026" name="Picture 2" descr="C:\Users\проба\Saved Games\Desktop\DSCN4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5" y="740702"/>
            <a:ext cx="4992555" cy="318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19" y="153943"/>
            <a:ext cx="10972800" cy="422717"/>
          </a:xfrm>
        </p:spPr>
        <p:txBody>
          <a:bodyPr>
            <a:noAutofit/>
          </a:bodyPr>
          <a:lstStyle/>
          <a:p>
            <a:r>
              <a:rPr lang="ru-RU" altLang="ru-RU" sz="26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освоения программы группы А</a:t>
            </a:r>
            <a:endParaRPr lang="ru-RU" sz="26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65484"/>
              </p:ext>
            </p:extLst>
          </p:nvPr>
        </p:nvGraphicFramePr>
        <p:xfrm>
          <a:off x="650790" y="1283850"/>
          <a:ext cx="11022226" cy="4803911"/>
        </p:xfrm>
        <a:graphic>
          <a:graphicData uri="http://schemas.openxmlformats.org/drawingml/2006/table">
            <a:tbl>
              <a:tblPr firstRow="1" firstCol="1" bandRow="1"/>
              <a:tblGrid>
                <a:gridCol w="6656989"/>
                <a:gridCol w="1855226"/>
                <a:gridCol w="2510011"/>
              </a:tblGrid>
              <a:tr h="508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Критерий 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 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Общий</a:t>
                      </a:r>
                      <a:r>
                        <a:rPr lang="ru-RU" sz="19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балл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Критический </a:t>
                      </a:r>
                      <a:r>
                        <a:rPr lang="ru-RU" sz="19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 </a:t>
                      </a:r>
                      <a:r>
                        <a:rPr lang="ru-RU" sz="19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организационной ситуации с точки зрения социального капитала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1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Спроектированы и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аргументированы решения </a:t>
                      </a:r>
                      <a:r>
                        <a:rPr lang="ru-RU" sz="19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усложнению структуры организации</a:t>
                      </a:r>
                      <a:endParaRPr lang="ru-RU" sz="19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Оценены риски </a:t>
                      </a:r>
                      <a:r>
                        <a:rPr lang="ru-RU" sz="19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затруднения при реализации решений</a:t>
                      </a:r>
                      <a:endParaRPr lang="ru-RU" sz="19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2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4" y="70622"/>
            <a:ext cx="10972800" cy="422717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009900"/>
                </a:solidFill>
              </a:rPr>
              <a:t>Результаты обучения директоров школ </a:t>
            </a:r>
            <a:r>
              <a:rPr lang="ru-RU" sz="2667" b="1" u="sng" dirty="0">
                <a:solidFill>
                  <a:srgbClr val="009900"/>
                </a:solidFill>
              </a:rPr>
              <a:t>группы А (зеленая зона)</a:t>
            </a:r>
            <a:endParaRPr lang="ru-RU" sz="26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" y="0"/>
            <a:ext cx="455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15280"/>
            <a:ext cx="546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09498"/>
              </p:ext>
            </p:extLst>
          </p:nvPr>
        </p:nvGraphicFramePr>
        <p:xfrm>
          <a:off x="455719" y="1508787"/>
          <a:ext cx="11260832" cy="4493638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1536171"/>
                <a:gridCol w="1920213"/>
                <a:gridCol w="3288247"/>
                <a:gridCol w="1032233"/>
                <a:gridCol w="960107"/>
                <a:gridCol w="960107"/>
                <a:gridCol w="571737"/>
                <a:gridCol w="703985"/>
              </a:tblGrid>
              <a:tr h="2145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МР, город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критический анализ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организационной ситуации с точки зрения социального капитала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Спроектированы и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аргументированы решения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усложнению структуры организации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Оценены риски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затруднения при реализации решений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Бугульма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Дулова Г.В.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 3 с УИОП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Хабибуллина А.Б.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131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Хайбуллин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Р.Р.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 85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Шаймарданов А.Н.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Изминская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Имамов И.Ф.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177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УИОП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Каримова Д.С.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146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Кузавкова Л.В.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 25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Чистопольский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Абзянова М.Н.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Закиров Ш.Р.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Лицей-интернат №84 им. Г.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Акыша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6105" y="794902"/>
            <a:ext cx="1142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</a:rPr>
              <a:t>Самая лучшая (активная) «первая девятка»</a:t>
            </a:r>
          </a:p>
        </p:txBody>
      </p:sp>
    </p:spTree>
    <p:extLst>
      <p:ext uri="{BB962C8B-B14F-4D97-AF65-F5344CB8AC3E}">
        <p14:creationId xmlns:p14="http://schemas.microsoft.com/office/powerpoint/2010/main" val="38087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00265"/>
              </p:ext>
            </p:extLst>
          </p:nvPr>
        </p:nvGraphicFramePr>
        <p:xfrm>
          <a:off x="719403" y="932723"/>
          <a:ext cx="11163434" cy="5352747"/>
        </p:xfrm>
        <a:graphic>
          <a:graphicData uri="http://schemas.openxmlformats.org/drawingml/2006/table">
            <a:tbl>
              <a:tblPr firstRow="1" firstCol="1" bandRow="1"/>
              <a:tblGrid>
                <a:gridCol w="450835"/>
                <a:gridCol w="1127616"/>
                <a:gridCol w="1354094"/>
                <a:gridCol w="3862588"/>
                <a:gridCol w="970734"/>
                <a:gridCol w="970734"/>
                <a:gridCol w="776586"/>
                <a:gridCol w="776586"/>
                <a:gridCol w="873661"/>
              </a:tblGrid>
              <a:tr h="617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МР, город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Критический анализ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Аргументированы решения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Оценены риски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1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Верхнеуслонский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Баканова А.Н.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Макуловская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Высокогорский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Гильманова Е.С.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Высокогорская  СОШ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Алькеевский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Махмутов А.Ф.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Ново-Салмановская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Лаишевский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Шарипова Г.Х.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Якупова Е.Н.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Ютазинский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Белалова Г.Н.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Уруссинская гимназия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Чистополь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Габитова Г.С.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Апастовский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Зиятдинова Г.С.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Апастовская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Зеленодольск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Кудрявцева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Сибгатуллин Р.Ш.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Апазовская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Тухфатуллин И.И.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50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УИОП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Лениногорск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Хайбрахманова С.С.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Шаяхметова Н.Ш.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33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УИОП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1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Верхнеуслонский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Маслов Г.Г.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Кураловская 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Баклашова О.Н.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Билалова Л.Р.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с УИОП для одаренных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Аксубаевский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Борисов В.А.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Сунчелеевская СОШ им. академика Н.Т.Саврукова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Галялиев А.Р.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Саклов-Башская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Кашапов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29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Мухаметзянов Р.Р.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Большекибячинская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Платонова О.В.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7887" y="233760"/>
            <a:ext cx="11384951" cy="42271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9900"/>
                </a:solidFill>
              </a:rPr>
              <a:t>Результаты обучения директоров школ </a:t>
            </a:r>
            <a:r>
              <a:rPr lang="ru-RU" sz="2400" b="1" u="sng" dirty="0">
                <a:solidFill>
                  <a:srgbClr val="009900"/>
                </a:solidFill>
              </a:rPr>
              <a:t>группы А</a:t>
            </a:r>
            <a:endParaRPr lang="ru-RU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55" y="125963"/>
            <a:ext cx="11384951" cy="422717"/>
          </a:xfrm>
        </p:spPr>
        <p:txBody>
          <a:bodyPr>
            <a:noAutofit/>
          </a:bodyPr>
          <a:lstStyle/>
          <a:p>
            <a:r>
              <a:rPr lang="ru-RU" sz="2133" b="1" dirty="0">
                <a:solidFill>
                  <a:srgbClr val="009900"/>
                </a:solidFill>
              </a:rPr>
              <a:t>Результаты обучения директоров школ </a:t>
            </a:r>
            <a:r>
              <a:rPr lang="ru-RU" sz="2133" b="1" u="sng" dirty="0">
                <a:solidFill>
                  <a:srgbClr val="009900"/>
                </a:solidFill>
              </a:rPr>
              <a:t>группы А</a:t>
            </a:r>
            <a:endParaRPr lang="ru-RU" sz="2133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12060"/>
              </p:ext>
            </p:extLst>
          </p:nvPr>
        </p:nvGraphicFramePr>
        <p:xfrm>
          <a:off x="554338" y="548680"/>
          <a:ext cx="11281767" cy="6306173"/>
        </p:xfrm>
        <a:graphic>
          <a:graphicData uri="http://schemas.openxmlformats.org/drawingml/2006/table">
            <a:tbl>
              <a:tblPr firstRow="1" firstCol="1" bandRow="1"/>
              <a:tblGrid>
                <a:gridCol w="496614"/>
                <a:gridCol w="1242122"/>
                <a:gridCol w="1491599"/>
                <a:gridCol w="3159336"/>
                <a:gridCol w="998387"/>
                <a:gridCol w="998387"/>
                <a:gridCol w="998387"/>
                <a:gridCol w="898548"/>
                <a:gridCol w="998387"/>
              </a:tblGrid>
              <a:tr h="530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МР, город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Критический анализ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Аргументированы решения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Оценены риски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6" marR="467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Сахнов А.С.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9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Ризванов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Лицей-интернат №2 – Школа Превосходства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Шамсеева Г.Г.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Татарская гимназия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Григорьев М.Ю.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Чистопольский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Беспалова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Лучовская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Зеленодольский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Костюхин В.И.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Васильевская КШИ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Черемшанский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Плотников В.А.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Черемшанская СОШ № 1»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Рагимшин А.В.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Атнинский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Халиков И.М.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Новошашинская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Альметьевск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Чекрыжова Е.Н.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Ибрагимов А.Р.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Нижнеметескинская 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Идрисова Г.Я.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Джалильская СОШ №1 с УИОП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Латыпова А.Р.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Алексеевский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Фомин О.Ю.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Алексеевская  СОШ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Кутдусова Л.Р.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№114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Пестречинский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Хасанова З.Ф.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Пановская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Кайбицкий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Биктимерова Ф.Ф.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Большеподберезинская 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Князев Д.А.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№1 с УИОП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Пименов А.В.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Старошешминская 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Азнакаевский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Ахматов М.Д.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с.Сарлы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Кукмор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Бариев Р.Д.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Бугульминский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Гайнуллин Ф.К.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Татарская гимназия №14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Актанышский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Галиев Э.А.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Мари-Суксинская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Альметьевск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Загидуллин М.И.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Лицей-интернат 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Высокогорский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Медведева Н.Г.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Бирюлинская  СОШ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Харисов Ф.Ф.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Татарская гимназия №15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Скобелкина Э.М.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№82 с УИОП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Бакова И.Н.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102 им. .С.Устиновой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Мухамадеев М.Ю.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Кадетская школа им. Н.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Кайманова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Гатауллина А.М.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Арская  СОШ 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Сальников А.Л.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26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Азизов Р.М.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им. Баки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Урманче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9" marR="4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4" y="70622"/>
            <a:ext cx="10972800" cy="422717"/>
          </a:xfrm>
        </p:spPr>
        <p:txBody>
          <a:bodyPr>
            <a:noAutofit/>
          </a:bodyPr>
          <a:lstStyle/>
          <a:p>
            <a:r>
              <a:rPr lang="ru-RU" sz="2667" b="1" dirty="0">
                <a:solidFill>
                  <a:srgbClr val="009900"/>
                </a:solidFill>
              </a:rPr>
              <a:t>Результаты обучения директоров школ </a:t>
            </a:r>
            <a:r>
              <a:rPr lang="ru-RU" sz="2667" b="1" u="sng" dirty="0">
                <a:solidFill>
                  <a:srgbClr val="009900"/>
                </a:solidFill>
              </a:rPr>
              <a:t>группы А (зеленая зона)</a:t>
            </a:r>
            <a:endParaRPr lang="ru-RU" sz="26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037"/>
              </p:ext>
            </p:extLst>
          </p:nvPr>
        </p:nvGraphicFramePr>
        <p:xfrm>
          <a:off x="623392" y="1623429"/>
          <a:ext cx="10972799" cy="3392259"/>
        </p:xfrm>
        <a:graphic>
          <a:graphicData uri="http://schemas.openxmlformats.org/drawingml/2006/table">
            <a:tbl>
              <a:tblPr firstRow="1" firstCol="1" bandRow="1"/>
              <a:tblGrid>
                <a:gridCol w="461331"/>
                <a:gridCol w="1536171"/>
                <a:gridCol w="1920213"/>
                <a:gridCol w="3360373"/>
                <a:gridCol w="768085"/>
                <a:gridCol w="768085"/>
                <a:gridCol w="768085"/>
                <a:gridCol w="686471"/>
                <a:gridCol w="703985"/>
              </a:tblGrid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Азнакаевский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Ахматов М.Д.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с.Сарлы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Кукмор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Бариев Р.Д.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№3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Бугульминский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Гайнуллин Ф.К.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Татарская гимназия №14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Актанышский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Галиев Э.А.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Мари-Суксинская СОШ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Альметьевск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Загидуллин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М.И.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Лицей-интернат № 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Высокогорский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Медведева Н.Г.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Бирюлинская  СОШ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Харисов Ф.Ф.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Татарская гимназия №15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Скобелкина Э.М.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 №82 с УИОП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Бакова И.Н.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102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С.Устиновой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Мухамадеев М.Ю.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Кадетская школа им.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Н.Кайманова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Гатауллина А.М.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Арская  СОШ  №7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Н.Челны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Сальников А.Л.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Азизов Р.М.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им. Баки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Урманче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3" marR="76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55C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3393" y="794902"/>
            <a:ext cx="1142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</a:rPr>
              <a:t>Замыкающие список первой группы (наименьшие баллы)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46104" y="836712"/>
          <a:ext cx="10972800" cy="565219"/>
        </p:xfrm>
        <a:graphic>
          <a:graphicData uri="http://schemas.openxmlformats.org/drawingml/2006/table">
            <a:tbl>
              <a:tblPr/>
              <a:tblGrid>
                <a:gridCol w="10972800"/>
              </a:tblGrid>
              <a:tr h="56521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6104" y="70622"/>
            <a:ext cx="10972800" cy="422717"/>
          </a:xfrm>
        </p:spPr>
        <p:txBody>
          <a:bodyPr>
            <a:noAutofit/>
          </a:bodyPr>
          <a:lstStyle/>
          <a:p>
            <a:r>
              <a:rPr lang="ru-RU" sz="2667" b="1" u="sng" dirty="0">
                <a:solidFill>
                  <a:srgbClr val="FFC000"/>
                </a:solidFill>
              </a:rPr>
              <a:t>Обучение руководителей группы В (желтая зона</a:t>
            </a:r>
            <a:r>
              <a:rPr lang="ru-RU" sz="2667" b="1" dirty="0">
                <a:solidFill>
                  <a:srgbClr val="FFC000"/>
                </a:solidFill>
                <a:latin typeface="Arial" charset="0"/>
              </a:rPr>
              <a:t>)</a:t>
            </a:r>
            <a:r>
              <a:rPr lang="ru-RU" sz="2133" b="1" dirty="0">
                <a:solidFill>
                  <a:srgbClr val="FFC000"/>
                </a:solidFill>
              </a:rPr>
              <a:t> </a:t>
            </a:r>
            <a:endParaRPr lang="ru-RU" sz="2667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07591"/>
              </p:ext>
            </p:extLst>
          </p:nvPr>
        </p:nvGraphicFramePr>
        <p:xfrm>
          <a:off x="546105" y="3717032"/>
          <a:ext cx="11329260" cy="2164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52128"/>
                <a:gridCol w="2400267"/>
                <a:gridCol w="1536171"/>
                <a:gridCol w="1152128"/>
                <a:gridCol w="2688299"/>
                <a:gridCol w="1248139"/>
                <a:gridCol w="1152128"/>
              </a:tblGrid>
              <a:tr h="85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 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Декабрь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Январь, </a:t>
                      </a:r>
                    </a:p>
                    <a:p>
                      <a:r>
                        <a:rPr lang="ru-RU" sz="1600" dirty="0" smtClean="0"/>
                        <a:t>февраль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Февраль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 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</a:tr>
              <a:tr h="11379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Стартовый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семинар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Работа в малых группах с использованием кейс-технологий.</a:t>
                      </a:r>
                    </a:p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Промежуточный контроль.</a:t>
                      </a:r>
                    </a:p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Дистанционная работа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Стажировки на базе школ руководителей «зеленой зоны»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Фасилитационная сессия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Обучающие семинары, групповая работа с приглашением бизнес-тренеров,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практикумы, тренинги,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самостоятельная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Подготовка проектной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работы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Итоговая аттестация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16864"/>
              </p:ext>
            </p:extLst>
          </p:nvPr>
        </p:nvGraphicFramePr>
        <p:xfrm>
          <a:off x="623392" y="836712"/>
          <a:ext cx="11297210" cy="1493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72341"/>
                <a:gridCol w="1015499"/>
                <a:gridCol w="2440885"/>
                <a:gridCol w="4768485"/>
              </a:tblGrid>
              <a:tr h="1239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«Развитие лидерского потенциала и управленческих компетенций руководителей образовательных организаций»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108-120 часов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Разработана совместно с Институтом стратегии развития образования РАО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Руководитель проекта </a:t>
                      </a:r>
                      <a:r>
                        <a:rPr lang="ru-RU" sz="15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5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Логвинова</a:t>
                      </a:r>
                      <a:r>
                        <a:rPr lang="ru-RU" sz="15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Ирина</a:t>
                      </a:r>
                      <a:r>
                        <a:rPr lang="ru-RU" sz="15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Михайловна</a:t>
                      </a:r>
                      <a:r>
                        <a:rPr lang="ru-RU" sz="15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директор центра ДПО Института стратегии развития образования РАО</a:t>
                      </a:r>
                      <a:endParaRPr lang="ru-RU" sz="15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00425"/>
              </p:ext>
            </p:extLst>
          </p:nvPr>
        </p:nvGraphicFramePr>
        <p:xfrm>
          <a:off x="564958" y="5925277"/>
          <a:ext cx="11406537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465"/>
                <a:gridCol w="2880320"/>
                <a:gridCol w="4128459"/>
                <a:gridCol w="2688293"/>
              </a:tblGrid>
              <a:tr h="447040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Обучено </a:t>
                      </a:r>
                      <a:r>
                        <a:rPr lang="ru-RU" sz="2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1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372 руководителя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Получили документы о ПК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372 руководителя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46105" y="2326097"/>
            <a:ext cx="11425263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Основная задача обучения группы </a:t>
            </a:r>
            <a:r>
              <a:rPr lang="ru-RU" sz="2133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– актуализация современных форм и методов управления в системе образования и закрепление данных форм работы в ежедневной управленческой деятельности на базе собственных образовательных организаций. </a:t>
            </a:r>
            <a:endParaRPr lang="ru-RU" sz="2133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1" b="13600"/>
          <a:stretch/>
        </p:blipFill>
        <p:spPr>
          <a:xfrm>
            <a:off x="5255717" y="3909053"/>
            <a:ext cx="667264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3" y="16934"/>
            <a:ext cx="10972800" cy="6921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9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Уровневое обучение директоров базовых школ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25-27 апреля 2016 </a:t>
            </a:r>
            <a:r>
              <a:rPr lang="ru-RU" sz="213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(</a:t>
            </a:r>
            <a:r>
              <a:rPr lang="ru-RU" sz="2133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3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№ 179 </a:t>
            </a:r>
            <a:r>
              <a:rPr lang="ru-RU" sz="2133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Ново-Савиновского района г.Казани)</a:t>
            </a:r>
            <a:endParaRPr lang="ru-RU" sz="2133" dirty="0">
              <a:solidFill>
                <a:srgbClr val="FFC000"/>
              </a:solidFill>
            </a:endParaRPr>
          </a:p>
        </p:txBody>
      </p:sp>
      <p:sp>
        <p:nvSpPr>
          <p:cNvPr id="15363" name="Содержимое 6"/>
          <p:cNvSpPr>
            <a:spLocks noGrp="1"/>
          </p:cNvSpPr>
          <p:nvPr>
            <p:ph idx="1"/>
          </p:nvPr>
        </p:nvSpPr>
        <p:spPr>
          <a:xfrm>
            <a:off x="263550" y="847073"/>
            <a:ext cx="6655637" cy="4301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733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</a:p>
          <a:p>
            <a:pPr algn="ctr">
              <a:buNone/>
            </a:pPr>
            <a:r>
              <a:rPr lang="ru-RU" sz="1733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(желтая зона</a:t>
            </a:r>
            <a:r>
              <a:rPr lang="ru-RU" sz="1733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- 368 директоров</a:t>
            </a:r>
          </a:p>
          <a:p>
            <a:pPr algn="ctr">
              <a:buNone/>
            </a:pPr>
            <a:endParaRPr lang="ru-RU" sz="10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«Развитие лидерского потенциала и управленческих компетенций руководителей образовательных организаций» </a:t>
            </a:r>
          </a:p>
          <a:p>
            <a:pPr>
              <a:buNone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И.М.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Логвиновой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руководителя Центра Института стратегии развития образования РАО,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доцента, 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Г.Л.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Копотевой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старшего научного сотрудника </a:t>
            </a:r>
            <a:r>
              <a:rPr lang="ru-RU" sz="1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Центра,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И.Р. Мухаметова, заместителя министра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Алишева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заместителя министра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Р.И. Шаяхметовой, начальника отдела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ДПО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Р.Р. </a:t>
            </a:r>
            <a:r>
              <a:rPr lang="ru-RU" sz="1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Бадриевой</a:t>
            </a: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ректора ИРО  РТ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отделов образований</a:t>
            </a:r>
          </a:p>
          <a:p>
            <a:pPr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профсоюзных организаций</a:t>
            </a:r>
          </a:p>
          <a:p>
            <a:pPr>
              <a:buFont typeface="Wingdings" pitchFamily="2" charset="2"/>
              <a:buChar char="§"/>
            </a:pPr>
            <a:r>
              <a:rPr lang="ru-RU" sz="1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директоров школ</a:t>
            </a:r>
          </a:p>
          <a:p>
            <a:pPr marL="0" indent="0" algn="just">
              <a:buNone/>
            </a:pPr>
            <a:endParaRPr lang="ru-RU" sz="1600" b="1" dirty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4800" r="18249" b="-24800"/>
          <a:stretch/>
        </p:blipFill>
        <p:spPr>
          <a:xfrm>
            <a:off x="7163105" y="847074"/>
            <a:ext cx="3923920" cy="393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0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6105" y="125963"/>
            <a:ext cx="11384951" cy="4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Критерии освоения программы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группы 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67751"/>
              </p:ext>
            </p:extLst>
          </p:nvPr>
        </p:nvGraphicFramePr>
        <p:xfrm>
          <a:off x="1301580" y="1220755"/>
          <a:ext cx="10190205" cy="477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735"/>
                <a:gridCol w="3396735"/>
                <a:gridCol w="3396735"/>
              </a:tblGrid>
              <a:tr h="702809"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Дистанционная форма контроля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Итоговый балл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7747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Промежуточное  тестирование 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мах 30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балл.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145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08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Пять заданий 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мах 5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балл.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8944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Итоговое  тестирование 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мах 100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балл.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81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Очная</a:t>
                      </a:r>
                      <a:r>
                        <a:rPr lang="ru-RU" sz="1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ащита эссе 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мах 10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балл.</a:t>
                      </a:r>
                      <a:endParaRPr lang="ru-RU" sz="19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3858" y="-137651"/>
            <a:ext cx="4965291" cy="9186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Грант «Учитель-наставник»</a:t>
            </a: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92184"/>
              </p:ext>
            </p:extLst>
          </p:nvPr>
        </p:nvGraphicFramePr>
        <p:xfrm>
          <a:off x="157321" y="655961"/>
          <a:ext cx="391323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Бугульминский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Сабинский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Тукаевский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Актанышский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Балтасинский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Нижнекамский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Пестречинский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Атнинский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Нурлатский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Тетюшский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Приволжский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Менделеевский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4" name="Объект 22"/>
          <p:cNvGraphicFramePr>
            <a:graphicFrameLocks/>
          </p:cNvGraphicFramePr>
          <p:nvPr>
            <p:extLst/>
          </p:nvPr>
        </p:nvGraphicFramePr>
        <p:xfrm>
          <a:off x="4159048" y="655961"/>
          <a:ext cx="391323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Апастовский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Аксубаевский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Новошешминский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Ютазинский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Набережные Челны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Азнакаевский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Агрызский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Алексеевский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Буинский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Елабужский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Кайбицкий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Камско-Устьинский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Мамадышский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5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75720"/>
              </p:ext>
            </p:extLst>
          </p:nvPr>
        </p:nvGraphicFramePr>
        <p:xfrm>
          <a:off x="8170607" y="655961"/>
          <a:ext cx="3913239" cy="60566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Мензелинский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Рыбно-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Слободский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Сармановский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Тюлячинский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Чистопольский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Авиастроительный,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Ново-Савиновский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Альметьевский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Верхнеуслонский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Кукморский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Лениногорский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Спасский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Черемшанский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7321" y="0"/>
            <a:ext cx="10515600" cy="65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Учитель-наставник – 574/102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2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" y="0"/>
            <a:ext cx="719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15280"/>
            <a:ext cx="546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6103" y="70622"/>
            <a:ext cx="11384951" cy="4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Результаты обучения директоров школ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группы 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84634"/>
              </p:ext>
            </p:extLst>
          </p:nvPr>
        </p:nvGraphicFramePr>
        <p:xfrm>
          <a:off x="693045" y="1124744"/>
          <a:ext cx="10945216" cy="5402312"/>
        </p:xfrm>
        <a:graphic>
          <a:graphicData uri="http://schemas.openxmlformats.org/drawingml/2006/table">
            <a:tbl>
              <a:tblPr/>
              <a:tblGrid>
                <a:gridCol w="288032"/>
                <a:gridCol w="1920212"/>
                <a:gridCol w="2880321"/>
                <a:gridCol w="2976331"/>
                <a:gridCol w="480053"/>
                <a:gridCol w="384043"/>
                <a:gridCol w="576064"/>
                <a:gridCol w="384043"/>
                <a:gridCol w="480053"/>
                <a:gridCol w="576064"/>
              </a:tblGrid>
              <a:tr h="2965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ФИО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образовательная организация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дистан. форма контроля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эссе (мах 10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в рейтинге</a:t>
                      </a:r>
                    </a:p>
                  </a:txBody>
                  <a:tcPr marL="7268" marR="7268" marT="72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промежуточное  тестирование (мах 30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пять заданий (мах 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Итог. тест. (мах 100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Агрызский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Губайдуллин Рустам Разилевич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 2"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144,8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Набережные Челны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Шарипова Эльмира Габдулахатовна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ГБОУ "Кадетская школа № 82"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144,8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Лениногорский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Павлов Тарас Владимирович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 13"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144,6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Пестречинский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Осипова Светлана Витальевна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"Кулаевская СОШ"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Давлетшина Гулия Зайнулловна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"Каргалинская гимназия"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Воронина Наталия Геннадьевна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"Кривоозерская СОШ"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Абдрахманова Луиза Загидулловна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"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Базарно-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Матакская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Бавлинский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Малахова Татьяна Александровна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№6"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Н-Савиновский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Шакирова Талия Расыховна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№71"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Советский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Александровская Ирина Алексеевна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"Гимназия № 93"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144,3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Московский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Каплан Анна Маратовна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№64"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Н-Савиновский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Осипова Ольга Андреевна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№132"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Советский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Гиматутдинова Ирина Львовна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"СОШ №141"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Советский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Абакумова Елена Викторовна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№169"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Советский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Смолкина Наталья Викторовна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№72"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Лаишевский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Мингазова Нинель Борисовна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Песчано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Ковалинская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Гайнутдинова Равиля Хакимхановна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"Гимназия №2"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Приволжский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Урманчеева Альфия Гусмановна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№78” </a:t>
                      </a:r>
                    </a:p>
                  </a:txBody>
                  <a:tcPr marL="7268" marR="7268" marT="72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7268" marR="7268" marT="7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268" marR="7268" marT="7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7491" y="568882"/>
            <a:ext cx="1142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Руководители,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набравшие наибольшее количество баллов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6105" y="125963"/>
            <a:ext cx="11384951" cy="4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Результаты обучения директоров школ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группы 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9812"/>
              </p:ext>
            </p:extLst>
          </p:nvPr>
        </p:nvGraphicFramePr>
        <p:xfrm>
          <a:off x="623393" y="1746451"/>
          <a:ext cx="11331575" cy="4085941"/>
        </p:xfrm>
        <a:graphic>
          <a:graphicData uri="http://schemas.openxmlformats.org/drawingml/2006/table">
            <a:tbl>
              <a:tblPr/>
              <a:tblGrid>
                <a:gridCol w="320376"/>
                <a:gridCol w="1875165"/>
                <a:gridCol w="2677047"/>
                <a:gridCol w="3363174"/>
                <a:gridCol w="616376"/>
                <a:gridCol w="403954"/>
                <a:gridCol w="473600"/>
                <a:gridCol w="417883"/>
                <a:gridCol w="710400"/>
                <a:gridCol w="473600"/>
              </a:tblGrid>
              <a:tr h="505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Ново-Савиновский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Хабибуллин Ринат Накипович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№103"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Верхнеуслонский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Саттаров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Радик Рифгатович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"Набережно-Морквашская СОШ"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Кировский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Тарасова Ирина Владиславовна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"Русско-татарская СОШ №81" 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Московский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Фатхуллин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Рашид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Салихович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№87" 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81,23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Нутфуллин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Ранас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Нуруллович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"Якушкинская СОШ"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Ялалов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Илсур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Индусович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ГБОУ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кад.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.-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18,83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80,35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Сафиуллин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Халим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Салихович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"Фомкинская СОШ"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Мамадышский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Якупов Расуль Ахатович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"Олуязский лицей"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Ахметзянов Султан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Файзерахманович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"СОШ №4"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Казань, Советский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Арсланова Рахима Минвалиевна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"Гимназия №20" 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Верхнеуслонский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Гаврилин Александр Николаевич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Коргузинская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Галияхметов Роберт Рашитович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ГБОУ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Икшурминская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кад.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.-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Пестречинский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Зарипов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Флорид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Фаритович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Пестречинская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 №1"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82,61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10123" marR="10123" marT="101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10123" marR="10123" marT="101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3393" y="794902"/>
            <a:ext cx="1142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Замыкающие список группы (наименьшие баллы)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22" y="2756925"/>
            <a:ext cx="110412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33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8767" y="-137651"/>
            <a:ext cx="4300550" cy="9186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Грант «Учитель-мастер»</a:t>
            </a: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863243"/>
              </p:ext>
            </p:extLst>
          </p:nvPr>
        </p:nvGraphicFramePr>
        <p:xfrm>
          <a:off x="157321" y="655961"/>
          <a:ext cx="3913239" cy="60566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Набережные Челны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Нижнекамский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Приволжский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Авиастроительный,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Лениногорский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Чистопольский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Альметьевский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Нурлатский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Сабинский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Кировский, Московский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Бугульминский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Ютазинский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Алексеевский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Актанышский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4" name="Объект 22"/>
          <p:cNvGraphicFramePr>
            <a:graphicFrameLocks/>
          </p:cNvGraphicFramePr>
          <p:nvPr>
            <p:extLst/>
          </p:nvPr>
        </p:nvGraphicFramePr>
        <p:xfrm>
          <a:off x="4159048" y="655961"/>
          <a:ext cx="391323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Заинский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Мамадышский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Агрызский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Балтасинский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Мензелинский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Пестречинский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Спасский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Атнинский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Елабужский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Кукморский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Новошешминский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Тукаевский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Черемшанский</a:t>
                      </a: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graphicFrame>
        <p:nvGraphicFramePr>
          <p:cNvPr id="25" name="Объект 22"/>
          <p:cNvGraphicFramePr>
            <a:graphicFrameLocks/>
          </p:cNvGraphicFramePr>
          <p:nvPr>
            <p:extLst/>
          </p:nvPr>
        </p:nvGraphicFramePr>
        <p:xfrm>
          <a:off x="8170607" y="655961"/>
          <a:ext cx="3913239" cy="593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17058">
                  <a:extLst>
                    <a:ext uri="{9D8B030D-6E8A-4147-A177-3AD203B41FA5}">
                      <a16:colId xmlns="" xmlns:a16="http://schemas.microsoft.com/office/drawing/2014/main" val="3704784617"/>
                    </a:ext>
                  </a:extLst>
                </a:gridCol>
                <a:gridCol w="698090">
                  <a:extLst>
                    <a:ext uri="{9D8B030D-6E8A-4147-A177-3AD203B41FA5}">
                      <a16:colId xmlns="" xmlns:a16="http://schemas.microsoft.com/office/drawing/2014/main" val="2231492038"/>
                    </a:ext>
                  </a:extLst>
                </a:gridCol>
                <a:gridCol w="698091">
                  <a:extLst>
                    <a:ext uri="{9D8B030D-6E8A-4147-A177-3AD203B41FA5}">
                      <a16:colId xmlns="" xmlns:a16="http://schemas.microsoft.com/office/drawing/2014/main" val="99776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Азнакаевский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11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91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Аксубаевский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93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Менделеевский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3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60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Арский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67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Тюлячинский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05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Верхнеуслонский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002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Рыбно-Слободский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99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7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Тетюшский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80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Сармановский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Апастовский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50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Кайбицкий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14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Камско-Устьинский</a:t>
                      </a: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3162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7321" y="0"/>
            <a:ext cx="10515600" cy="65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Учитель-мастер – 1645/600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23" y="0"/>
            <a:ext cx="10995376" cy="118406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План работы в рамках выданных грантов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19975" y="1432335"/>
          <a:ext cx="109950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39">
                  <a:extLst>
                    <a:ext uri="{9D8B030D-6E8A-4147-A177-3AD203B41FA5}">
                      <a16:colId xmlns="" xmlns:a16="http://schemas.microsoft.com/office/drawing/2014/main" val="385340843"/>
                    </a:ext>
                  </a:extLst>
                </a:gridCol>
                <a:gridCol w="4090957">
                  <a:extLst>
                    <a:ext uri="{9D8B030D-6E8A-4147-A177-3AD203B41FA5}">
                      <a16:colId xmlns="" xmlns:a16="http://schemas.microsoft.com/office/drawing/2014/main" val="3593600915"/>
                    </a:ext>
                  </a:extLst>
                </a:gridCol>
                <a:gridCol w="6472728">
                  <a:extLst>
                    <a:ext uri="{9D8B030D-6E8A-4147-A177-3AD203B41FA5}">
                      <a16:colId xmlns="" xmlns:a16="http://schemas.microsoft.com/office/drawing/2014/main" val="2612694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Период работы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Мероприятия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71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Конец июня –</a:t>
                      </a:r>
                      <a:r>
                        <a:rPr lang="ru-RU" sz="2400" baseline="0" dirty="0"/>
                        <a:t> середина июля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Обучение учителей-мастеров</a:t>
                      </a:r>
                      <a:r>
                        <a:rPr lang="ru-RU" sz="2400" baseline="0" dirty="0"/>
                        <a:t> и учителей-наставников 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412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Середина июля –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середина</a:t>
                      </a:r>
                      <a:r>
                        <a:rPr lang="ru-RU" sz="2400" baseline="0" dirty="0"/>
                        <a:t> августа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Самостоятельная</a:t>
                      </a:r>
                      <a:r>
                        <a:rPr lang="ru-RU" sz="2400" baseline="0" dirty="0"/>
                        <a:t> работа </a:t>
                      </a:r>
                      <a:r>
                        <a:rPr lang="ru-RU" sz="2400" baseline="0" dirty="0" err="1"/>
                        <a:t>грантовиков</a:t>
                      </a:r>
                      <a:r>
                        <a:rPr lang="ru-RU" sz="2400" baseline="0" dirty="0"/>
                        <a:t> </a:t>
                      </a:r>
                      <a:br>
                        <a:rPr lang="ru-RU" sz="2400" baseline="0" dirty="0"/>
                      </a:br>
                      <a:r>
                        <a:rPr lang="ru-RU" sz="2400" baseline="0" dirty="0"/>
                        <a:t>над планированием проекта и подготовкой </a:t>
                      </a:r>
                      <a:br>
                        <a:rPr lang="ru-RU" sz="2400" baseline="0" dirty="0"/>
                      </a:br>
                      <a:r>
                        <a:rPr lang="ru-RU" sz="2400" baseline="0" dirty="0"/>
                        <a:t>к реализации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67307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Промежуточное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</a:rPr>
                        <a:t> формирующее оценивание/обратная связь/рефлексия/отчет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075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Середина августа –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середина декабря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Реализация проекта</a:t>
                      </a:r>
                      <a:r>
                        <a:rPr lang="ru-RU" sz="2400" baseline="0" dirty="0"/>
                        <a:t> в своем муниципальном районе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693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Середина – конец декабря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Отчет по реализованным</a:t>
                      </a:r>
                      <a:r>
                        <a:rPr lang="ru-RU" sz="2400" baseline="0" dirty="0"/>
                        <a:t> мероприятиям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64484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Итоговое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</a:rPr>
                        <a:t> оценивание/обратная связь/рефлексия/отчет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81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95" y="168893"/>
            <a:ext cx="10995376" cy="7683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Фокус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89495" y="1125571"/>
          <a:ext cx="1109958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34">
                  <a:extLst>
                    <a:ext uri="{9D8B030D-6E8A-4147-A177-3AD203B41FA5}">
                      <a16:colId xmlns="" xmlns:a16="http://schemas.microsoft.com/office/drawing/2014/main" val="185523095"/>
                    </a:ext>
                  </a:extLst>
                </a:gridCol>
                <a:gridCol w="8795951">
                  <a:extLst>
                    <a:ext uri="{9D8B030D-6E8A-4147-A177-3AD203B41FA5}">
                      <a16:colId xmlns="" xmlns:a16="http://schemas.microsoft.com/office/drawing/2014/main" val="4263494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Учитель-мастер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Создание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и реализация образовательно-воспитательного проекта по решению аутентичной для детей проблемы из реальной жизни с учениками своей и еще одной школы в муниципальном районе (минимум 2 школы)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 основные составляющие проекта – образовательный компонент учителя </a:t>
                      </a:r>
                      <a:br>
                        <a:rPr lang="ru-RU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и продукт проектной деятельности учеников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Продолжительность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проекта – 4 месяца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5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Учитель-наставник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Создание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плана и реализация наставничества молодым учителям </a:t>
                      </a:r>
                      <a:br>
                        <a:rPr lang="ru-RU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(первые три года работы в школе) своего муниципального района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Каждому наставнику будут определены до 10 молодых учителей, </a:t>
                      </a:r>
                      <a:br>
                        <a:rPr lang="ru-RU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с которым будет вестись индивидуальная работа по результатам выявления точек роста каждого учителя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Продолжительность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проекта – 4 месяца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178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Учитель-эксперт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Сопровождение учителей-мастеров и учителей-наставников </a:t>
                      </a:r>
                      <a:br>
                        <a:rPr lang="ru-RU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(системная, своевременная обратная связь)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Экспертная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деятельность по своему предмету (создание электронного учебника по предметам, работа в экспертных комиссиях по ГИА/ЕГЭ, олимпиадам, аттестации учителей и другое)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980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42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0254" y="1385013"/>
            <a:ext cx="8223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75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67955"/>
              </p:ext>
            </p:extLst>
          </p:nvPr>
        </p:nvGraphicFramePr>
        <p:xfrm>
          <a:off x="411892" y="590361"/>
          <a:ext cx="11409405" cy="519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405"/>
              </a:tblGrid>
              <a:tr h="5197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Итоговые заседания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экспертных комиссий аттестационной комиссии МОиН РТ по муниципальным районам проводились  с участием членов аттестационной комиссии МОиН РТ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 </a:t>
                      </a:r>
                      <a:r>
                        <a:rPr lang="ru-RU" altLang="ru-RU" sz="2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на первую категорию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с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altLang="ru-RU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14 марта по 18 марта 2016 г.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(участвовали все </a:t>
                      </a:r>
                      <a:r>
                        <a:rPr lang="ru-RU" altLang="ru-RU" sz="28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районы, </a:t>
                      </a:r>
                      <a:endParaRPr lang="ru-RU" altLang="ru-RU" sz="2800" b="1" kern="1200" dirty="0" smtClean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кроме Ютазинского и Азнакаевского)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altLang="ru-RU" sz="1800" b="1" u="sng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095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Итоги аттестации на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первую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категорию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75260"/>
              </p:ext>
            </p:extLst>
          </p:nvPr>
        </p:nvGraphicFramePr>
        <p:xfrm>
          <a:off x="708456" y="1070916"/>
          <a:ext cx="10873944" cy="523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533"/>
                <a:gridCol w="3495197"/>
                <a:gridCol w="3012521"/>
                <a:gridCol w="1654949"/>
                <a:gridCol w="2128744"/>
              </a:tblGrid>
              <a:tr h="1320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Муниципальный район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Кол-во </a:t>
                      </a:r>
                      <a:r>
                        <a:rPr lang="ru-RU" sz="2000" dirty="0">
                          <a:effectLst/>
                        </a:rPr>
                        <a:t>претендентов на первую категорию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отклоненных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отклоненных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Альметьевский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1,38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Елабужский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Московский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Сабинский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Тукаевский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Итого: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Всего: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593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4000</Words>
  <Application>Microsoft Office PowerPoint</Application>
  <PresentationFormat>Произвольный</PresentationFormat>
  <Paragraphs>2143</Paragraphs>
  <Slides>42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Кадровые проекты  в сфере образования</vt:lpstr>
      <vt:lpstr>Гранты педагогическим работникам</vt:lpstr>
      <vt:lpstr>Презентация PowerPoint</vt:lpstr>
      <vt:lpstr>Грант «Учитель-наставник»</vt:lpstr>
      <vt:lpstr>Грант «Учитель-мастер»</vt:lpstr>
      <vt:lpstr>План работы в рамках выданных грантов</vt:lpstr>
      <vt:lpstr>Фокус работы</vt:lpstr>
      <vt:lpstr>Презентация PowerPoint</vt:lpstr>
      <vt:lpstr>Итоги аттестации на первую категорию</vt:lpstr>
      <vt:lpstr>Презентация PowerPoint</vt:lpstr>
      <vt:lpstr>Заседание АК МОиН РТ на высшую категорию  проведено с использованием портала edu.tatar.ru, документы рассмотрены  через личный кабинет претендента  с 23 по 25 марта </vt:lpstr>
      <vt:lpstr>Итоги аттестации 23 марта 2016 г.</vt:lpstr>
      <vt:lpstr>Итоги аттестации 24 марта 2016 г.</vt:lpstr>
      <vt:lpstr>Итоги аттестации 25 марта 2016 г.</vt:lpstr>
      <vt:lpstr>Презентация PowerPoint</vt:lpstr>
      <vt:lpstr>Презентация PowerPoint</vt:lpstr>
      <vt:lpstr>Не отработаны на муниципальном уровне вопросы внесения информации  о документах ПК в систему tdu.tatar.ru  </vt:lpstr>
      <vt:lpstr>ДОО №70 Нижнекамского района</vt:lpstr>
      <vt:lpstr>ДОО №70 Нижнекамского района</vt:lpstr>
      <vt:lpstr>Презентация PowerPoint</vt:lpstr>
      <vt:lpstr>Презентация PowerPoint</vt:lpstr>
      <vt:lpstr>Часто задаваемые вопросы</vt:lpstr>
      <vt:lpstr>Презентация PowerPoint</vt:lpstr>
      <vt:lpstr>Примеры направления  заведующими ДОО и отделами образования  работников ДОО на профессиональную переподготовку (Московский район г. Казани)</vt:lpstr>
      <vt:lpstr>Оценка профессиональных компетенций  заместителей директоров по учебной работе школ РТ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руководителей группы А (зеленая зона)</vt:lpstr>
      <vt:lpstr>Уровневое обучение директоров базовых школ 26 апреля 2016 года (шк. № 179 Ново-Савиновского района г.Казани)</vt:lpstr>
      <vt:lpstr>Критерии освоения программы группы А</vt:lpstr>
      <vt:lpstr>Результаты обучения директоров школ группы А (зеленая зона)</vt:lpstr>
      <vt:lpstr>Результаты обучения директоров школ группы А</vt:lpstr>
      <vt:lpstr>Результаты обучения директоров школ группы А</vt:lpstr>
      <vt:lpstr>Результаты обучения директоров школ группы А (зеленая зона)</vt:lpstr>
      <vt:lpstr>Обучение руководителей группы В (желтая зона) </vt:lpstr>
      <vt:lpstr>Уровневое обучение директоров базовых школ 25-27 апреля 2016 года (шк. № 179 Ново-Савиновского района г.Казани)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Кадровые проекты в сфере образования</dc:title>
  <dc:creator>Timirkhan Alishev</dc:creator>
  <cp:lastModifiedBy>Артемьева</cp:lastModifiedBy>
  <cp:revision>30</cp:revision>
  <dcterms:created xsi:type="dcterms:W3CDTF">2016-05-12T07:17:07Z</dcterms:created>
  <dcterms:modified xsi:type="dcterms:W3CDTF">2016-05-13T05:53:55Z</dcterms:modified>
</cp:coreProperties>
</file>