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25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4636" y="356134"/>
            <a:ext cx="11108387" cy="129369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Calibri" panose="020F0502020204030204" pitchFamily="34" charset="0"/>
              </a:rPr>
              <a:t>МОДЕРНИЗАЦИЯ ДЕТСКОГО ДВИЖЕНИЯ</a:t>
            </a:r>
            <a:br>
              <a:rPr lang="ru-RU" sz="3200" b="1" dirty="0" smtClean="0">
                <a:latin typeface="Calibri" panose="020F0502020204030204" pitchFamily="34" charset="0"/>
              </a:rPr>
            </a:br>
            <a:r>
              <a:rPr lang="ru-RU" sz="3200" b="1" dirty="0" smtClean="0">
                <a:latin typeface="Calibri" panose="020F0502020204030204" pitchFamily="34" charset="0"/>
              </a:rPr>
              <a:t>РЕСПУБЛИКИ ТАТАРСТАН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79053" y="5288692"/>
            <a:ext cx="7123970" cy="991792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Calibri" panose="020F0502020204030204" pitchFamily="34" charset="0"/>
              </a:rPr>
              <a:t>Как превратить детское движение в эффективный инструмент формирования современного человеческого капитала  на всех этапах взросления молодого человека от начальной школы до </a:t>
            </a:r>
            <a:r>
              <a:rPr lang="ru-RU" sz="1800" b="1" dirty="0" smtClean="0">
                <a:latin typeface="Calibri" panose="020F0502020204030204" pitchFamily="34" charset="0"/>
              </a:rPr>
              <a:t>вуза</a:t>
            </a:r>
            <a:endParaRPr lang="ru-RU" sz="1800" b="1" dirty="0"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761"/>
            <a:ext cx="4114800" cy="3086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02" y="3512583"/>
            <a:ext cx="32956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3" y="420327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Организационное устройство </a:t>
            </a:r>
            <a:r>
              <a:rPr lang="ru-RU" dirty="0" smtClean="0">
                <a:latin typeface="Calibri" panose="020F0502020204030204" pitchFamily="34" charset="0"/>
              </a:rPr>
              <a:t>детского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</a:rPr>
              <a:t>молодежного движения </a:t>
            </a:r>
            <a:r>
              <a:rPr lang="ru-RU" dirty="0" smtClean="0">
                <a:latin typeface="Calibri" panose="020F0502020204030204" pitchFamily="34" charset="0"/>
              </a:rPr>
              <a:t>Татарстана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после </a:t>
            </a:r>
            <a:r>
              <a:rPr lang="ru-RU" dirty="0">
                <a:latin typeface="Calibri" panose="020F0502020204030204" pitchFamily="34" charset="0"/>
              </a:rPr>
              <a:t>модернизации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8918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3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92785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Цель программы: включить детское движение </a:t>
            </a:r>
            <a:r>
              <a:rPr lang="ru-RU" sz="2800" dirty="0" smtClean="0">
                <a:latin typeface="Calibri" panose="020F0502020204030204" pitchFamily="34" charset="0"/>
              </a:rPr>
              <a:t>Татарстана</a:t>
            </a:r>
            <a:br>
              <a:rPr lang="ru-RU" sz="2800" dirty="0" smtClean="0">
                <a:latin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</a:rPr>
              <a:t>в </a:t>
            </a:r>
            <a:r>
              <a:rPr lang="ru-RU" sz="2800" dirty="0">
                <a:latin typeface="Calibri" panose="020F0502020204030204" pitchFamily="34" charset="0"/>
              </a:rPr>
              <a:t>процесс целенаправленного </a:t>
            </a:r>
            <a:r>
              <a:rPr lang="ru-RU" sz="2800" dirty="0" smtClean="0">
                <a:latin typeface="Calibri" panose="020F0502020204030204" pitchFamily="34" charset="0"/>
              </a:rPr>
              <a:t>формирования</a:t>
            </a:r>
            <a:br>
              <a:rPr lang="ru-RU" sz="2800" dirty="0" smtClean="0">
                <a:latin typeface="Calibri" panose="020F0502020204030204" pitchFamily="34" charset="0"/>
              </a:rPr>
            </a:br>
            <a:r>
              <a:rPr lang="ru-RU" sz="2800" dirty="0" smtClean="0">
                <a:latin typeface="Calibri" panose="020F0502020204030204" pitchFamily="34" charset="0"/>
              </a:rPr>
              <a:t> </a:t>
            </a:r>
            <a:r>
              <a:rPr lang="ru-RU" sz="2800" b="1" dirty="0">
                <a:latin typeface="Calibri" panose="020F0502020204030204" pitchFamily="34" charset="0"/>
              </a:rPr>
              <a:t>человеческого капитала </a:t>
            </a:r>
            <a:r>
              <a:rPr lang="ru-RU" sz="2800" dirty="0">
                <a:latin typeface="Calibri" panose="020F0502020204030204" pitchFamily="34" charset="0"/>
              </a:rPr>
              <a:t>для </a:t>
            </a:r>
            <a:r>
              <a:rPr lang="ru-RU" sz="2800" dirty="0" smtClean="0">
                <a:latin typeface="Calibri" panose="020F0502020204030204" pitchFamily="34" charset="0"/>
              </a:rPr>
              <a:t>Республики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1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344" y="130540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Ключевая проблема: детское движение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ru-RU" sz="2700" dirty="0" smtClean="0">
                <a:latin typeface="Calibri" panose="020F0502020204030204" pitchFamily="34" charset="0"/>
              </a:rPr>
              <a:t>не осознаёт себя системой, адресно нацеленной на создание современного человеческого капитала</a:t>
            </a:r>
            <a:endParaRPr lang="ru-RU" sz="2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3" y="103533"/>
            <a:ext cx="10018713" cy="17525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" panose="020F0502020204030204" pitchFamily="34" charset="0"/>
              </a:rPr>
              <a:t>Шаг 1</a:t>
            </a:r>
            <a:r>
              <a:rPr lang="ru-RU" sz="2800" dirty="0" smtClean="0">
                <a:latin typeface="Calibri" panose="020F0502020204030204" pitchFamily="34" charset="0"/>
              </a:rPr>
              <a:t>. </a:t>
            </a:r>
            <a:r>
              <a:rPr lang="ru-RU" sz="2800" i="1" dirty="0"/>
              <a:t>Задаём системе цель</a:t>
            </a:r>
            <a:r>
              <a:rPr lang="ru-RU" sz="2800" i="1" dirty="0" smtClean="0"/>
              <a:t>:</a:t>
            </a:r>
            <a:br>
              <a:rPr lang="ru-RU" sz="2800" i="1" dirty="0" smtClean="0"/>
            </a:br>
            <a:r>
              <a:rPr lang="ru-RU" sz="2800" b="1" i="1" dirty="0" smtClean="0"/>
              <a:t>«</a:t>
            </a:r>
            <a:r>
              <a:rPr lang="ru-RU" sz="2800" b="1" i="1" dirty="0"/>
              <a:t>Эталонный портрет</a:t>
            </a:r>
            <a:r>
              <a:rPr lang="ru-RU" sz="2800" b="1" i="1" dirty="0" smtClean="0"/>
              <a:t>»  / «воспитательный идеал»</a:t>
            </a:r>
            <a:r>
              <a:rPr lang="ru-RU" sz="2800" i="1" dirty="0" smtClean="0"/>
              <a:t> </a:t>
            </a:r>
            <a:br>
              <a:rPr lang="ru-RU" sz="2800" i="1" dirty="0" smtClean="0"/>
            </a:br>
            <a:r>
              <a:rPr lang="ru-RU" sz="2800" i="1" dirty="0" smtClean="0"/>
              <a:t>человека, гражданина и профессионала</a:t>
            </a:r>
            <a:r>
              <a:rPr lang="ru-RU" sz="2800" i="1" dirty="0"/>
              <a:t> </a:t>
            </a:r>
            <a:r>
              <a:rPr lang="ru-RU" sz="2800" i="1" dirty="0" smtClean="0"/>
              <a:t>Татарстана</a:t>
            </a:r>
            <a:endParaRPr lang="ru-RU" sz="2800" i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10" y="2121599"/>
            <a:ext cx="4267561" cy="16002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</a:rPr>
              <a:t>«Эталонный портрет» </a:t>
            </a:r>
            <a:r>
              <a:rPr lang="en-US" dirty="0" smtClean="0">
                <a:latin typeface="Calibri" panose="020F0502020204030204" pitchFamily="34" charset="0"/>
              </a:rPr>
              <a:t>–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совокупный набор (арсенал) знаний, умений, навыков, компетенций, сильных черт </a:t>
            </a:r>
            <a:r>
              <a:rPr lang="ru-RU" dirty="0" smtClean="0">
                <a:latin typeface="Calibri" panose="020F0502020204030204" pitchFamily="34" charset="0"/>
              </a:rPr>
              <a:t>характера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и </a:t>
            </a:r>
            <a:r>
              <a:rPr lang="ru-RU" dirty="0">
                <a:latin typeface="Calibri" panose="020F0502020204030204" pitchFamily="34" charset="0"/>
              </a:rPr>
              <a:t>других свойств личности, необходимых человеку для успешной жизнедеятельности на современных рынках труда.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6569" y="5073445"/>
            <a:ext cx="61486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</a:rPr>
              <a:t>Примечания: 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</a:rPr>
              <a:t>Для </a:t>
            </a:r>
            <a:r>
              <a:rPr lang="ru-RU" sz="1400" dirty="0">
                <a:latin typeface="Calibri" panose="020F0502020204030204" pitchFamily="34" charset="0"/>
              </a:rPr>
              <a:t>разработки «Эталонного портрета» </a:t>
            </a:r>
            <a:r>
              <a:rPr lang="ru-RU" sz="1400" dirty="0" smtClean="0">
                <a:latin typeface="Calibri" panose="020F0502020204030204" pitchFamily="34" charset="0"/>
              </a:rPr>
              <a:t>следует применить </a:t>
            </a:r>
            <a:r>
              <a:rPr lang="ru-RU" sz="1400" dirty="0">
                <a:latin typeface="Calibri" panose="020F0502020204030204" pitchFamily="34" charset="0"/>
              </a:rPr>
              <a:t>технологию сетевого «</a:t>
            </a:r>
            <a:r>
              <a:rPr lang="ru-RU" sz="1400" dirty="0" err="1">
                <a:latin typeface="Calibri" panose="020F0502020204030204" pitchFamily="34" charset="0"/>
              </a:rPr>
              <a:t>краудсорсинга</a:t>
            </a:r>
            <a:r>
              <a:rPr lang="ru-RU" sz="1400" dirty="0">
                <a:latin typeface="Calibri" panose="020F0502020204030204" pitchFamily="34" charset="0"/>
              </a:rPr>
              <a:t>» (общественного и экспертного).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</a:rPr>
              <a:t>«</a:t>
            </a:r>
            <a:r>
              <a:rPr lang="ru-RU" sz="1400" dirty="0">
                <a:latin typeface="Calibri" panose="020F0502020204030204" pitchFamily="34" charset="0"/>
              </a:rPr>
              <a:t>Портретов» должно быть </a:t>
            </a:r>
            <a:r>
              <a:rPr lang="ru-RU" sz="1400" dirty="0" smtClean="0">
                <a:latin typeface="Calibri" panose="020F0502020204030204" pitchFamily="34" charset="0"/>
              </a:rPr>
              <a:t>несколько: для «креативного класса», для промышленного пролетариата, для обслуживающего класса.</a:t>
            </a:r>
            <a:endParaRPr lang="ru-RU" sz="1400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Calibri" panose="020F0502020204030204" pitchFamily="34" charset="0"/>
              </a:rPr>
              <a:t>Каждый </a:t>
            </a:r>
            <a:r>
              <a:rPr lang="ru-RU" sz="1400" dirty="0">
                <a:latin typeface="Calibri" panose="020F0502020204030204" pitchFamily="34" charset="0"/>
              </a:rPr>
              <a:t>муниципалитет и предприятие могут «дописывать» нужный им портрет.</a:t>
            </a:r>
          </a:p>
        </p:txBody>
      </p:sp>
    </p:spTree>
    <p:extLst>
      <p:ext uri="{BB962C8B-B14F-4D97-AF65-F5344CB8AC3E}">
        <p14:creationId xmlns:p14="http://schemas.microsoft.com/office/powerpoint/2010/main" val="35112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97" y="-149942"/>
            <a:ext cx="11513574" cy="1752599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Calibri" panose="020F0502020204030204" pitchFamily="34" charset="0"/>
              </a:rPr>
              <a:t>Шаг 2.</a:t>
            </a:r>
            <a:r>
              <a:rPr lang="ru-RU" sz="2800" dirty="0">
                <a:latin typeface="Calibri" panose="020F0502020204030204" pitchFamily="34" charset="0"/>
              </a:rPr>
              <a:t> </a:t>
            </a:r>
            <a:r>
              <a:rPr lang="ru-RU" sz="2800" i="1" dirty="0">
                <a:latin typeface="Calibri" panose="020F0502020204030204" pitchFamily="34" charset="0"/>
              </a:rPr>
              <a:t>Проводим декомпозицию цели по этапам её </a:t>
            </a:r>
            <a:r>
              <a:rPr lang="ru-RU" sz="2800" i="1" dirty="0" smtClean="0">
                <a:latin typeface="Calibri" panose="020F0502020204030204" pitchFamily="34" charset="0"/>
              </a:rPr>
              <a:t>достижения: </a:t>
            </a:r>
            <a:r>
              <a:rPr lang="ru-RU" sz="2800" i="1" dirty="0">
                <a:latin typeface="Calibri" panose="020F0502020204030204" pitchFamily="34" charset="0"/>
              </a:rPr>
              <a:t>разрабатываем </a:t>
            </a:r>
            <a:r>
              <a:rPr lang="ru-RU" sz="2800" b="1" i="1" dirty="0">
                <a:latin typeface="Calibri" panose="020F0502020204030204" pitchFamily="34" charset="0"/>
              </a:rPr>
              <a:t>«Программу развития личности</a:t>
            </a:r>
            <a:r>
              <a:rPr lang="ru-RU" sz="2800" b="1" i="1" dirty="0" smtClean="0">
                <a:latin typeface="Calibri" panose="020F0502020204030204" pitchFamily="34" charset="0"/>
              </a:rPr>
              <a:t>»</a:t>
            </a:r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297" y="1721387"/>
            <a:ext cx="7207045" cy="135401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Чтобы </a:t>
            </a:r>
            <a:r>
              <a:rPr lang="ru-RU" dirty="0">
                <a:latin typeface="Calibri" panose="020F0502020204030204" pitchFamily="34" charset="0"/>
              </a:rPr>
              <a:t>приблизиться к «эталонному портрету» нужна четкая </a:t>
            </a:r>
            <a:r>
              <a:rPr lang="ru-RU" dirty="0" smtClean="0">
                <a:latin typeface="Calibri" panose="020F0502020204030204" pitchFamily="34" charset="0"/>
              </a:rPr>
              <a:t>система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«</a:t>
            </a:r>
            <a:r>
              <a:rPr lang="ru-RU" dirty="0">
                <a:latin typeface="Calibri" panose="020F0502020204030204" pitchFamily="34" charset="0"/>
              </a:rPr>
              <a:t>воспитательных маршрутов</a:t>
            </a:r>
            <a:r>
              <a:rPr lang="ru-RU" dirty="0" smtClean="0">
                <a:latin typeface="Calibri" panose="020F0502020204030204" pitchFamily="34" charset="0"/>
              </a:rPr>
              <a:t>», структурированных по ключевым периодам развития личности.</a:t>
            </a:r>
            <a:endParaRPr lang="ru-RU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Пропуск </a:t>
            </a:r>
            <a:r>
              <a:rPr lang="ru-RU" dirty="0">
                <a:latin typeface="Calibri" panose="020F0502020204030204" pitchFamily="34" charset="0"/>
              </a:rPr>
              <a:t>«маршрута» или его части не может быть восполнен в другом возрасте (!!!).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</a:rPr>
              <a:t>Каждый </a:t>
            </a:r>
            <a:r>
              <a:rPr lang="ru-RU" dirty="0">
                <a:latin typeface="Calibri" panose="020F0502020204030204" pitchFamily="34" charset="0"/>
              </a:rPr>
              <a:t>«маршрут» должен иметь свой фокус</a:t>
            </a:r>
            <a:r>
              <a:rPr lang="ru-RU" dirty="0" smtClean="0">
                <a:latin typeface="Calibri" panose="020F0502020204030204" pitchFamily="34" charset="0"/>
              </a:rPr>
              <a:t>: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05897" y="3212700"/>
            <a:ext cx="6553199" cy="19492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КП-1: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Любовь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здоровье и базовое доверие к жизни.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КП-2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Семья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дом, двор, малая родина, самообслуживание, гуманистические ценности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здоровье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КП-3: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Компетенции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автономной личности, развитие сильных черт характера, ценности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служения, 	патриотизм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работа в команде, здоровье.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КП-4: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Социальное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воспитание, гражданское образование, понимание природы открытых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рынков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гражданского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общества, основы самоуправления, лидерство, здоровье.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КП-5: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Ключевые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компетенции эффективности, (анализ, проектирование, менеджмент), здоровье.</a:t>
            </a:r>
          </a:p>
          <a:p>
            <a:pPr marL="0" indent="0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КП-6: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	Компетенции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информационной эпохи и экономики знаний,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37927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69" y="251910"/>
            <a:ext cx="11494270" cy="1500689"/>
          </a:xfrm>
        </p:spPr>
        <p:txBody>
          <a:bodyPr>
            <a:noAutofit/>
          </a:bodyPr>
          <a:lstStyle/>
          <a:p>
            <a:r>
              <a:rPr lang="ru-RU" sz="3200" b="1" dirty="0"/>
              <a:t>Шаг 3</a:t>
            </a:r>
            <a:r>
              <a:rPr lang="ru-RU" sz="3200" dirty="0"/>
              <a:t>. </a:t>
            </a:r>
            <a:r>
              <a:rPr lang="ru-RU" sz="3200" i="1" dirty="0" smtClean="0"/>
              <a:t>Ставим перед производителями </a:t>
            </a:r>
            <a:r>
              <a:rPr lang="ru-RU" sz="3200" i="1" dirty="0"/>
              <a:t>воспитательных </a:t>
            </a:r>
            <a:r>
              <a:rPr lang="ru-RU" sz="3200" i="1" dirty="0" smtClean="0"/>
              <a:t>услуг</a:t>
            </a:r>
            <a:r>
              <a:rPr lang="ru-RU" sz="3200" b="1" i="1" dirty="0" smtClean="0"/>
              <a:t> чёткие воспитательные цели</a:t>
            </a:r>
            <a:r>
              <a:rPr lang="ru-RU" sz="3200" i="1" dirty="0" smtClean="0"/>
              <a:t> для каждой возрастной группы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768" y="2004787"/>
            <a:ext cx="7207405" cy="287201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latin typeface="Calibri" panose="020F0502020204030204" pitchFamily="34" charset="0"/>
              </a:rPr>
              <a:t>Воспитательные задачи, </a:t>
            </a:r>
            <a:r>
              <a:rPr lang="ru-RU" dirty="0">
                <a:latin typeface="Calibri" panose="020F0502020204030204" pitchFamily="34" charset="0"/>
              </a:rPr>
              <a:t>сгруппированные по возрастным блокам «Программы развития личности» позволяют использовать их в качестве четких Технических заданий (ТЗ) для производителей воспитательных услуг из числа детских общественных объединений.</a:t>
            </a:r>
          </a:p>
          <a:p>
            <a:pPr lvl="0"/>
            <a:r>
              <a:rPr lang="ru-RU" dirty="0">
                <a:latin typeface="Calibri" panose="020F0502020204030204" pitchFamily="34" charset="0"/>
              </a:rPr>
              <a:t>Государство, в свою очередь, получает возможность четко формулировать «спрос» на требуемые ему воспитательные эффекты: ценности, </a:t>
            </a:r>
            <a:r>
              <a:rPr lang="ru-RU" dirty="0" err="1">
                <a:latin typeface="Calibri" panose="020F0502020204030204" pitchFamily="34" charset="0"/>
              </a:rPr>
              <a:t>ЗУНы</a:t>
            </a:r>
            <a:r>
              <a:rPr lang="ru-RU" dirty="0">
                <a:latin typeface="Calibri" panose="020F0502020204030204" pitchFamily="34" charset="0"/>
              </a:rPr>
              <a:t>, компетенции, </a:t>
            </a:r>
            <a:r>
              <a:rPr lang="ru-RU" dirty="0" smtClean="0">
                <a:latin typeface="Calibri" panose="020F0502020204030204" pitchFamily="34" charset="0"/>
              </a:rPr>
              <a:t>сильные </a:t>
            </a:r>
            <a:r>
              <a:rPr lang="ru-RU" dirty="0">
                <a:latin typeface="Calibri" panose="020F0502020204030204" pitchFamily="34" charset="0"/>
              </a:rPr>
              <a:t>черты характера и </a:t>
            </a:r>
            <a:r>
              <a:rPr lang="ru-RU" dirty="0" err="1">
                <a:latin typeface="Calibri" panose="020F0502020204030204" pitchFamily="34" charset="0"/>
              </a:rPr>
              <a:t>др</a:t>
            </a:r>
            <a:r>
              <a:rPr lang="ru-RU" dirty="0">
                <a:latin typeface="Calibri" panose="020F0502020204030204" pitchFamily="34" charset="0"/>
              </a:rPr>
              <a:t>…</a:t>
            </a:r>
          </a:p>
          <a:p>
            <a:pPr lvl="0"/>
            <a:r>
              <a:rPr lang="ru-RU" dirty="0">
                <a:latin typeface="Calibri" panose="020F0502020204030204" pitchFamily="34" charset="0"/>
              </a:rPr>
              <a:t>Государственными операторами при этом выступают дошкольные учреждения, школы, учреждения дополнительного образования, </a:t>
            </a:r>
            <a:r>
              <a:rPr lang="ru-RU" dirty="0" err="1">
                <a:latin typeface="Calibri" panose="020F0502020204030204" pitchFamily="34" charset="0"/>
              </a:rPr>
              <a:t>ссузы</a:t>
            </a:r>
            <a:r>
              <a:rPr lang="ru-RU" dirty="0">
                <a:latin typeface="Calibri" panose="020F0502020204030204" pitchFamily="34" charset="0"/>
              </a:rPr>
              <a:t>, вузы и КДМ, получающие государственное (муниципальное) финансирование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129" y="469490"/>
            <a:ext cx="11523406" cy="1752599"/>
          </a:xfrm>
        </p:spPr>
        <p:txBody>
          <a:bodyPr>
            <a:noAutofit/>
          </a:bodyPr>
          <a:lstStyle/>
          <a:p>
            <a:r>
              <a:rPr lang="ru-RU" sz="2800" b="1" dirty="0"/>
              <a:t>Шаг 4</a:t>
            </a:r>
            <a:r>
              <a:rPr lang="ru-RU" sz="2800" dirty="0"/>
              <a:t>. </a:t>
            </a:r>
            <a:r>
              <a:rPr lang="ru-RU" sz="2800" i="1" dirty="0" smtClean="0"/>
              <a:t>Предоставляем полномочия образовательным учреждениям выступать в качестве </a:t>
            </a:r>
            <a:r>
              <a:rPr lang="ru-RU" sz="2800" b="1" i="1" dirty="0" smtClean="0"/>
              <a:t>«поддерживающих организаций»</a:t>
            </a:r>
            <a:r>
              <a:rPr lang="ru-RU" sz="2800" i="1" dirty="0" smtClean="0"/>
              <a:t> для производителей воспитательных услуг любых организационно-правовых форм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3" y="27039"/>
            <a:ext cx="10018713" cy="12413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Шаг 5</a:t>
            </a:r>
            <a:r>
              <a:rPr lang="ru-RU" dirty="0"/>
              <a:t>. </a:t>
            </a:r>
            <a:r>
              <a:rPr lang="ru-RU" i="1" dirty="0"/>
              <a:t>Заводим на всех участников Программы «</a:t>
            </a:r>
            <a:r>
              <a:rPr lang="ru-RU" b="1" i="1" dirty="0"/>
              <a:t>Карту учёта личных достижений ребёнка</a:t>
            </a:r>
            <a:r>
              <a:rPr lang="ru-RU" i="1" dirty="0"/>
              <a:t>»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6643" y="1327360"/>
            <a:ext cx="10018713" cy="14330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alibri" panose="020F0502020204030204" pitchFamily="34" charset="0"/>
              </a:rPr>
              <a:t>Маршрутный лист самовоспитания для детей и родителей, а также инструмент оценки эффективности воспитательной работы для получателей бюджетного финансирования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9163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465" y="263012"/>
            <a:ext cx="11543070" cy="1752599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Шаг 6</a:t>
            </a:r>
            <a:r>
              <a:rPr lang="ru-RU" sz="2800" dirty="0"/>
              <a:t>. </a:t>
            </a:r>
            <a:r>
              <a:rPr lang="ru-RU" sz="2800" dirty="0" smtClean="0"/>
              <a:t>Вооружаем правительство (</a:t>
            </a:r>
            <a:r>
              <a:rPr lang="ru-RU" sz="2800" b="1" dirty="0" smtClean="0"/>
              <a:t>субъект </a:t>
            </a:r>
            <a:r>
              <a:rPr lang="ru-RU" sz="2800" b="1" dirty="0"/>
              <a:t>регулирования </a:t>
            </a:r>
            <a:r>
              <a:rPr lang="ru-RU" sz="2800" b="1" dirty="0" smtClean="0"/>
              <a:t>рынка</a:t>
            </a:r>
            <a:r>
              <a:rPr lang="en-US" sz="2800" b="1" dirty="0" smtClean="0"/>
              <a:t> </a:t>
            </a:r>
            <a:r>
              <a:rPr lang="ru-RU" sz="2800" b="1" dirty="0" smtClean="0"/>
              <a:t>воспитательных услуг</a:t>
            </a:r>
            <a:r>
              <a:rPr lang="ru-RU" sz="2800" dirty="0" smtClean="0"/>
              <a:t>) современными инструментами государственного регулирования в области воспитания: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52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330</Words>
  <Application>Microsoft Office PowerPoint</Application>
  <PresentationFormat>Произвольный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Параллакс</vt:lpstr>
      <vt:lpstr>МОДЕРНИЗАЦИЯ ДЕТСКОГО ДВИЖЕНИЯ РЕСПУБЛИКИ ТАТАРСТАН</vt:lpstr>
      <vt:lpstr>Цель программы: включить детское движение Татарстана в процесс целенаправленного формирования  человеческого капитала для Республики</vt:lpstr>
      <vt:lpstr>Ключевая проблема: детское движение не осознаёт себя системой, адресно нацеленной на создание современного человеческого капитала</vt:lpstr>
      <vt:lpstr>Шаг 1. Задаём системе цель: «Эталонный портрет»  / «воспитательный идеал»  человека, гражданина и профессионала Татарстана</vt:lpstr>
      <vt:lpstr>Шаг 2. Проводим декомпозицию цели по этапам её достижения: разрабатываем «Программу развития личности»</vt:lpstr>
      <vt:lpstr>Шаг 3. Ставим перед производителями воспитательных услуг чёткие воспитательные цели для каждой возрастной группы</vt:lpstr>
      <vt:lpstr>Шаг 4. Предоставляем полномочия образовательным учреждениям выступать в качестве «поддерживающих организаций» для производителей воспитательных услуг любых организационно-правовых форм</vt:lpstr>
      <vt:lpstr>Шаг 5. Заводим на всех участников Программы «Карту учёта личных достижений ребёнка»</vt:lpstr>
      <vt:lpstr>Шаг 6. Вооружаем правительство (субъект регулирования рынка воспитательных услуг) современными инструментами государственного регулирования в области воспитания: </vt:lpstr>
      <vt:lpstr>Презентация PowerPoint</vt:lpstr>
      <vt:lpstr>Организационное устройство детского и молодежного движения Татарстана после модернизации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и молодежное движение как «ФАБРИКА» ЧЕЛОВЕЧЕСКОГО КАПИТАЛА</dc:title>
  <dc:creator>Aleks</dc:creator>
  <cp:lastModifiedBy>Safina</cp:lastModifiedBy>
  <cp:revision>79</cp:revision>
  <cp:lastPrinted>2014-11-04T17:33:02Z</cp:lastPrinted>
  <dcterms:created xsi:type="dcterms:W3CDTF">2014-10-30T20:46:24Z</dcterms:created>
  <dcterms:modified xsi:type="dcterms:W3CDTF">2015-02-09T15:56:49Z</dcterms:modified>
</cp:coreProperties>
</file>