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5"/>
  </p:notesMasterIdLst>
  <p:sldIdLst>
    <p:sldId id="256" r:id="rId4"/>
    <p:sldId id="258" r:id="rId5"/>
    <p:sldId id="259" r:id="rId6"/>
    <p:sldId id="260" r:id="rId7"/>
    <p:sldId id="262" r:id="rId8"/>
    <p:sldId id="266" r:id="rId9"/>
    <p:sldId id="264" r:id="rId10"/>
    <p:sldId id="263" r:id="rId11"/>
    <p:sldId id="267" r:id="rId12"/>
    <p:sldId id="270" r:id="rId13"/>
    <p:sldId id="272" r:id="rId14"/>
    <p:sldId id="273" r:id="rId15"/>
    <p:sldId id="274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84" r:id="rId33"/>
    <p:sldId id="29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661430755865831E-2"/>
          <c:y val="0.12964788689759618"/>
          <c:w val="0.95380577427821522"/>
          <c:h val="0.777251562620460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Лист1!$C$64</c:f>
              <c:strCache>
                <c:ptCount val="1"/>
                <c:pt idx="0">
                  <c:v>Выпуск из 9 классов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994750656167788E-3"/>
                  <c:y val="7.7589178826038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59842519685047E-2"/>
                  <c:y val="7.758917882603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99212598425274E-3"/>
                  <c:y val="7.7589178826038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3989501312335957E-3"/>
                  <c:y val="7.389445602479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Лист1!$D$63:$G$63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 </c:v>
                </c:pt>
                <c:pt idx="3">
                  <c:v>2014 г.</c:v>
                </c:pt>
              </c:strCache>
            </c:strRef>
          </c:cat>
          <c:val>
            <c:numRef>
              <c:f>Лист1!$D$64:$G$64</c:f>
              <c:numCache>
                <c:formatCode>#,##0</c:formatCode>
                <c:ptCount val="4"/>
                <c:pt idx="0">
                  <c:v>38255</c:v>
                </c:pt>
                <c:pt idx="1">
                  <c:v>36775</c:v>
                </c:pt>
                <c:pt idx="2">
                  <c:v>36166</c:v>
                </c:pt>
                <c:pt idx="3">
                  <c:v>35625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Лист1!$C$65</c:f>
              <c:strCache>
                <c:ptCount val="1"/>
                <c:pt idx="0">
                  <c:v>Выпуск из 11 классов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698162729658792E-2"/>
                  <c:y val="-7.758917882603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1994750656167978E-3"/>
                  <c:y val="-5.5420842018598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6989486813853186E-17"/>
                  <c:y val="-5.54208420185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997375328083989E-2"/>
                  <c:y val="-7.389445602479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Лист1!$D$63:$G$63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 </c:v>
                </c:pt>
                <c:pt idx="3">
                  <c:v>2014 г.</c:v>
                </c:pt>
              </c:strCache>
            </c:strRef>
          </c:cat>
          <c:val>
            <c:numRef>
              <c:f>Лист1!$D$65:$G$65</c:f>
              <c:numCache>
                <c:formatCode>#,##0</c:formatCode>
                <c:ptCount val="4"/>
                <c:pt idx="0">
                  <c:v>20928</c:v>
                </c:pt>
                <c:pt idx="1">
                  <c:v>20090</c:v>
                </c:pt>
                <c:pt idx="2">
                  <c:v>19350</c:v>
                </c:pt>
                <c:pt idx="3">
                  <c:v>18701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306576"/>
        <c:axId val="379307136"/>
      </c:lineChart>
      <c:catAx>
        <c:axId val="37930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307136"/>
        <c:crosses val="autoZero"/>
        <c:auto val="1"/>
        <c:lblAlgn val="ctr"/>
        <c:lblOffset val="100"/>
        <c:noMultiLvlLbl val="0"/>
      </c:catAx>
      <c:valAx>
        <c:axId val="379307136"/>
        <c:scaling>
          <c:orientation val="minMax"/>
          <c:max val="40000"/>
          <c:min val="15000"/>
        </c:scaling>
        <c:delete val="1"/>
        <c:axPos val="l"/>
        <c:numFmt formatCode="#,##0" sourceLinked="1"/>
        <c:majorTickMark val="out"/>
        <c:minorTickMark val="none"/>
        <c:tickLblPos val="nextTo"/>
        <c:crossAx val="379306576"/>
        <c:crosses val="autoZero"/>
        <c:crossBetween val="between"/>
        <c:minorUnit val="5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45339304546785"/>
          <c:y val="0.4601719404300616"/>
          <c:w val="0.59554660695453221"/>
          <c:h val="6.516424021432604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168692170879737E-2"/>
          <c:y val="1.7749941066468638E-2"/>
          <c:w val="0.96566261565824052"/>
          <c:h val="0.75671842257531607"/>
        </c:manualLayout>
      </c:layout>
      <c:lineChart>
        <c:grouping val="standar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Прием в вузы (тыс. человек)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3986013986013986E-2"/>
                  <c:y val="-5.6838355297901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7.1047944122377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1655011655011569E-2"/>
                  <c:y val="-9.473059216316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951048951049125E-2"/>
                  <c:y val="-9.9467121771327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Лист2!$B$2:$E$2</c:f>
              <c:numCache>
                <c:formatCode>#,##0</c:formatCode>
                <c:ptCount val="4"/>
                <c:pt idx="0">
                  <c:v>44379</c:v>
                </c:pt>
                <c:pt idx="1">
                  <c:v>38903</c:v>
                </c:pt>
                <c:pt idx="2">
                  <c:v>40854</c:v>
                </c:pt>
                <c:pt idx="3">
                  <c:v>40203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Выпуск из 11 класса школ (тыс. человек)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289044289044288E-2"/>
                  <c:y val="0.10894018098764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986013986014029E-2"/>
                  <c:y val="8.525753294685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303030303030304E-2"/>
                  <c:y val="0.10894018098764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0606060606060774E-2"/>
                  <c:y val="8.999406255501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Лист2!$B$3:$E$3</c:f>
              <c:numCache>
                <c:formatCode>#,##0</c:formatCode>
                <c:ptCount val="4"/>
                <c:pt idx="0">
                  <c:v>22951</c:v>
                </c:pt>
                <c:pt idx="1">
                  <c:v>20928</c:v>
                </c:pt>
                <c:pt idx="2">
                  <c:v>20090</c:v>
                </c:pt>
                <c:pt idx="3">
                  <c:v>19350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27152"/>
        <c:axId val="379303776"/>
      </c:lineChart>
      <c:catAx>
        <c:axId val="23642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303776"/>
        <c:crosses val="autoZero"/>
        <c:auto val="1"/>
        <c:lblAlgn val="ctr"/>
        <c:lblOffset val="100"/>
        <c:noMultiLvlLbl val="0"/>
      </c:catAx>
      <c:valAx>
        <c:axId val="37930377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3642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Sheet1!$E$9</c:f>
              <c:strCache>
                <c:ptCount val="1"/>
                <c:pt idx="0">
                  <c:v>вузы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Sheet1!$A$8:$D$8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(прогноз)</c:v>
                </c:pt>
              </c:strCache>
            </c:strRef>
          </c:cat>
          <c:val>
            <c:numRef>
              <c:f>Sheet1!$A$9:$D$9</c:f>
              <c:numCache>
                <c:formatCode>General</c:formatCode>
                <c:ptCount val="4"/>
                <c:pt idx="0">
                  <c:v>30</c:v>
                </c:pt>
                <c:pt idx="1">
                  <c:v>27</c:v>
                </c:pt>
                <c:pt idx="2">
                  <c:v>27</c:v>
                </c:pt>
                <c:pt idx="3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Sheet1!$E$10</c:f>
              <c:strCache>
                <c:ptCount val="1"/>
                <c:pt idx="0">
                  <c:v>филиалы вузов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Sheet1!$A$8:$D$8</c:f>
              <c:strCach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(прогноз)</c:v>
                </c:pt>
              </c:strCache>
            </c:strRef>
          </c:cat>
          <c:val>
            <c:numRef>
              <c:f>Sheet1!$A$10:$D$10</c:f>
              <c:numCache>
                <c:formatCode>General</c:formatCode>
                <c:ptCount val="4"/>
                <c:pt idx="0">
                  <c:v>56</c:v>
                </c:pt>
                <c:pt idx="1">
                  <c:v>54</c:v>
                </c:pt>
                <c:pt idx="2">
                  <c:v>49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7466640"/>
        <c:axId val="497469440"/>
      </c:barChart>
      <c:catAx>
        <c:axId val="49746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7469440"/>
        <c:crosses val="autoZero"/>
        <c:auto val="1"/>
        <c:lblAlgn val="ctr"/>
        <c:lblOffset val="100"/>
        <c:noMultiLvlLbl val="0"/>
      </c:catAx>
      <c:valAx>
        <c:axId val="497469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746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100722154700258E-2"/>
          <c:y val="4.3370931230973381E-2"/>
          <c:w val="0.90700527050091284"/>
          <c:h val="0.85381898368589493"/>
        </c:manualLayout>
      </c:layout>
      <c:lineChart>
        <c:grouping val="standard"/>
        <c:varyColors val="0"/>
        <c:ser>
          <c:idx val="0"/>
          <c:order val="0"/>
          <c:tx>
            <c:strRef>
              <c:f>'[Chart in Microsoft PowerPoint]свод по годам)'!$B$33</c:f>
              <c:strCache>
                <c:ptCount val="1"/>
                <c:pt idx="0">
                  <c:v>Энергетика, энергетическое машиностроение и электротехника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441932644091648E-2"/>
                  <c:y val="-7.991179455155724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119885431907238E-2"/>
                  <c:y val="-7.1980134259620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4674467316064E-2"/>
                  <c:y val="-8.1273905237686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43206770359704E-2"/>
                  <c:y val="-7.0074545312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PowerPoint]свод по годам)'!$C$32:$G$32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Microsoft PowerPoint]свод по годам)'!$C$33:$G$33</c:f>
              <c:numCache>
                <c:formatCode>General</c:formatCode>
                <c:ptCount val="5"/>
                <c:pt idx="0">
                  <c:v>2146</c:v>
                </c:pt>
                <c:pt idx="1">
                  <c:v>2279</c:v>
                </c:pt>
                <c:pt idx="2">
                  <c:v>2307</c:v>
                </c:pt>
                <c:pt idx="3">
                  <c:v>2276</c:v>
                </c:pt>
                <c:pt idx="4">
                  <c:v>2469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PowerPoint]свод по годам)'!$B$34</c:f>
              <c:strCache>
                <c:ptCount val="1"/>
                <c:pt idx="0">
                  <c:v>Химия и биотехнологии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x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116951161607187E-2"/>
                  <c:y val="-6.4248253454062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253193736719313E-2"/>
                  <c:y val="-6.4866185355639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86534495137844E-2"/>
                  <c:y val="-6.299387091848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319835463785736E-2"/>
                  <c:y val="-5.7479297082324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PowerPoint]свод по годам)'!$C$32:$G$32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Microsoft PowerPoint]свод по годам)'!$C$34:$G$34</c:f>
              <c:numCache>
                <c:formatCode>General</c:formatCode>
                <c:ptCount val="5"/>
                <c:pt idx="0">
                  <c:v>1488</c:v>
                </c:pt>
                <c:pt idx="1">
                  <c:v>1471</c:v>
                </c:pt>
                <c:pt idx="2">
                  <c:v>1556</c:v>
                </c:pt>
                <c:pt idx="3">
                  <c:v>1638</c:v>
                </c:pt>
                <c:pt idx="4">
                  <c:v>1739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PowerPoint]свод по годам)'!$B$35</c:f>
              <c:strCache>
                <c:ptCount val="1"/>
                <c:pt idx="0">
                  <c:v>Металлургия, машиностроение и материалообработка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x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2895943745637321E-2"/>
                  <c:y val="3.4805294278354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626601542581321E-2"/>
                  <c:y val="6.7333492701584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43667375805135E-2"/>
                  <c:y val="8.9018958317071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833316352894671E-2"/>
                  <c:y val="7.35293400202950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PowerPoint]свод по годам)'!$C$32:$G$32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Microsoft PowerPoint]свод по годам)'!$C$35:$G$35</c:f>
              <c:numCache>
                <c:formatCode>General</c:formatCode>
                <c:ptCount val="5"/>
                <c:pt idx="0">
                  <c:v>1218</c:v>
                </c:pt>
                <c:pt idx="1">
                  <c:v>1464</c:v>
                </c:pt>
                <c:pt idx="2">
                  <c:v>1540</c:v>
                </c:pt>
                <c:pt idx="3">
                  <c:v>1541</c:v>
                </c:pt>
                <c:pt idx="4">
                  <c:v>1737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885520"/>
        <c:axId val="331883840"/>
      </c:lineChart>
      <c:catAx>
        <c:axId val="33188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883840"/>
        <c:crosses val="autoZero"/>
        <c:auto val="1"/>
        <c:lblAlgn val="ctr"/>
        <c:lblOffset val="100"/>
        <c:noMultiLvlLbl val="0"/>
      </c:catAx>
      <c:valAx>
        <c:axId val="331883840"/>
        <c:scaling>
          <c:orientation val="minMax"/>
          <c:max val="3000"/>
          <c:min val="1000"/>
        </c:scaling>
        <c:delete val="1"/>
        <c:axPos val="l"/>
        <c:numFmt formatCode="General" sourceLinked="1"/>
        <c:majorTickMark val="out"/>
        <c:minorTickMark val="none"/>
        <c:tickLblPos val="nextTo"/>
        <c:crossAx val="33188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'[Chart in Microsoft PowerPoint]свод по годам)'!$C$37</c:f>
              <c:strCache>
                <c:ptCount val="1"/>
                <c:pt idx="0">
                  <c:v>Экономика и управление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405050420338288E-2"/>
                  <c:y val="-5.706617495506560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439572738581567E-2"/>
                  <c:y val="-7.6030167570526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641702192589471E-2"/>
                  <c:y val="-5.9142356270763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202296426949345E-2"/>
                  <c:y val="-8.0181643702641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056608370645097E-2"/>
                  <c:y val="-6.7586261920645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'[Chart in Microsoft PowerPoint]свод по годам)'!$D$36:$H$36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Microsoft PowerPoint]свод по годам)'!$D$37:$H$37</c:f>
              <c:numCache>
                <c:formatCode>General</c:formatCode>
                <c:ptCount val="5"/>
                <c:pt idx="0">
                  <c:v>12848</c:v>
                </c:pt>
                <c:pt idx="1">
                  <c:v>11696</c:v>
                </c:pt>
                <c:pt idx="2">
                  <c:v>11037</c:v>
                </c:pt>
                <c:pt idx="3">
                  <c:v>9916</c:v>
                </c:pt>
                <c:pt idx="4">
                  <c:v>10078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'[Chart in Microsoft PowerPoint]свод по годам)'!$C$38</c:f>
              <c:strCache>
                <c:ptCount val="1"/>
                <c:pt idx="0">
                  <c:v>Гуманитарные науки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PowerPoint]свод по годам)'!$D$36:$H$36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Microsoft PowerPoint]свод по годам)'!$D$38:$H$38</c:f>
              <c:numCache>
                <c:formatCode>General</c:formatCode>
                <c:ptCount val="5"/>
                <c:pt idx="0">
                  <c:v>9824</c:v>
                </c:pt>
                <c:pt idx="1">
                  <c:v>6997</c:v>
                </c:pt>
                <c:pt idx="2">
                  <c:v>7579</c:v>
                </c:pt>
                <c:pt idx="3">
                  <c:v>7150</c:v>
                </c:pt>
                <c:pt idx="4">
                  <c:v>6695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'[Chart in Microsoft PowerPoint]свод по годам)'!$C$39</c:f>
              <c:strCache>
                <c:ptCount val="1"/>
                <c:pt idx="0">
                  <c:v>Образование и педагогика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PowerPoint]свод по годам)'!$D$36:$H$36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'[Chart in Microsoft PowerPoint]свод по годам)'!$D$39:$H$39</c:f>
              <c:numCache>
                <c:formatCode>General</c:formatCode>
                <c:ptCount val="5"/>
                <c:pt idx="0">
                  <c:v>3792</c:v>
                </c:pt>
                <c:pt idx="1">
                  <c:v>2626</c:v>
                </c:pt>
                <c:pt idx="2">
                  <c:v>2968</c:v>
                </c:pt>
                <c:pt idx="3">
                  <c:v>3869</c:v>
                </c:pt>
                <c:pt idx="4">
                  <c:v>4018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4092816"/>
        <c:axId val="404098416"/>
      </c:lineChart>
      <c:catAx>
        <c:axId val="40409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4098416"/>
        <c:crosses val="autoZero"/>
        <c:auto val="1"/>
        <c:lblAlgn val="ctr"/>
        <c:lblOffset val="100"/>
        <c:noMultiLvlLbl val="0"/>
      </c:catAx>
      <c:valAx>
        <c:axId val="404098416"/>
        <c:scaling>
          <c:orientation val="minMax"/>
          <c:max val="13000"/>
          <c:min val="2000"/>
        </c:scaling>
        <c:delete val="1"/>
        <c:axPos val="l"/>
        <c:numFmt formatCode="General" sourceLinked="1"/>
        <c:majorTickMark val="out"/>
        <c:minorTickMark val="none"/>
        <c:tickLblPos val="nextTo"/>
        <c:crossAx val="40409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0.39823</cdr:x>
      <cdr:y>0.19844</cdr:y>
    </cdr:from>
    <cdr:to>
      <cdr:x>0.81416</cdr:x>
      <cdr:y>0.32391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3240360" y="851912"/>
          <a:ext cx="3384376" cy="538609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0.39823</cdr:x>
      <cdr:y>0.35224</cdr:y>
    </cdr:from>
    <cdr:to>
      <cdr:x>0.81416</cdr:x>
      <cdr:y>0.41934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3240360" y="1512168"/>
          <a:ext cx="3384376" cy="288032"/>
        </a:xfrm>
        <a:prstGeom xmlns:a="http://schemas.openxmlformats.org/drawingml/2006/main" prst="straightConnector1">
          <a:avLst/>
        </a:prstGeom>
        <a:ln xmlns:a="http://schemas.openxmlformats.org/drawingml/2006/main" w="1905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7C547-8DA9-4573-A7D6-CFEDF1962D32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92C61-1D9E-4E71-BD8E-B587B2C1B0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3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6CDE6-BCF6-45C4-97EE-F8D7BA862A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4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D7564-8E83-4E89-927D-A1AC082562B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9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качество проектно-сметной документации</a:t>
            </a:r>
            <a:r>
              <a:rPr lang="ru-RU" sz="1200" b="0" baseline="0" dirty="0" smtClean="0">
                <a:solidFill>
                  <a:schemeClr val="tx1"/>
                </a:solidFill>
              </a:rPr>
              <a:t> – должно быть обеспечено высокое качество проектно-сметной документации. Зачастую, неграмотное составление проектно-сметной документации приводит к необходимости дополнительного затрачивания средств по проекту. Привлечение «грамотных» профессионалов - контрагентов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b="0" baseline="0" dirty="0" smtClean="0">
                <a:solidFill>
                  <a:schemeClr val="tx1"/>
                </a:solidFill>
              </a:rPr>
              <a:t>    </a:t>
            </a:r>
            <a:r>
              <a:rPr lang="ru-RU" sz="2400" b="1" dirty="0" smtClean="0">
                <a:solidFill>
                  <a:schemeClr val="tx2"/>
                </a:solidFill>
              </a:rPr>
              <a:t>взаимодействие с подрядчиком / поставщиком на всех этапах </a:t>
            </a:r>
            <a:r>
              <a:rPr lang="ru-RU" sz="2400" b="0" dirty="0" smtClean="0">
                <a:solidFill>
                  <a:schemeClr val="tx2"/>
                </a:solidFill>
              </a:rPr>
              <a:t>– должна быть организован «тесный» контакт с подрядчиками по строительным работам или же поставщиком оборудования, сопровождение и</a:t>
            </a:r>
            <a:r>
              <a:rPr lang="ru-RU" sz="2400" b="0" baseline="0" dirty="0" smtClean="0">
                <a:solidFill>
                  <a:schemeClr val="tx2"/>
                </a:solidFill>
              </a:rPr>
              <a:t> контроль работ на всех циклах.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1" baseline="0" dirty="0" smtClean="0">
                <a:solidFill>
                  <a:schemeClr val="tx2"/>
                </a:solidFill>
              </a:rPr>
              <a:t>концентрация ресурсов</a:t>
            </a:r>
            <a:r>
              <a:rPr lang="ru-RU" sz="2400" b="0" baseline="0" dirty="0" smtClean="0">
                <a:solidFill>
                  <a:schemeClr val="tx2"/>
                </a:solidFill>
              </a:rPr>
              <a:t> – необходимо исключить «распыление» средств, привлечение грамотного зама по АХЧ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400" b="0" baseline="0" dirty="0" smtClean="0">
                <a:solidFill>
                  <a:schemeClr val="tx2"/>
                </a:solidFill>
              </a:rPr>
              <a:t> акты и накладные подписываются только после поставки оборудования \ выполнения работ</a:t>
            </a:r>
            <a:endParaRPr lang="ru-RU" sz="2400" b="0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93C7-8711-4318-89C0-D8C5BBEE19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6CDE6-BCF6-45C4-97EE-F8D7BA862A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62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Республика Татарстан стала пилотным регионом по реализации проекта АНО «Агентство стратегических инициатив по продвижению новых проектов» «Подготовка рабочих кадров, соответствующих требованиям высокотехнологичных отраслей промышленности, на основе «дуального» образования»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обобщения наработанного опыта разработаны положения о регламентации в Республике Татарстан наставничества на предприятиях и реализации дуального, практико-ориентированного обучения в Республике Татарстан. Постановлением Кабинета Министров Республики Татарстан от 01.11.2014 года № 830 утверждено Типовое положение о наставничестве на предприятиях (в организациях) Республики Татарстан, реализующих мероприятия по организации и проведению дуального обучения обучающихся по очной форме в профессиональных образовательных организациях Республики Татарстан.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положение разработано в целях обеспечения взаимодействия предприятий (организаций) и профессиональных образовательных организаций Республики Татарстан в рамках сетевой формы реализации основных профессиональных образовательных программ и определяет порядок организации и проведения наставничества обучающихся на предприятиях (организациях) Республики Татарстан всех организационно-правовых форм и форм собственности.</a:t>
            </a:r>
            <a:endParaRPr lang="ru-RU" dirty="0" smtClean="0">
              <a:effectLst/>
            </a:endParaRPr>
          </a:p>
          <a:p>
            <a:endParaRPr lang="ru-RU" dirty="0" smtClean="0"/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93C7-8711-4318-89C0-D8C5BBEE19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8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2015 году - проведение конкурсного отбора на получение государственной поддержки инновационных проектов профессиональных образовательных организаций и муниципальных образований по проведению профориентационной работы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93C7-8711-4318-89C0-D8C5BBEE19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77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6CDE6-BCF6-45C4-97EE-F8D7BA862A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4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6CDE6-BCF6-45C4-97EE-F8D7BA862A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0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493C7-8711-4318-89C0-D8C5BBEE19D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8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3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1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65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6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0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92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6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2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4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9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79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21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98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65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01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18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047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95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84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2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432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02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7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26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6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15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4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9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9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B0A9-BCF8-479B-AF6F-C0E2D00106CA}" type="datetimeFigureOut">
              <a:rPr lang="ru-RU" smtClean="0"/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649E-3E56-44CB-9F64-4B386B5D29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23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FC86-176D-4396-9BF8-E5A3E22283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BB762-B1AB-4EEB-BD0C-FB3994DBA9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843" y="1906134"/>
            <a:ext cx="11157856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развития профессионального образования в 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Татарстан 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2014 году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829" y="5470071"/>
            <a:ext cx="9965870" cy="816429"/>
          </a:xfrm>
        </p:spPr>
        <p:txBody>
          <a:bodyPr/>
          <a:lstStyle/>
          <a:p>
            <a:pPr algn="l"/>
            <a:r>
              <a:rPr lang="ru-RU" b="1" dirty="0" smtClean="0"/>
              <a:t>Т.Б. Алишев – начальник управления профессионального образования Министерства образования и науки Республики Татарстан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662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935765" y="6405333"/>
            <a:ext cx="11160224" cy="384043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/>
              <a:t>Министерство образования и науки Республики Татарстан</a:t>
            </a:r>
            <a:endParaRPr lang="ru-RU" sz="24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500" y="139450"/>
            <a:ext cx="11620500" cy="98376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Повышение качества подготовки рабочих кадров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0957" y="2180862"/>
            <a:ext cx="10425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44156" y="1316765"/>
            <a:ext cx="10036293" cy="71522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lvl="1" indent="-457189" algn="just"/>
            <a:endParaRPr lang="ru-RU" sz="3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35765" y="1085652"/>
            <a:ext cx="10869792" cy="136541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/>
            <a:r>
              <a:rPr lang="ru-RU" sz="3200" b="1" dirty="0">
                <a:solidFill>
                  <a:schemeClr val="tx2"/>
                </a:solidFill>
              </a:rPr>
              <a:t>Разработан </a:t>
            </a:r>
            <a:r>
              <a:rPr lang="ru-RU" sz="3200" b="1" dirty="0">
                <a:solidFill>
                  <a:srgbClr val="FF0000"/>
                </a:solidFill>
              </a:rPr>
              <a:t>межведомственный план</a:t>
            </a:r>
            <a:r>
              <a:rPr lang="ru-RU" sz="3200" b="1" dirty="0">
                <a:solidFill>
                  <a:schemeClr val="tx2"/>
                </a:solidFill>
              </a:rPr>
              <a:t> по развитию профориентационной работы в Республике Татарстан на 2015 – 2017 </a:t>
            </a:r>
            <a:r>
              <a:rPr lang="ru-RU" sz="3200" b="1" dirty="0" smtClean="0">
                <a:solidFill>
                  <a:schemeClr val="tx2"/>
                </a:solidFill>
              </a:rPr>
              <a:t>годы</a:t>
            </a:r>
          </a:p>
          <a:p>
            <a:pPr marL="0" lvl="1" algn="just"/>
            <a:r>
              <a:rPr lang="ru-RU" sz="3200" b="1" dirty="0" smtClean="0">
                <a:solidFill>
                  <a:schemeClr val="tx2"/>
                </a:solidFill>
              </a:rPr>
              <a:t>Приказом утверждена </a:t>
            </a:r>
            <a:r>
              <a:rPr lang="ru-RU" sz="3200" b="1" dirty="0" smtClean="0">
                <a:solidFill>
                  <a:srgbClr val="FF0000"/>
                </a:solidFill>
              </a:rPr>
              <a:t>«дорожная карта» </a:t>
            </a:r>
            <a:r>
              <a:rPr lang="ru-RU" sz="3200" b="1" dirty="0" smtClean="0">
                <a:solidFill>
                  <a:schemeClr val="tx2"/>
                </a:solidFill>
              </a:rPr>
              <a:t>реализации профориентационной работы</a:t>
            </a:r>
          </a:p>
          <a:p>
            <a:pPr marL="0" lvl="1" algn="l"/>
            <a:r>
              <a:rPr lang="ru-RU" b="1" dirty="0" smtClean="0">
                <a:solidFill>
                  <a:srgbClr val="FF0000"/>
                </a:solidFill>
                <a:ea typeface="+mj-ea"/>
                <a:cs typeface="+mj-cs"/>
              </a:rPr>
              <a:t>2015 </a:t>
            </a:r>
            <a:r>
              <a:rPr lang="ru-RU" b="1" dirty="0">
                <a:solidFill>
                  <a:srgbClr val="FF0000"/>
                </a:solidFill>
                <a:ea typeface="+mj-ea"/>
                <a:cs typeface="+mj-cs"/>
              </a:rPr>
              <a:t>год </a:t>
            </a:r>
            <a:r>
              <a:rPr lang="ru-RU" b="1" dirty="0">
                <a:solidFill>
                  <a:schemeClr val="tx2"/>
                </a:solidFill>
                <a:ea typeface="+mj-ea"/>
                <a:cs typeface="+mj-cs"/>
              </a:rPr>
              <a:t>– грантовая поддержка профориентационных программ </a:t>
            </a:r>
          </a:p>
          <a:p>
            <a:pPr marL="0" lvl="1" algn="l"/>
            <a:r>
              <a:rPr lang="ru-RU" b="1" dirty="0">
                <a:solidFill>
                  <a:srgbClr val="FF0000"/>
                </a:solidFill>
                <a:ea typeface="+mj-ea"/>
                <a:cs typeface="+mj-cs"/>
              </a:rPr>
              <a:t>Приоритет </a:t>
            </a:r>
            <a:r>
              <a:rPr lang="ru-RU" b="1" dirty="0">
                <a:solidFill>
                  <a:schemeClr val="tx2"/>
                </a:solidFill>
                <a:ea typeface="+mj-ea"/>
                <a:cs typeface="+mj-cs"/>
              </a:rPr>
              <a:t>– профориентационные проекты, предусматривающие сетевое взаимодействие профессиональных образовательных организаций, развитие системы профессиональных проб </a:t>
            </a:r>
            <a:endParaRPr lang="ru-RU" sz="3200" b="1" dirty="0">
              <a:solidFill>
                <a:schemeClr val="tx2"/>
              </a:solidFill>
              <a:ea typeface="+mj-ea"/>
              <a:cs typeface="+mj-cs"/>
            </a:endParaRPr>
          </a:p>
          <a:p>
            <a:pPr marL="0" lvl="1" algn="just"/>
            <a:endParaRPr lang="ru-RU" sz="32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3602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008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Итоги конкурса бизнес-проектов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4707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B050"/>
                </a:solidFill>
              </a:rPr>
              <a:t>Победители:</a:t>
            </a:r>
          </a:p>
          <a:p>
            <a:r>
              <a:rPr lang="ru-RU" sz="3000" dirty="0" smtClean="0"/>
              <a:t>Альметьевский политехнический </a:t>
            </a:r>
            <a:r>
              <a:rPr lang="ru-RU" sz="3000" dirty="0" smtClean="0"/>
              <a:t>техникум – 1,9 млн. рублей</a:t>
            </a:r>
            <a:endParaRPr lang="ru-RU" sz="3000" dirty="0" smtClean="0"/>
          </a:p>
          <a:p>
            <a:r>
              <a:rPr lang="ru-RU" sz="3000" dirty="0" smtClean="0"/>
              <a:t>Нижнекамский технологический </a:t>
            </a:r>
            <a:r>
              <a:rPr lang="ru-RU" sz="3000" dirty="0" smtClean="0"/>
              <a:t>колледж – 1,9 млн. рублей</a:t>
            </a:r>
            <a:endParaRPr lang="ru-RU" sz="3000" dirty="0" smtClean="0"/>
          </a:p>
          <a:p>
            <a:r>
              <a:rPr lang="ru-RU" sz="3000" dirty="0" smtClean="0"/>
              <a:t>Казанский торгово-экономический </a:t>
            </a:r>
            <a:r>
              <a:rPr lang="ru-RU" sz="3000" dirty="0" smtClean="0"/>
              <a:t>техникум – 1,2 млн. рублей</a:t>
            </a:r>
            <a:endParaRPr lang="ru-RU" sz="3000" dirty="0" smtClean="0"/>
          </a:p>
          <a:p>
            <a:r>
              <a:rPr lang="ru-RU" sz="3000" dirty="0" smtClean="0"/>
              <a:t>Дрожжановский техникум универсальных </a:t>
            </a:r>
            <a:r>
              <a:rPr lang="ru-RU" sz="3000" dirty="0" smtClean="0"/>
              <a:t>технологий – 2,0 млн. рублей</a:t>
            </a:r>
            <a:endParaRPr lang="ru-RU" sz="3000" dirty="0" smtClean="0"/>
          </a:p>
          <a:p>
            <a:r>
              <a:rPr lang="ru-RU" sz="3000" dirty="0" smtClean="0"/>
              <a:t>Казанский колледж технологии и </a:t>
            </a:r>
            <a:r>
              <a:rPr lang="ru-RU" sz="3000" dirty="0" smtClean="0"/>
              <a:t>дизайна – 1,0 млн. рублей</a:t>
            </a:r>
            <a:endParaRPr lang="ru-RU" sz="3000" dirty="0" smtClean="0"/>
          </a:p>
          <a:p>
            <a:r>
              <a:rPr lang="ru-RU" sz="3000" dirty="0" smtClean="0"/>
              <a:t>Кукморский аграрный </a:t>
            </a:r>
            <a:r>
              <a:rPr lang="ru-RU" sz="3000" dirty="0" smtClean="0"/>
              <a:t>колледж – 2,0 млн. рублей</a:t>
            </a:r>
            <a:endParaRPr lang="ru-RU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50" y="6311900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0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Кадровые проекты: гранты мастерам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производственного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обучения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8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Грантовая поддержка 100 мастеров производственного обучения на основе конкурсного отбора с участием работодателей:</a:t>
            </a:r>
          </a:p>
          <a:p>
            <a:pPr lvl="1" algn="just"/>
            <a:r>
              <a:rPr lang="ru-RU" sz="3200" b="1" dirty="0">
                <a:solidFill>
                  <a:srgbClr val="008E40"/>
                </a:solidFill>
              </a:rPr>
              <a:t>70 лучших действующих мастеров</a:t>
            </a:r>
          </a:p>
          <a:p>
            <a:pPr lvl="1" algn="just"/>
            <a:r>
              <a:rPr lang="ru-RU" sz="3200" b="1" dirty="0">
                <a:solidFill>
                  <a:srgbClr val="008E40"/>
                </a:solidFill>
              </a:rPr>
              <a:t>30 новых мастеров с профильным опытом работы не менее 2-х </a:t>
            </a:r>
            <a:r>
              <a:rPr lang="ru-RU" sz="3200" b="1" dirty="0">
                <a:solidFill>
                  <a:srgbClr val="008E40"/>
                </a:solidFill>
              </a:rPr>
              <a:t>лет</a:t>
            </a:r>
            <a:endParaRPr lang="ru-RU" sz="3200" b="1" dirty="0">
              <a:solidFill>
                <a:srgbClr val="008E4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Надбавка – 7 000 рублей ежемесячно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50" y="6311900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6" y="198275"/>
            <a:ext cx="10319657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Информатизация системы профобразования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529" y="1484785"/>
            <a:ext cx="11332028" cy="4641379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2014 год – пилотный проект информатизации 15 учреждений</a:t>
            </a:r>
          </a:p>
          <a:p>
            <a:pPr lvl="1" algn="just"/>
            <a:r>
              <a:rPr lang="ru-RU" sz="4000" b="1" dirty="0">
                <a:solidFill>
                  <a:srgbClr val="008E40"/>
                </a:solidFill>
              </a:rPr>
              <a:t>5 ресурсных центров </a:t>
            </a:r>
          </a:p>
          <a:p>
            <a:pPr lvl="1" algn="just"/>
            <a:r>
              <a:rPr lang="ru-RU" sz="4000" b="1" dirty="0">
                <a:solidFill>
                  <a:srgbClr val="008E40"/>
                </a:solidFill>
              </a:rPr>
              <a:t>10 учреждений из различных отраслей</a:t>
            </a:r>
          </a:p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Электронный документооборот, учет и контроль</a:t>
            </a:r>
          </a:p>
          <a:p>
            <a:pPr algn="just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Доступ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якорным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работодателям для контроля за целевиками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50" y="6269674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6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36" y="36407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Действующий механизм оценки эффективности учреждений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21" y="1361970"/>
            <a:ext cx="11185071" cy="485313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приказом </a:t>
            </a:r>
            <a:r>
              <a:rPr lang="ru-RU" sz="3200" dirty="0"/>
              <a:t>Министерства образования и науки Республики Татарстан № 1027/14 от 28.02.14 утверждены критерии эффективности деятельности </a:t>
            </a:r>
            <a:r>
              <a:rPr lang="ru-RU" sz="3200" dirty="0" smtClean="0"/>
              <a:t>ПОО:</a:t>
            </a:r>
          </a:p>
          <a:p>
            <a:pPr lvl="1"/>
            <a:r>
              <a:rPr lang="ru-RU" sz="2800" dirty="0"/>
              <a:t>эффективность выполнения государственного задания</a:t>
            </a:r>
          </a:p>
          <a:p>
            <a:pPr lvl="1"/>
            <a:r>
              <a:rPr lang="ru-RU" sz="2800" dirty="0"/>
              <a:t>отношение объема внебюджетных средств к объему бюджета</a:t>
            </a:r>
          </a:p>
          <a:p>
            <a:pPr lvl="1"/>
            <a:r>
              <a:rPr lang="ru-RU" sz="2800" dirty="0"/>
              <a:t>динамика средней заработной платы в учреждении</a:t>
            </a:r>
          </a:p>
          <a:p>
            <a:pPr lvl="1"/>
            <a:r>
              <a:rPr lang="ru-RU" sz="2800" dirty="0"/>
              <a:t>количество правонарушений, совершенных студентами</a:t>
            </a:r>
          </a:p>
          <a:p>
            <a:pPr lvl="1"/>
            <a:r>
              <a:rPr lang="ru-RU" sz="2800" dirty="0"/>
              <a:t>удельный вес выпускников, обратившихся в органы занятости</a:t>
            </a:r>
          </a:p>
          <a:p>
            <a:pPr lvl="1"/>
            <a:r>
              <a:rPr lang="ru-RU" sz="2800" dirty="0"/>
              <a:t>внеурочная </a:t>
            </a:r>
            <a:r>
              <a:rPr lang="ru-RU" sz="2800" dirty="0" smtClean="0"/>
              <a:t>деятельность</a:t>
            </a:r>
          </a:p>
          <a:p>
            <a:pPr marL="457200" lvl="1" indent="0" algn="ctr">
              <a:buNone/>
            </a:pPr>
            <a:endParaRPr lang="ru-RU" sz="2800" dirty="0" smtClean="0"/>
          </a:p>
          <a:p>
            <a:pPr marL="457200" lvl="1" indent="0" algn="ctr">
              <a:buNone/>
            </a:pPr>
            <a:r>
              <a:rPr lang="ru-RU" sz="2800" b="1" dirty="0" smtClean="0"/>
              <a:t>Министерство продолжает мониторинг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97" y="6336106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1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244928"/>
            <a:ext cx="11903528" cy="83275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Аудит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финансово-хозяйственной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деятельности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 2014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43" y="1077685"/>
            <a:ext cx="11266714" cy="523490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Проведен аудит 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13 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профессиональных образовательных 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организаций</a:t>
            </a:r>
          </a:p>
          <a:p>
            <a:pPr marL="0" indent="0">
              <a:buNone/>
            </a:pPr>
            <a:endParaRPr lang="ru-RU" sz="8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Аксубаевский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техникум универсальных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Алексеевский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аграрный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колледж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Казанский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автотранспортный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Казанский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нефтехимический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колледж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Казанский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техникум наземного и подземного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электротранспорта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Колледж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малого бизнеса и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Мензелинский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Профессиональный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колледж №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Рыбно-Слободский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агротехнический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271463">
              <a:buNone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-	Спасский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техникум отраслевых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технологий</a:t>
            </a:r>
            <a:endParaRPr lang="ru-R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defTabSz="271463">
              <a:buFontTx/>
              <a:buChar char="-"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Чистопольский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сельскохозяйственный </a:t>
            </a: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техникум</a:t>
            </a:r>
          </a:p>
          <a:p>
            <a:pPr marL="271463" indent="-271463" defTabSz="271463">
              <a:buFontTx/>
              <a:buChar char="-"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Казанский политехнический колледж</a:t>
            </a:r>
          </a:p>
          <a:p>
            <a:pPr marL="271463" indent="-271463" defTabSz="271463">
              <a:buFontTx/>
              <a:buChar char="-"/>
            </a:pPr>
            <a:r>
              <a:rPr lang="ru-RU" sz="80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колледж сервиса</a:t>
            </a:r>
          </a:p>
          <a:p>
            <a:pPr defTabSz="271463"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1738" y="3695136"/>
            <a:ext cx="49434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Выявлено нецелевое использование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субсидий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сумму 6,6 млн. руб.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11" y="6363164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71" y="260648"/>
            <a:ext cx="11397343" cy="104563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Неэффективное использование субсидии составило в общей сумме </a:t>
            </a:r>
            <a:r>
              <a:rPr lang="ru-RU" sz="3600" b="1" dirty="0" smtClean="0">
                <a:solidFill>
                  <a:srgbClr val="FF0000"/>
                </a:solidFill>
              </a:rPr>
              <a:t>5,74 </a:t>
            </a:r>
            <a:r>
              <a:rPr lang="ru-RU" sz="3600" b="1" dirty="0">
                <a:solidFill>
                  <a:srgbClr val="FF0000"/>
                </a:solidFill>
              </a:rPr>
              <a:t>млн. </a:t>
            </a:r>
            <a:r>
              <a:rPr lang="ru-RU" sz="3600" b="1" dirty="0">
                <a:solidFill>
                  <a:srgbClr val="FF0000"/>
                </a:solidFill>
              </a:rPr>
              <a:t>руб., в том числе: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871" y="1596955"/>
            <a:ext cx="11397343" cy="4059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cs typeface="Times New Roman" pitchFamily="18" charset="0"/>
              </a:rPr>
              <a:t>Алексеевский аграрный колледж </a:t>
            </a:r>
            <a:r>
              <a:rPr lang="ru-RU" sz="2400" dirty="0">
                <a:cs typeface="Times New Roman" pitchFamily="18" charset="0"/>
              </a:rPr>
              <a:t>– 125,1 тыс. рублей (по оплате труда</a:t>
            </a:r>
            <a:r>
              <a:rPr lang="ru-RU" sz="2400" dirty="0">
                <a:cs typeface="Times New Roman" pitchFamily="18" charset="0"/>
              </a:rPr>
              <a:t>)</a:t>
            </a:r>
            <a:endParaRPr lang="ru-RU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cs typeface="Times New Roman" pitchFamily="18" charset="0"/>
              </a:rPr>
              <a:t>Мензелинский сельскохозяйственный техникум </a:t>
            </a:r>
            <a:r>
              <a:rPr lang="ru-RU" sz="2400" dirty="0">
                <a:cs typeface="Times New Roman" pitchFamily="18" charset="0"/>
              </a:rPr>
              <a:t>–155,4 тыс. рублей (по оплате труда</a:t>
            </a:r>
            <a:r>
              <a:rPr lang="ru-RU" sz="2400" dirty="0">
                <a:cs typeface="Times New Roman" pitchFamily="18" charset="0"/>
              </a:rPr>
              <a:t>)</a:t>
            </a:r>
            <a:endParaRPr lang="ru-RU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cs typeface="Times New Roman" pitchFamily="18" charset="0"/>
              </a:rPr>
              <a:t>Чистопольский сельскохозяйственный техникум </a:t>
            </a:r>
            <a:r>
              <a:rPr lang="ru-RU" sz="2400" dirty="0">
                <a:cs typeface="Times New Roman" pitchFamily="18" charset="0"/>
              </a:rPr>
              <a:t>- 351,8 тыс. руб. (по оплате труда</a:t>
            </a:r>
            <a:r>
              <a:rPr lang="ru-RU" sz="2400" dirty="0">
                <a:cs typeface="Times New Roman" pitchFamily="18" charset="0"/>
              </a:rPr>
              <a:t>)</a:t>
            </a:r>
            <a:endParaRPr lang="ru-RU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cs typeface="Times New Roman" pitchFamily="18" charset="0"/>
              </a:rPr>
              <a:t>Казанский нефтехимический колледж </a:t>
            </a:r>
            <a:r>
              <a:rPr lang="ru-RU" sz="2400" dirty="0">
                <a:cs typeface="Times New Roman" pitchFamily="18" charset="0"/>
              </a:rPr>
              <a:t>– 248,7 тыс. руб. (по оплате труда и др</a:t>
            </a:r>
            <a:r>
              <a:rPr lang="ru-RU" sz="2400" dirty="0">
                <a:cs typeface="Times New Roman" pitchFamily="18" charset="0"/>
              </a:rPr>
              <a:t>.)</a:t>
            </a:r>
            <a:endParaRPr lang="ru-RU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cs typeface="Times New Roman" pitchFamily="18" charset="0"/>
              </a:rPr>
              <a:t>Казанский техникум наземного и подземного электротранспорта </a:t>
            </a:r>
            <a:r>
              <a:rPr lang="ru-RU" sz="2400" dirty="0">
                <a:cs typeface="Times New Roman" pitchFamily="18" charset="0"/>
              </a:rPr>
              <a:t>- 579,9 тыс. руб</a:t>
            </a:r>
            <a:r>
              <a:rPr lang="ru-RU" sz="2400" dirty="0">
                <a:cs typeface="Times New Roman" pitchFamily="18" charset="0"/>
              </a:rPr>
              <a:t>.,</a:t>
            </a:r>
          </a:p>
          <a:p>
            <a:pPr marL="0" indent="0">
              <a:buNone/>
            </a:pPr>
            <a:r>
              <a:rPr lang="ru-RU" sz="2400" b="1" dirty="0">
                <a:cs typeface="Times New Roman" pitchFamily="18" charset="0"/>
              </a:rPr>
              <a:t>Профессиональный </a:t>
            </a:r>
            <a:r>
              <a:rPr lang="ru-RU" sz="2400" b="1" dirty="0">
                <a:cs typeface="Times New Roman" pitchFamily="18" charset="0"/>
              </a:rPr>
              <a:t>колледж №41</a:t>
            </a:r>
            <a:r>
              <a:rPr lang="ru-RU" sz="2400" dirty="0">
                <a:cs typeface="Times New Roman" pitchFamily="18" charset="0"/>
              </a:rPr>
              <a:t> – 672,0 тыс. руб. (по оплате труда</a:t>
            </a:r>
            <a:r>
              <a:rPr lang="ru-RU" sz="2400" dirty="0">
                <a:cs typeface="Times New Roman" pitchFamily="18" charset="0"/>
              </a:rPr>
              <a:t>)</a:t>
            </a:r>
            <a:endParaRPr lang="ru-RU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cs typeface="Times New Roman" pitchFamily="18" charset="0"/>
              </a:rPr>
              <a:t>Рыбно-Слободский агротехнический техникум </a:t>
            </a:r>
            <a:r>
              <a:rPr lang="ru-RU" sz="2400" dirty="0">
                <a:cs typeface="Times New Roman" pitchFamily="18" charset="0"/>
              </a:rPr>
              <a:t>– 765,2 тыс. руб. (по оплате труда и др</a:t>
            </a:r>
            <a:r>
              <a:rPr lang="ru-RU" sz="2400" dirty="0">
                <a:cs typeface="Times New Roman" pitchFamily="18" charset="0"/>
              </a:rPr>
              <a:t>.)</a:t>
            </a:r>
            <a:endParaRPr lang="ru-RU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>
                <a:cs typeface="Times New Roman" pitchFamily="18" charset="0"/>
              </a:rPr>
              <a:t>Колледж малого бизнеса и предпринимательства </a:t>
            </a:r>
            <a:r>
              <a:rPr lang="ru-RU" sz="2400" dirty="0">
                <a:cs typeface="Times New Roman" pitchFamily="18" charset="0"/>
              </a:rPr>
              <a:t>– 2842,8 тыс. руб. (в основном компенсационные выплаты под предлогом «Доведение до ЕТС</a:t>
            </a:r>
            <a:r>
              <a:rPr lang="ru-RU" sz="2400" dirty="0">
                <a:cs typeface="Times New Roman" pitchFamily="18" charset="0"/>
              </a:rPr>
              <a:t>»)</a:t>
            </a:r>
            <a:endParaRPr lang="ru-RU" sz="2400" dirty="0"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96" y="6352435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57" y="173568"/>
            <a:ext cx="10940143" cy="1311217"/>
          </a:xfrm>
        </p:spPr>
        <p:txBody>
          <a:bodyPr>
            <a:noAutofit/>
          </a:bodyPr>
          <a:lstStyle/>
          <a:p>
            <a:r>
              <a:rPr lang="ru-RU" sz="2800" dirty="0"/>
              <a:t>Мониторинг исполнения контрольных </a:t>
            </a:r>
            <a:r>
              <a:rPr lang="ru-RU" sz="2800" dirty="0"/>
              <a:t>цифр </a:t>
            </a:r>
            <a:r>
              <a:rPr lang="ru-RU" sz="2800" dirty="0"/>
              <a:t>приема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Типичные ошибки при зачислении в профессиональные образовательные </a:t>
            </a:r>
            <a:r>
              <a:rPr lang="ru-RU" sz="2800" dirty="0"/>
              <a:t>организации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099" y="1700808"/>
            <a:ext cx="10956471" cy="4752528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второй </a:t>
            </a:r>
            <a:r>
              <a:rPr lang="ru-RU" sz="2400" b="1" dirty="0">
                <a:solidFill>
                  <a:srgbClr val="FF0000"/>
                </a:solidFill>
              </a:rPr>
              <a:t>раз получают среднее общее образование (обучение на базе 9-и  с дипломом СПО</a:t>
            </a:r>
            <a:r>
              <a:rPr lang="ru-RU" sz="24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Лениногорский политехнический колледж</a:t>
            </a:r>
          </a:p>
          <a:p>
            <a:pPr marL="0" indent="0">
              <a:buNone/>
            </a:pPr>
            <a:r>
              <a:rPr lang="ru-RU" sz="2400" i="1" dirty="0"/>
              <a:t>противоречит п. 3 ст. 5 Федеральный Закон Российская Федерация «Об образовании в Российской Федерации» от 29.12.2014  года № </a:t>
            </a:r>
            <a:r>
              <a:rPr lang="ru-RU" sz="2400" i="1" dirty="0"/>
              <a:t>273-ФЗ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отсутствие </a:t>
            </a:r>
            <a:r>
              <a:rPr lang="ru-RU" sz="2400" b="1" dirty="0">
                <a:solidFill>
                  <a:srgbClr val="FF0000"/>
                </a:solidFill>
              </a:rPr>
              <a:t>оригиналов документов государственного </a:t>
            </a:r>
            <a:r>
              <a:rPr lang="ru-RU" sz="2400" b="1" dirty="0">
                <a:solidFill>
                  <a:srgbClr val="FF0000"/>
                </a:solidFill>
              </a:rPr>
              <a:t>образца</a:t>
            </a:r>
          </a:p>
          <a:p>
            <a:pPr marL="0" indent="0">
              <a:buNone/>
            </a:pPr>
            <a:r>
              <a:rPr lang="ru-RU" sz="2400" dirty="0"/>
              <a:t>-    Лениногорский </a:t>
            </a:r>
            <a:r>
              <a:rPr lang="ru-RU" sz="2400" dirty="0"/>
              <a:t>политехнический </a:t>
            </a:r>
            <a:r>
              <a:rPr lang="ru-RU" sz="2400" dirty="0"/>
              <a:t>колледж</a:t>
            </a:r>
          </a:p>
          <a:p>
            <a:pPr>
              <a:buFontTx/>
              <a:buChar char="-"/>
            </a:pPr>
            <a:r>
              <a:rPr lang="ru-RU" sz="2400" dirty="0"/>
              <a:t>Набережночелнинский </a:t>
            </a:r>
            <a:r>
              <a:rPr lang="ru-RU" sz="2400" dirty="0"/>
              <a:t>строительный </a:t>
            </a:r>
            <a:r>
              <a:rPr lang="ru-RU" sz="2400" dirty="0"/>
              <a:t>колледж</a:t>
            </a:r>
          </a:p>
          <a:p>
            <a:pPr>
              <a:buFontTx/>
              <a:buChar char="-"/>
            </a:pPr>
            <a:r>
              <a:rPr lang="ru-RU" sz="2400" dirty="0"/>
              <a:t>Камский </a:t>
            </a:r>
            <a:r>
              <a:rPr lang="ru-RU" sz="2400" dirty="0"/>
              <a:t>государственный автомеханический </a:t>
            </a:r>
            <a:r>
              <a:rPr lang="ru-RU" sz="2400" dirty="0"/>
              <a:t>техникум</a:t>
            </a:r>
          </a:p>
          <a:p>
            <a:pPr marL="0" indent="0">
              <a:buNone/>
            </a:pPr>
            <a:r>
              <a:rPr lang="ru-RU" sz="2400" i="1" dirty="0"/>
              <a:t>противоречит п. 43 гл. VIII приказа МО и Н РФ от 23 января 2014 г. № 36 «Об утверждении порядка приема на обучение по образовательным программам среднего профессионального образования»</a:t>
            </a: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50" y="6294422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274638"/>
            <a:ext cx="10972800" cy="1282154"/>
          </a:xfrm>
        </p:spPr>
        <p:txBody>
          <a:bodyPr>
            <a:noAutofit/>
          </a:bodyPr>
          <a:lstStyle/>
          <a:p>
            <a:r>
              <a:rPr lang="ru-RU" sz="2800" dirty="0"/>
              <a:t>Мониторинг исполнения контрольных </a:t>
            </a:r>
            <a:r>
              <a:rPr lang="ru-RU" sz="2800" dirty="0"/>
              <a:t>цифр </a:t>
            </a:r>
            <a:r>
              <a:rPr lang="ru-RU" sz="2800" dirty="0"/>
              <a:t>приема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Типичные ошибки при зачислении в профессиональные образовательные организации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4" y="1377177"/>
            <a:ext cx="11364686" cy="5184576"/>
          </a:xfrm>
        </p:spPr>
        <p:txBody>
          <a:bodyPr>
            <a:normAutofit fontScale="85000" lnSpcReduction="1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Повторное </a:t>
            </a:r>
            <a:r>
              <a:rPr lang="ru-RU" sz="2400" b="1" dirty="0">
                <a:solidFill>
                  <a:srgbClr val="FF0000"/>
                </a:solidFill>
              </a:rPr>
              <a:t>получение одного и того же уровня образования (т. е. дипломы НПО, дипломы СПО)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Лениногорский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политехнический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колледж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Нурлатский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аграрный колледж (филиал Черемшаны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Апастовский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аграрный колледж (филиал Кайбицы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Казанский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автотранспортный техникум им. А. П.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Обыденнова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Бугульминский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профессионально-педагогический техникум, Бавлинский аграрный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колледж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Арский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агропромышленный профессиональный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колледж</a:t>
            </a:r>
          </a:p>
          <a:p>
            <a:pPr marL="0" indent="0">
              <a:buNone/>
            </a:pP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противоречит п. 3 ст. 5 Федеральный Закон Российская Федерация «Об образовании в Российской Федерации» от 29.12.2014  года № 273-ФЗ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З</a:t>
            </a:r>
            <a:r>
              <a:rPr lang="ru-RU" sz="2400" b="1" dirty="0">
                <a:solidFill>
                  <a:srgbClr val="FF0000"/>
                </a:solidFill>
              </a:rPr>
              <a:t>ачисление </a:t>
            </a:r>
            <a:r>
              <a:rPr lang="ru-RU" sz="2400" b="1" dirty="0">
                <a:solidFill>
                  <a:srgbClr val="FF0000"/>
                </a:solidFill>
              </a:rPr>
              <a:t>после 01.10.2014 года  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Дрожжановский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техникум отраслевых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технологий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Буинский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ветеринарный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техникум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2400" i="1" dirty="0"/>
              <a:t>противоречит п. 20 гл. IV приказа МО и Н РФ от 23 января 2014 г. № 36 «Об утверждении порядка приема на обучение по образовательным программам среднего профессионального образования»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50" y="6319777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310257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Политика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проверок отраслевым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отделом и аудиторами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8841"/>
            <a:ext cx="11310256" cy="4137323"/>
          </a:xfrm>
        </p:spPr>
        <p:txBody>
          <a:bodyPr/>
          <a:lstStyle/>
          <a:p>
            <a:r>
              <a:rPr lang="ru-RU" dirty="0" smtClean="0"/>
              <a:t>Регулярный аудит хозяйственной деятельности – по итогам проверки – комиссия</a:t>
            </a:r>
          </a:p>
          <a:p>
            <a:r>
              <a:rPr lang="ru-RU" dirty="0" smtClean="0"/>
              <a:t>2 раза в год – проверка исполнения КЦП</a:t>
            </a:r>
            <a:r>
              <a:rPr lang="en-US" dirty="0" smtClean="0"/>
              <a:t> </a:t>
            </a:r>
            <a:r>
              <a:rPr lang="ru-RU" dirty="0" smtClean="0"/>
              <a:t>и движения контингента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50" y="6319777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7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328" y="231230"/>
            <a:ext cx="10853057" cy="132556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Программа развития профобразования до 2020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829" y="1556793"/>
            <a:ext cx="11234057" cy="45693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	В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рамках государственной программы «Развитие образования и науки Республики Татарстан на 2014-2020 годы»</a:t>
            </a:r>
            <a:r>
              <a:rPr lang="ru-RU" sz="3000" b="1" dirty="0">
                <a:solidFill>
                  <a:srgbClr val="0070C0"/>
                </a:solidFill>
              </a:rPr>
              <a:t>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утверждена подпрограмма 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Развитие профессионального и послевузовского образования и повышение квалификации работников данной сферы на 2014-2020 годы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marL="0" indent="0" algn="just">
              <a:buNone/>
            </a:pPr>
            <a:endParaRPr lang="ru-RU" sz="3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Постановление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Кабинета Министров Республики Татарстан 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№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</a:rPr>
              <a:t>110 от 22.02.2014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82" y="6322826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188640"/>
            <a:ext cx="11054442" cy="998984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Фактическое посещение занятий студентами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187625"/>
            <a:ext cx="11364685" cy="4938539"/>
          </a:xfrm>
        </p:spPr>
        <p:txBody>
          <a:bodyPr>
            <a:noAutofit/>
          </a:bodyPr>
          <a:lstStyle/>
          <a:p>
            <a:pPr lvl="0"/>
            <a:r>
              <a:rPr lang="ru-RU" sz="2600" dirty="0">
                <a:solidFill>
                  <a:srgbClr val="FF0000"/>
                </a:solidFill>
              </a:rPr>
              <a:t>студентами очного отделения на баз 9 классов являются обучающиеся 1958-1977 г.р.</a:t>
            </a:r>
          </a:p>
          <a:p>
            <a:r>
              <a:rPr lang="ru-RU" sz="2600" dirty="0">
                <a:solidFill>
                  <a:srgbClr val="FF0000"/>
                </a:solidFill>
              </a:rPr>
              <a:t>студенты не знают имен многих своих однокурсников, которые, обучаясь на дневном отделении, до 15 ноября ни разу не появлялись на занятиях</a:t>
            </a:r>
          </a:p>
          <a:p>
            <a:r>
              <a:rPr lang="ru-RU" sz="2600" dirty="0">
                <a:solidFill>
                  <a:srgbClr val="FF0000"/>
                </a:solidFill>
              </a:rPr>
              <a:t>при проверках выявлены попытки подлога</a:t>
            </a:r>
          </a:p>
          <a:p>
            <a:pPr lvl="0"/>
            <a:r>
              <a:rPr lang="ru-RU" sz="2600" i="1" dirty="0">
                <a:solidFill>
                  <a:prstClr val="black"/>
                </a:solidFill>
              </a:rPr>
              <a:t>в филиалах (Черемшаны, Новошешминск, Кайбицы</a:t>
            </a:r>
            <a:r>
              <a:rPr lang="ru-RU" sz="2600" i="1" dirty="0">
                <a:solidFill>
                  <a:prstClr val="black"/>
                </a:solidFill>
              </a:rPr>
              <a:t>)</a:t>
            </a:r>
          </a:p>
          <a:p>
            <a:pPr lvl="0"/>
            <a:endParaRPr lang="ru-RU" sz="2600" i="1" dirty="0">
              <a:solidFill>
                <a:prstClr val="black"/>
              </a:solidFill>
            </a:endParaRPr>
          </a:p>
          <a:p>
            <a:r>
              <a:rPr lang="ru-RU" sz="2600" dirty="0">
                <a:solidFill>
                  <a:srgbClr val="FF0000"/>
                </a:solidFill>
              </a:rPr>
              <a:t>ежедневное посещение занятий менее 50% от численного состава групп студентов, отсутствие утверждённых планов индивидуальных траекторий</a:t>
            </a:r>
          </a:p>
          <a:p>
            <a:r>
              <a:rPr lang="ru-RU" sz="2600" i="1" dirty="0">
                <a:solidFill>
                  <a:prstClr val="black"/>
                </a:solidFill>
              </a:rPr>
              <a:t>Колледж малого бизнеса и предпринимательства, Профессиональный колледж №</a:t>
            </a:r>
            <a:r>
              <a:rPr lang="ru-RU" sz="2600" i="1" dirty="0">
                <a:solidFill>
                  <a:prstClr val="black"/>
                </a:solidFill>
              </a:rPr>
              <a:t>41, филиалы</a:t>
            </a:r>
            <a:endParaRPr lang="ru-RU" sz="2600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50" y="6319777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77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57" y="0"/>
            <a:ext cx="11255829" cy="63681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Невыполнение </a:t>
            </a:r>
            <a:r>
              <a:rPr lang="tt-RU" sz="3200" b="1" dirty="0" smtClean="0">
                <a:solidFill>
                  <a:schemeClr val="tx2">
                    <a:lumMod val="75000"/>
                  </a:schemeClr>
                </a:solidFill>
              </a:rPr>
              <a:t>контрольных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цифр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приема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890692"/>
              </p:ext>
            </p:extLst>
          </p:nvPr>
        </p:nvGraphicFramePr>
        <p:xfrm>
          <a:off x="326571" y="846909"/>
          <a:ext cx="11576956" cy="5874567"/>
        </p:xfrm>
        <a:graphic>
          <a:graphicData uri="http://schemas.openxmlformats.org/drawingml/2006/table">
            <a:tbl>
              <a:tblPr/>
              <a:tblGrid>
                <a:gridCol w="7238750"/>
                <a:gridCol w="2345658"/>
                <a:gridCol w="1992548"/>
              </a:tblGrid>
              <a:tr h="288029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Наименование профессиональной образовательной организации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2014-2015 учебный год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КЦП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% выполнения КЦП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Техникум нефтехимии и нефтепереработки (+филиал)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475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89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Атнинский сельскохозяйственный техникум им. Габдуллы Тукая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215 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76 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Мамадышский профессиональный колледж №87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215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80 </a:t>
                      </a:r>
                      <a:endParaRPr lang="ru-RU" sz="1800" b="1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Бавлинский аграрный колледж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110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Аксубаевский техникум универсальных технологий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275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ru-RU" sz="1800" b="1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4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Казанский техникум  наземного и подземного электрического транспорта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425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Профессиональный колледж №41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342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89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Профессиональный училище №63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96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78</a:t>
                      </a:r>
                      <a:endParaRPr lang="ru-RU" sz="1800" b="1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Чистопольский сельскохозяйственный колледж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270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60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Актанышский технологический техникум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104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63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Алексеевский аграрный колледж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285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Мензелинский сельскохозяйственный техникум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225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Тетюшский сельскохозяйственный техникум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270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74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Казанский радиомеханический колледж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160</a:t>
                      </a:r>
                      <a:endParaRPr lang="ru-RU" sz="180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58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Арский агропромышленный профессиональный колледж 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300</a:t>
                      </a: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65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1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latin typeface="+mn-lt"/>
                          <a:ea typeface="Times New Roman"/>
                        </a:rPr>
                        <a:t>Казанский радиомеханический колледж</a:t>
                      </a:r>
                    </a:p>
                  </a:txBody>
                  <a:tcPr marL="7150" marR="7150" marT="71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35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871531" y="1508787"/>
            <a:ext cx="9922120" cy="124510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67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380608" y="1773142"/>
            <a:ext cx="10476032" cy="331171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566" y="1536174"/>
            <a:ext cx="1105577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sz="3200" b="1" dirty="0">
              <a:solidFill>
                <a:srgbClr val="1F497D"/>
              </a:solidFill>
            </a:endParaRPr>
          </a:p>
          <a:p>
            <a:pPr lvl="0" algn="just"/>
            <a:r>
              <a:rPr lang="ru-RU" sz="3200" b="1" dirty="0">
                <a:solidFill>
                  <a:srgbClr val="1F497D"/>
                </a:solidFill>
              </a:rPr>
              <a:t>С </a:t>
            </a:r>
            <a:r>
              <a:rPr lang="ru-RU" sz="3200" b="1" dirty="0">
                <a:solidFill>
                  <a:srgbClr val="1F497D"/>
                </a:solidFill>
              </a:rPr>
              <a:t>сентября 2015 года внедряется </a:t>
            </a:r>
            <a:r>
              <a:rPr lang="ru-RU" sz="3200" b="1" dirty="0">
                <a:solidFill>
                  <a:srgbClr val="1F497D"/>
                </a:solidFill>
              </a:rPr>
              <a:t>новый механизм формирования КЦП </a:t>
            </a:r>
          </a:p>
          <a:p>
            <a:pPr lvl="0" algn="just"/>
            <a:endParaRPr lang="ru-RU" sz="3200" b="1" dirty="0">
              <a:solidFill>
                <a:srgbClr val="1F497D"/>
              </a:solidFill>
            </a:endParaRPr>
          </a:p>
          <a:p>
            <a:pPr lvl="0" algn="just"/>
            <a:r>
              <a:rPr lang="ru-RU" sz="3200" b="1" dirty="0">
                <a:solidFill>
                  <a:srgbClr val="1F497D"/>
                </a:solidFill>
              </a:rPr>
              <a:t>Утвержден республиканский Порядок проведения конкурса среди образовательных организаций на распределение КЦП </a:t>
            </a:r>
            <a:r>
              <a:rPr lang="ru-RU" sz="3200" b="1" dirty="0">
                <a:solidFill>
                  <a:srgbClr val="FF0000"/>
                </a:solidFill>
              </a:rPr>
              <a:t>(ПКМ РТ от 05.11.2014 г. </a:t>
            </a:r>
            <a:r>
              <a:rPr lang="ru-RU" sz="3200" b="1" dirty="0">
                <a:solidFill>
                  <a:srgbClr val="FF0000"/>
                </a:solidFill>
              </a:rPr>
              <a:t>№ </a:t>
            </a:r>
            <a:r>
              <a:rPr lang="ru-RU" sz="3200" b="1" dirty="0">
                <a:solidFill>
                  <a:srgbClr val="FF0000"/>
                </a:solidFill>
              </a:rPr>
              <a:t>845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</a:p>
          <a:p>
            <a:pPr lvl="0" algn="just"/>
            <a:endParaRPr lang="ru-RU" sz="3200" b="1" dirty="0">
              <a:solidFill>
                <a:srgbClr val="FF0000"/>
              </a:solidFill>
            </a:endParaRPr>
          </a:p>
          <a:p>
            <a:pPr lvl="0" algn="just"/>
            <a:endParaRPr lang="ru-RU" sz="3200" b="1" dirty="0">
              <a:solidFill>
                <a:srgbClr val="FF0000"/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49" y="6319778"/>
            <a:ext cx="11327350" cy="74987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9512" y="699437"/>
            <a:ext cx="11255829" cy="636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Новый порядок распределения контрольных цифр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приема на 2016-2017 приемный год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91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9" y="268289"/>
            <a:ext cx="11364685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Второй национальный чемпионат </a:t>
            </a:r>
            <a:r>
              <a:rPr lang="en-US" sz="3200" b="1" dirty="0">
                <a:solidFill>
                  <a:schemeClr val="tx2"/>
                </a:solidFill>
              </a:rPr>
              <a:t>WorldSkills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Russia </a:t>
            </a:r>
            <a:r>
              <a:rPr lang="ru-RU" sz="3200" b="1" dirty="0">
                <a:solidFill>
                  <a:schemeClr val="tx2"/>
                </a:solidFill>
              </a:rPr>
              <a:t>в г. Казани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29" y="1803174"/>
            <a:ext cx="11201399" cy="4525963"/>
          </a:xfrm>
        </p:spPr>
        <p:txBody>
          <a:bodyPr>
            <a:normAutofit/>
          </a:bodyPr>
          <a:lstStyle/>
          <a:p>
            <a:pPr algn="just">
              <a:lnSpc>
                <a:spcPts val="4500"/>
              </a:lnSpc>
            </a:pPr>
            <a:r>
              <a:rPr lang="ru-RU" sz="2800" b="1" dirty="0">
                <a:solidFill>
                  <a:srgbClr val="FF0000"/>
                </a:solidFill>
              </a:rPr>
              <a:t>432</a:t>
            </a:r>
            <a:r>
              <a:rPr lang="ru-RU" sz="2800" b="1" dirty="0">
                <a:solidFill>
                  <a:srgbClr val="002060"/>
                </a:solidFill>
              </a:rPr>
              <a:t> участника по </a:t>
            </a:r>
            <a:r>
              <a:rPr lang="ru-RU" sz="2800" b="1" dirty="0">
                <a:solidFill>
                  <a:srgbClr val="FF0000"/>
                </a:solidFill>
              </a:rPr>
              <a:t>35</a:t>
            </a:r>
            <a:r>
              <a:rPr lang="ru-RU" sz="2800" b="1" dirty="0">
                <a:solidFill>
                  <a:srgbClr val="002060"/>
                </a:solidFill>
              </a:rPr>
              <a:t> профессиям из </a:t>
            </a:r>
            <a:r>
              <a:rPr lang="ru-RU" sz="2800" b="1" dirty="0">
                <a:solidFill>
                  <a:srgbClr val="FF0000"/>
                </a:solidFill>
              </a:rPr>
              <a:t>39</a:t>
            </a:r>
            <a:r>
              <a:rPr lang="ru-RU" sz="2800" b="1" dirty="0">
                <a:solidFill>
                  <a:srgbClr val="002060"/>
                </a:solidFill>
              </a:rPr>
              <a:t> регионов России и </a:t>
            </a:r>
            <a:r>
              <a:rPr lang="ru-RU" sz="2800" b="1" dirty="0">
                <a:solidFill>
                  <a:srgbClr val="002060"/>
                </a:solidFill>
              </a:rPr>
              <a:t>Финляндии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>
              <a:lnSpc>
                <a:spcPts val="4500"/>
              </a:lnSpc>
            </a:pPr>
            <a:r>
              <a:rPr lang="ru-RU" sz="2800" b="1" dirty="0">
                <a:solidFill>
                  <a:srgbClr val="FF0000"/>
                </a:solidFill>
              </a:rPr>
              <a:t>468</a:t>
            </a:r>
            <a:r>
              <a:rPr lang="ru-RU" sz="2800" b="1" dirty="0">
                <a:solidFill>
                  <a:srgbClr val="002060"/>
                </a:solidFill>
              </a:rPr>
              <a:t> экспертов из </a:t>
            </a:r>
            <a:r>
              <a:rPr lang="ru-RU" sz="2800" b="1" dirty="0">
                <a:solidFill>
                  <a:srgbClr val="FF0000"/>
                </a:solidFill>
              </a:rPr>
              <a:t>42</a:t>
            </a:r>
            <a:r>
              <a:rPr lang="ru-RU" sz="2800" b="1" dirty="0">
                <a:solidFill>
                  <a:srgbClr val="002060"/>
                </a:solidFill>
              </a:rPr>
              <a:t> регионов </a:t>
            </a:r>
            <a:r>
              <a:rPr lang="ru-RU" sz="2800" b="1" dirty="0">
                <a:solidFill>
                  <a:srgbClr val="002060"/>
                </a:solidFill>
              </a:rPr>
              <a:t>России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>
              <a:lnSpc>
                <a:spcPts val="4500"/>
              </a:lnSpc>
            </a:pPr>
            <a:r>
              <a:rPr lang="ru-RU" sz="2800" b="1" dirty="0">
                <a:solidFill>
                  <a:srgbClr val="FF0000"/>
                </a:solidFill>
              </a:rPr>
              <a:t>53 373</a:t>
            </a:r>
            <a:r>
              <a:rPr lang="ru-RU" sz="2800" b="1" dirty="0">
                <a:solidFill>
                  <a:srgbClr val="002060"/>
                </a:solidFill>
              </a:rPr>
              <a:t> посетителя с 16 по 20 мая 2014 </a:t>
            </a:r>
            <a:r>
              <a:rPr lang="ru-RU" sz="2800" b="1" dirty="0">
                <a:solidFill>
                  <a:srgbClr val="002060"/>
                </a:solidFill>
              </a:rPr>
              <a:t>года</a:t>
            </a:r>
            <a:endParaRPr lang="ru-RU" sz="2800" b="1" dirty="0">
              <a:solidFill>
                <a:srgbClr val="002060"/>
              </a:solidFill>
            </a:endParaRPr>
          </a:p>
          <a:p>
            <a:pPr algn="just">
              <a:lnSpc>
                <a:spcPts val="4500"/>
              </a:lnSpc>
            </a:pPr>
            <a:r>
              <a:rPr lang="ru-RU" sz="2800" b="1" dirty="0">
                <a:solidFill>
                  <a:srgbClr val="002060"/>
                </a:solidFill>
              </a:rPr>
              <a:t>Татарстан занял </a:t>
            </a:r>
            <a:r>
              <a:rPr lang="ru-RU" sz="2800" b="1" dirty="0">
                <a:solidFill>
                  <a:srgbClr val="FF0000"/>
                </a:solidFill>
              </a:rPr>
              <a:t>1</a:t>
            </a:r>
            <a:r>
              <a:rPr lang="ru-RU" sz="2800" b="1" dirty="0">
                <a:solidFill>
                  <a:srgbClr val="002060"/>
                </a:solidFill>
              </a:rPr>
              <a:t> место в общекомандном зачете (4-7-6)</a:t>
            </a:r>
          </a:p>
        </p:txBody>
      </p:sp>
      <p:pic>
        <p:nvPicPr>
          <p:cNvPr id="5" name="Picture 2" descr="C:\Users\e.gubaydullin\Pictures\ws_rgb_lar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288" y="4886099"/>
            <a:ext cx="1636712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97" y="6329137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2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Заявка на право проведения чемпионата мира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WorldSkills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 2019 году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157" y="1979546"/>
            <a:ext cx="11234057" cy="3420480"/>
          </a:xfrm>
        </p:spPr>
        <p:txBody>
          <a:bodyPr/>
          <a:lstStyle/>
          <a:p>
            <a:pPr algn="just">
              <a:lnSpc>
                <a:spcPts val="2900"/>
              </a:lnSpc>
            </a:pPr>
            <a:r>
              <a:rPr lang="ru-RU" sz="2800" b="1" dirty="0">
                <a:solidFill>
                  <a:srgbClr val="002060"/>
                </a:solidFill>
              </a:rPr>
              <a:t>Инициатива Республики Татарстан на проведение чемпионата WorldSkills в 2019 году поддержана В.В. </a:t>
            </a:r>
            <a:r>
              <a:rPr lang="ru-RU" sz="2800" b="1" dirty="0">
                <a:solidFill>
                  <a:srgbClr val="002060"/>
                </a:solidFill>
              </a:rPr>
              <a:t>Путиным</a:t>
            </a:r>
          </a:p>
          <a:p>
            <a:pPr algn="just">
              <a:lnSpc>
                <a:spcPts val="2900"/>
              </a:lnSpc>
            </a:pPr>
            <a:endParaRPr lang="ru-RU" sz="2800" b="1" dirty="0">
              <a:solidFill>
                <a:srgbClr val="002060"/>
              </a:solidFill>
            </a:endParaRPr>
          </a:p>
          <a:p>
            <a:pPr algn="just">
              <a:lnSpc>
                <a:spcPts val="2900"/>
              </a:lnSpc>
            </a:pPr>
            <a:r>
              <a:rPr lang="ru-RU" sz="2800" b="1" dirty="0">
                <a:solidFill>
                  <a:srgbClr val="002060"/>
                </a:solidFill>
              </a:rPr>
              <a:t>Заявочное место проведения от Российской Федерации – </a:t>
            </a:r>
            <a:r>
              <a:rPr lang="ru-RU" sz="2800" b="1" dirty="0">
                <a:solidFill>
                  <a:srgbClr val="FF0000"/>
                </a:solidFill>
              </a:rPr>
              <a:t>г. </a:t>
            </a:r>
            <a:r>
              <a:rPr lang="ru-RU" sz="2800" b="1" dirty="0">
                <a:solidFill>
                  <a:srgbClr val="FF0000"/>
                </a:solidFill>
              </a:rPr>
              <a:t>Казань</a:t>
            </a:r>
          </a:p>
          <a:p>
            <a:pPr algn="just">
              <a:lnSpc>
                <a:spcPts val="2900"/>
              </a:lnSpc>
            </a:pPr>
            <a:endParaRPr lang="ru-RU" sz="2800" b="1" dirty="0">
              <a:solidFill>
                <a:srgbClr val="FF0000"/>
              </a:solidFill>
            </a:endParaRPr>
          </a:p>
          <a:p>
            <a:pPr algn="just">
              <a:lnSpc>
                <a:spcPts val="2900"/>
              </a:lnSpc>
            </a:pPr>
            <a:r>
              <a:rPr lang="ru-RU" sz="2800" b="1" dirty="0" smtClean="0">
                <a:solidFill>
                  <a:srgbClr val="002060"/>
                </a:solidFill>
              </a:rPr>
              <a:t>Принятие </a:t>
            </a:r>
            <a:r>
              <a:rPr lang="ru-RU" sz="2800" b="1" dirty="0">
                <a:solidFill>
                  <a:srgbClr val="002060"/>
                </a:solidFill>
              </a:rPr>
              <a:t>решения в </a:t>
            </a:r>
            <a:r>
              <a:rPr lang="ru-RU" sz="2800" b="1" dirty="0" smtClean="0">
                <a:solidFill>
                  <a:srgbClr val="002060"/>
                </a:solidFill>
              </a:rPr>
              <a:t>августе 2015 года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693" y="4511694"/>
            <a:ext cx="1619727" cy="1427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96" y="6352434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Демографическая </a:t>
            </a:r>
            <a:r>
              <a:rPr lang="ru-RU" sz="4000" b="1" dirty="0">
                <a:solidFill>
                  <a:schemeClr val="tx2"/>
                </a:solidFill>
              </a:rPr>
              <a:t>ситуация в выпускных </a:t>
            </a:r>
            <a:r>
              <a:rPr lang="ru-RU" sz="4000" b="1" dirty="0" smtClean="0">
                <a:solidFill>
                  <a:schemeClr val="tx2"/>
                </a:solidFill>
              </a:rPr>
              <a:t>классах школ</a:t>
            </a:r>
            <a:endParaRPr lang="ru-RU" sz="40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234666"/>
              </p:ext>
            </p:extLst>
          </p:nvPr>
        </p:nvGraphicFramePr>
        <p:xfrm>
          <a:off x="670400" y="688132"/>
          <a:ext cx="10727872" cy="542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5" y="6352435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184332"/>
              </p:ext>
            </p:extLst>
          </p:nvPr>
        </p:nvGraphicFramePr>
        <p:xfrm>
          <a:off x="604157" y="1534581"/>
          <a:ext cx="11005457" cy="429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1114" y="116632"/>
            <a:ext cx="10678886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Прием в вузы и выпуск </a:t>
            </a:r>
            <a:r>
              <a:rPr lang="ru-RU" sz="4000" b="1" dirty="0" smtClean="0">
                <a:solidFill>
                  <a:schemeClr val="tx2"/>
                </a:solidFill>
              </a:rPr>
              <a:t>из </a:t>
            </a:r>
            <a:r>
              <a:rPr lang="ru-RU" sz="4000" b="1" dirty="0">
                <a:solidFill>
                  <a:schemeClr val="tx2"/>
                </a:solidFill>
              </a:rPr>
              <a:t>11 классов</a:t>
            </a:r>
            <a:endParaRPr lang="ru-RU" sz="4000" b="1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060699" y="2305055"/>
            <a:ext cx="0" cy="1152128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43693" y="2219399"/>
            <a:ext cx="115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Заочное, второе высшее, высшее после СПО</a:t>
            </a:r>
            <a:endParaRPr lang="ru-R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96" y="6352435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Динамика численности вузов в РТ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457127"/>
              </p:ext>
            </p:extLst>
          </p:nvPr>
        </p:nvGraphicFramePr>
        <p:xfrm>
          <a:off x="1126671" y="1268760"/>
          <a:ext cx="986245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126907" y="6049221"/>
            <a:ext cx="2073729" cy="321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5" y="6371074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400911"/>
            <a:ext cx="11250385" cy="84006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Динамика приема по некоторым инженерным УГС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103328"/>
              </p:ext>
            </p:extLst>
          </p:nvPr>
        </p:nvGraphicFramePr>
        <p:xfrm>
          <a:off x="620486" y="1379239"/>
          <a:ext cx="11087100" cy="505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97" y="6368763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6667"/>
            <a:ext cx="109728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Прием по гуманитарным направлениям подготовки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186012"/>
              </p:ext>
            </p:extLst>
          </p:nvPr>
        </p:nvGraphicFramePr>
        <p:xfrm>
          <a:off x="813707" y="1527113"/>
          <a:ext cx="10564586" cy="451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96" y="6368763"/>
            <a:ext cx="11327350" cy="74987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384471" y="4620986"/>
            <a:ext cx="3935186" cy="244928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9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078" y="-130628"/>
            <a:ext cx="10070013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Создание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ресурсных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центров в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2014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078" y="1077686"/>
            <a:ext cx="11283043" cy="5551713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Создание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5 ресурсных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центров: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/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Набережные Челны –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автомобилестроение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pPr lvl="1" algn="just"/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Елабуга – многопрофильный учебный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центр</a:t>
            </a:r>
          </a:p>
          <a:p>
            <a:pPr lvl="1" algn="just"/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Казань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– ОПК: авиа- и машиностроение</a:t>
            </a:r>
          </a:p>
          <a:p>
            <a:pPr lvl="1" algn="just"/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Нижнекамск – нефтехимия</a:t>
            </a:r>
          </a:p>
          <a:p>
            <a:pPr lvl="1" algn="just"/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Сарманово – аграрный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профиль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Вложения РТ в 2014 году в каждый </a:t>
            </a:r>
            <a:endParaRPr lang="ru-RU" sz="2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–	закупка оборудования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софинансировании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работодателей не менее 20%</a:t>
            </a:r>
          </a:p>
          <a:p>
            <a:pPr marL="0" indent="0" algn="just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–	капитальный ремонт учебных корпусов и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общежитий</a:t>
            </a:r>
          </a:p>
          <a:p>
            <a:pPr algn="just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Созданы 2 многофункциональных центра прикладных квалификаций</a:t>
            </a:r>
          </a:p>
          <a:p>
            <a:pPr marL="0" indent="0" algn="just">
              <a:buNone/>
            </a:pPr>
            <a:endParaRPr lang="ru-RU" sz="31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31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53" y="6257511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Целевой </a:t>
            </a:r>
            <a:r>
              <a:rPr lang="ru-RU" b="1" dirty="0" smtClean="0">
                <a:solidFill>
                  <a:schemeClr val="tx2"/>
                </a:solidFill>
              </a:rPr>
              <a:t>прием по педагогическим направлениям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2014 год – прием впервые только в соответствии с заявленной потребностью</a:t>
            </a:r>
          </a:p>
          <a:p>
            <a:r>
              <a:rPr lang="ru-RU" sz="3600" dirty="0" smtClean="0"/>
              <a:t>В 2015 году целевой прием будет осуществляться в соответствии с методическим  рекомендациями, утверждёнными постановлением Кабинета Министров Республики Татарстан №866 от 10.11.2014</a:t>
            </a:r>
            <a:endParaRPr lang="ru-RU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25" y="6308727"/>
            <a:ext cx="1132735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4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85" y="2609624"/>
            <a:ext cx="109728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Спасибо за внимание!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7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891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Поддержка со стороны предприятий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51" y="2063523"/>
            <a:ext cx="2143125" cy="2143125"/>
          </a:xfrm>
          <a:prstGeom prst="rect">
            <a:avLst/>
          </a:prstGeom>
        </p:spPr>
      </p:pic>
      <p:pic>
        <p:nvPicPr>
          <p:cNvPr id="1028" name="Picture 4" descr="http://t0.gstatic.com/images?q=tbn:ANd9GcTE5QAKAZ3C5UbhedAcTz6zPUF2Itf_wlUk94cuVHPpScHrmHzF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24" y="1753279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472" y="2056719"/>
            <a:ext cx="3256086" cy="1443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579483"/>
            <a:ext cx="3225546" cy="1705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5806" y="1886628"/>
            <a:ext cx="1409700" cy="1876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115" y="4579483"/>
            <a:ext cx="21336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8694" y="4308703"/>
            <a:ext cx="5110212" cy="840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6953" y="5432310"/>
            <a:ext cx="4238625" cy="1076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467" y="1243696"/>
            <a:ext cx="697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Привлечено более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млн. рублей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57" y="363866"/>
            <a:ext cx="9606643" cy="70609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Планируемые ресурсные центры в 2015 году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2372" y="1381745"/>
            <a:ext cx="1054825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200" b="1" dirty="0" err="1">
                <a:latin typeface="Arial" pitchFamily="34" charset="0"/>
                <a:cs typeface="Arial" pitchFamily="34" charset="0"/>
              </a:rPr>
              <a:t>Зеленодольский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механический колледж</a:t>
            </a:r>
          </a:p>
          <a:p>
            <a:pPr lvl="1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Казанский строительный колледж</a:t>
            </a:r>
          </a:p>
          <a:p>
            <a:pPr lvl="1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200" b="1" dirty="0" err="1">
                <a:latin typeface="Arial" pitchFamily="34" charset="0"/>
                <a:cs typeface="Arial" pitchFamily="34" charset="0"/>
              </a:rPr>
              <a:t>Мамадышский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профессиональный колледж № 87</a:t>
            </a:r>
          </a:p>
          <a:p>
            <a:pPr lvl="1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Нижнекамский индустриальный техникум</a:t>
            </a:r>
          </a:p>
          <a:p>
            <a:pPr lvl="1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Казанский автотранспортный техникум</a:t>
            </a:r>
          </a:p>
          <a:p>
            <a:pPr lvl="1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200" b="1" dirty="0" err="1">
                <a:latin typeface="Arial" pitchFamily="34" charset="0"/>
                <a:cs typeface="Arial" pitchFamily="34" charset="0"/>
              </a:rPr>
              <a:t>Атнинский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сельскохозяйственный техникум</a:t>
            </a:r>
          </a:p>
          <a:p>
            <a:pPr lvl="1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200" b="1" dirty="0" err="1">
                <a:latin typeface="Arial" pitchFamily="34" charset="0"/>
                <a:cs typeface="Arial" pitchFamily="34" charset="0"/>
              </a:rPr>
              <a:t>Лаишевский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технико-экономический техникум</a:t>
            </a:r>
          </a:p>
          <a:p>
            <a:pPr lvl="1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200" b="1" dirty="0" err="1">
                <a:latin typeface="Arial" pitchFamily="34" charset="0"/>
                <a:cs typeface="Arial" pitchFamily="34" charset="0"/>
              </a:rPr>
              <a:t>Лениногорский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нефтяной техникум</a:t>
            </a:r>
          </a:p>
          <a:p>
            <a:pPr lvl="1" indent="-457200" algn="just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ru-RU" sz="2200" b="1" dirty="0" err="1">
                <a:latin typeface="Arial" pitchFamily="34" charset="0"/>
                <a:cs typeface="Arial" pitchFamily="34" charset="0"/>
              </a:rPr>
              <a:t>Заинский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политехнический колледж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2" y="6356349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566372" y="262614"/>
            <a:ext cx="11473543" cy="98376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Создание сети ресурсных центров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380608" y="1508787"/>
            <a:ext cx="10476032" cy="1079795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chemeClr val="tx2"/>
                </a:solidFill>
              </a:rPr>
              <a:t>Основной опыт и рекомендации по участию в проектах</a:t>
            </a:r>
          </a:p>
          <a:p>
            <a:pPr algn="just"/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3160" y="2468894"/>
            <a:ext cx="9899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1" indent="-457189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3200" b="1" dirty="0"/>
              <a:t>Подготовка проектно-сметной документации</a:t>
            </a:r>
          </a:p>
          <a:p>
            <a:pPr marL="457189" lvl="1" indent="-457189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3200" b="1" dirty="0"/>
              <a:t>Взаимодействие с подрядчиком / поставщиком на всех этапах </a:t>
            </a:r>
          </a:p>
          <a:p>
            <a:pPr marL="457189" lvl="1" indent="-457189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3200" b="1" dirty="0"/>
              <a:t>Концентрация ресурсов на основных объектах</a:t>
            </a:r>
          </a:p>
          <a:p>
            <a:pPr marL="457189" lvl="1" indent="-457189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3200" b="1" dirty="0">
              <a:solidFill>
                <a:schemeClr val="tx2"/>
              </a:solidFill>
            </a:endParaRPr>
          </a:p>
          <a:p>
            <a:pPr marL="457189" lvl="1" indent="-457189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949" y="6353591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81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81947"/>
            <a:ext cx="11136086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Методическое сопровождение: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Центр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развития профессионального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образования РТ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1892999"/>
            <a:ext cx="11364686" cy="4525963"/>
          </a:xfrm>
        </p:spPr>
        <p:txBody>
          <a:bodyPr>
            <a:normAutofit lnSpcReduction="10000"/>
          </a:bodyPr>
          <a:lstStyle/>
          <a:p>
            <a:r>
              <a:rPr lang="ru-RU" sz="3500" b="1" dirty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r>
              <a:rPr lang="ru-RU" sz="35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Мониторинг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деятельности учреждений</a:t>
            </a:r>
          </a:p>
          <a:p>
            <a:pPr lvl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Единая модель оценки качества профессионального образования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Коммуникационные площадки (журнал, семинары…)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Сопровождение развития дуального обучения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Внедрение новых методов профориентации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Профессионально общественная аккредитация профессиональных программ</a:t>
            </a:r>
          </a:p>
          <a:p>
            <a:pPr lvl="1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ru-RU" sz="2800" b="1" dirty="0" smtClean="0">
                <a:solidFill>
                  <a:srgbClr val="FF0000"/>
                </a:solidFill>
              </a:rPr>
              <a:t>Сайт: </a:t>
            </a:r>
            <a:r>
              <a:rPr lang="en-US" sz="2800" b="1" dirty="0" smtClean="0">
                <a:solidFill>
                  <a:srgbClr val="FF0000"/>
                </a:solidFill>
              </a:rPr>
              <a:t>prof-obraz.ru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5" y="6243238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Профессионально-общественная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аккредитация программ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2014-2015 – </a:t>
            </a:r>
            <a:r>
              <a:rPr lang="ru-RU" sz="3200" b="1" dirty="0" smtClean="0">
                <a:solidFill>
                  <a:srgbClr val="FF0000"/>
                </a:solidFill>
              </a:rPr>
              <a:t>экспертиза </a:t>
            </a:r>
            <a:r>
              <a:rPr lang="ru-RU" sz="3200" b="1" dirty="0">
                <a:solidFill>
                  <a:srgbClr val="FF0000"/>
                </a:solidFill>
              </a:rPr>
              <a:t>всех программ</a:t>
            </a:r>
            <a:r>
              <a:rPr lang="ru-RU" sz="3200" b="1" dirty="0">
                <a:solidFill>
                  <a:schemeClr val="tx2"/>
                </a:solidFill>
              </a:rPr>
              <a:t> ресурсных центров Республики Татарстан совместно с Торгово-промышленной палатой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Утверждён регламент, изданы </a:t>
            </a:r>
            <a:r>
              <a:rPr lang="ru-RU" sz="3200" b="1" dirty="0" smtClean="0">
                <a:solidFill>
                  <a:schemeClr val="tx2"/>
                </a:solidFill>
              </a:rPr>
              <a:t>метод</a:t>
            </a:r>
            <a:r>
              <a:rPr lang="tt-RU" sz="3200" b="1" dirty="0" err="1" smtClean="0">
                <a:solidFill>
                  <a:schemeClr val="tx2"/>
                </a:solidFill>
              </a:rPr>
              <a:t>ические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рекомендации и сборники нормативных </a:t>
            </a:r>
            <a:r>
              <a:rPr lang="ru-RU" sz="3200" b="1" dirty="0" smtClean="0">
                <a:solidFill>
                  <a:schemeClr val="tx2"/>
                </a:solidFill>
              </a:rPr>
              <a:t>актов</a:t>
            </a:r>
            <a:endParaRPr lang="ru-RU" sz="3200" b="1" dirty="0">
              <a:solidFill>
                <a:schemeClr val="tx2"/>
              </a:solidFill>
            </a:endParaRPr>
          </a:p>
          <a:p>
            <a:r>
              <a:rPr lang="ru-RU" sz="3200" b="1" dirty="0">
                <a:solidFill>
                  <a:schemeClr val="tx2"/>
                </a:solidFill>
              </a:rPr>
              <a:t>Создан и обучен экспертный совет из представителей отраслевых </a:t>
            </a:r>
            <a:r>
              <a:rPr lang="ru-RU" sz="3200" b="1" dirty="0" smtClean="0">
                <a:solidFill>
                  <a:schemeClr val="tx2"/>
                </a:solidFill>
              </a:rPr>
              <a:t>работодателей</a:t>
            </a:r>
          </a:p>
          <a:p>
            <a:r>
              <a:rPr lang="tt-RU" sz="3200" b="1" dirty="0" smtClean="0">
                <a:solidFill>
                  <a:schemeClr val="tx2"/>
                </a:solidFill>
              </a:rPr>
              <a:t>ПОА – механизм мониторинга качества </a:t>
            </a:r>
            <a:r>
              <a:rPr lang="tt-RU" sz="3200" b="1" dirty="0" err="1" smtClean="0">
                <a:solidFill>
                  <a:schemeClr val="tx2"/>
                </a:solidFill>
              </a:rPr>
              <a:t>процесса</a:t>
            </a:r>
            <a:r>
              <a:rPr lang="tt-RU" sz="3200" b="1" dirty="0" smtClean="0">
                <a:solidFill>
                  <a:schemeClr val="tx2"/>
                </a:solidFill>
              </a:rPr>
              <a:t> </a:t>
            </a:r>
            <a:r>
              <a:rPr lang="tt-RU" sz="3200" b="1" dirty="0" err="1" smtClean="0">
                <a:solidFill>
                  <a:schemeClr val="tx2"/>
                </a:solidFill>
              </a:rPr>
              <a:t>подготовки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96" y="6311900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5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35613" y="231509"/>
            <a:ext cx="11555186" cy="98376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Повышение качества подготовки рабочих кадров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116633" y="1074000"/>
            <a:ext cx="10549843" cy="124813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rgbClr val="FF0000"/>
                </a:solidFill>
              </a:rPr>
              <a:t>2014 </a:t>
            </a:r>
            <a:r>
              <a:rPr lang="ru-RU" b="1" dirty="0">
                <a:solidFill>
                  <a:schemeClr val="tx2"/>
                </a:solidFill>
              </a:rPr>
              <a:t>– внедрение дуальной системы образования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457" y="1698069"/>
            <a:ext cx="109480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Республика Татарстан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– «пилотный» регион по внедрению дуального </a:t>
            </a:r>
            <a:r>
              <a:rPr lang="ru-RU" sz="3200" b="1" dirty="0" smtClean="0">
                <a:solidFill>
                  <a:schemeClr val="tx2"/>
                </a:solidFill>
              </a:rPr>
              <a:t>обучения</a:t>
            </a:r>
          </a:p>
          <a:p>
            <a:pPr algn="just"/>
            <a:r>
              <a:rPr lang="ru-RU" sz="3200" b="1" dirty="0" smtClean="0">
                <a:solidFill>
                  <a:schemeClr val="tx2"/>
                </a:solidFill>
              </a:rPr>
              <a:t>Приказом Минобрнауки России определены 4 ФИП</a:t>
            </a:r>
            <a:endParaRPr lang="ru-RU" sz="3200" b="1" dirty="0">
              <a:solidFill>
                <a:schemeClr val="tx2"/>
              </a:solidFill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Разработаны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</a:p>
          <a:p>
            <a:pPr marL="457189" indent="-457189" algn="just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chemeClr val="tx2"/>
                </a:solidFill>
              </a:rPr>
              <a:t>положение </a:t>
            </a:r>
            <a:r>
              <a:rPr lang="ru-RU" sz="3200" b="1" dirty="0">
                <a:solidFill>
                  <a:schemeClr val="tx2"/>
                </a:solidFill>
              </a:rPr>
              <a:t>о наставничестве </a:t>
            </a:r>
            <a:r>
              <a:rPr lang="ru-RU" sz="3200" b="1" dirty="0">
                <a:solidFill>
                  <a:schemeClr val="tx2"/>
                </a:solidFill>
              </a:rPr>
              <a:t>(постановление </a:t>
            </a:r>
            <a:r>
              <a:rPr lang="ru-RU" sz="3200" b="1" dirty="0">
                <a:solidFill>
                  <a:schemeClr val="tx2"/>
                </a:solidFill>
              </a:rPr>
              <a:t>КМ РТ №830 от 01.11.2014</a:t>
            </a:r>
            <a:r>
              <a:rPr lang="ru-RU" sz="3200" b="1" dirty="0">
                <a:solidFill>
                  <a:schemeClr val="tx2"/>
                </a:solidFill>
              </a:rPr>
              <a:t>)</a:t>
            </a:r>
          </a:p>
          <a:p>
            <a:pPr marL="457189" indent="-457189" algn="just">
              <a:buFont typeface="Wingdings" panose="05000000000000000000" pitchFamily="2" charset="2"/>
              <a:buChar char="§"/>
            </a:pPr>
            <a:r>
              <a:rPr lang="ru-RU" sz="3200" b="1" dirty="0">
                <a:solidFill>
                  <a:schemeClr val="tx2"/>
                </a:solidFill>
              </a:rPr>
              <a:t>положение </a:t>
            </a:r>
            <a:r>
              <a:rPr lang="ru-RU" sz="3200" b="1" dirty="0">
                <a:solidFill>
                  <a:schemeClr val="tx2"/>
                </a:solidFill>
              </a:rPr>
              <a:t>о </a:t>
            </a:r>
            <a:r>
              <a:rPr lang="ru-RU" sz="3200" b="1" dirty="0">
                <a:solidFill>
                  <a:schemeClr val="tx2"/>
                </a:solidFill>
              </a:rPr>
              <a:t>порядке </a:t>
            </a:r>
            <a:r>
              <a:rPr lang="ru-RU" sz="3200" b="1" dirty="0">
                <a:solidFill>
                  <a:schemeClr val="tx2"/>
                </a:solidFill>
              </a:rPr>
              <a:t>организации и проведения дуального </a:t>
            </a:r>
            <a:r>
              <a:rPr lang="ru-RU" sz="3200" b="1" dirty="0">
                <a:solidFill>
                  <a:schemeClr val="tx2"/>
                </a:solidFill>
              </a:rPr>
              <a:t>обучения (проект постановления </a:t>
            </a:r>
            <a:r>
              <a:rPr lang="ru-RU" sz="3200" b="1" dirty="0">
                <a:solidFill>
                  <a:schemeClr val="tx2"/>
                </a:solidFill>
              </a:rPr>
              <a:t>КМ </a:t>
            </a:r>
            <a:r>
              <a:rPr lang="ru-RU" sz="3200" b="1" dirty="0">
                <a:solidFill>
                  <a:schemeClr val="tx2"/>
                </a:solidFill>
              </a:rPr>
              <a:t>РТ</a:t>
            </a:r>
            <a:r>
              <a:rPr lang="ru-RU" sz="3200" b="1" dirty="0" smtClean="0">
                <a:solidFill>
                  <a:schemeClr val="tx2"/>
                </a:solidFill>
              </a:rPr>
              <a:t>)</a:t>
            </a:r>
          </a:p>
          <a:p>
            <a:pPr marL="457189" indent="-457189" algn="just">
              <a:buFont typeface="Wingdings" panose="05000000000000000000" pitchFamily="2" charset="2"/>
              <a:buChar char="§"/>
            </a:pPr>
            <a:r>
              <a:rPr lang="ru-RU" sz="3200" b="1" dirty="0" smtClean="0">
                <a:solidFill>
                  <a:schemeClr val="tx2"/>
                </a:solidFill>
              </a:rPr>
              <a:t>Приказом утверждена «дорожная карта» развития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50" y="6333287"/>
            <a:ext cx="1132735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35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1665</Words>
  <Application>Microsoft Office PowerPoint</Application>
  <PresentationFormat>Widescreen</PresentationFormat>
  <Paragraphs>289</Paragraphs>
  <Slides>31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</vt:lpstr>
      <vt:lpstr>Office Theme</vt:lpstr>
      <vt:lpstr>Тема Office</vt:lpstr>
      <vt:lpstr>1_Тема Office</vt:lpstr>
      <vt:lpstr>Итоги развития профессионального образования в  Республике Татарстан  в 2014 году</vt:lpstr>
      <vt:lpstr>Программа развития профобразования до 2020 года</vt:lpstr>
      <vt:lpstr>Создание ресурсных центров в 2014 году</vt:lpstr>
      <vt:lpstr>Поддержка со стороны предприятий</vt:lpstr>
      <vt:lpstr>Планируемые ресурсные центры в 2015 году</vt:lpstr>
      <vt:lpstr>PowerPoint Presentation</vt:lpstr>
      <vt:lpstr>Методическое сопровождение:  Центр развития профессионального образования РТ</vt:lpstr>
      <vt:lpstr>Профессионально-общественная аккредитация программ</vt:lpstr>
      <vt:lpstr>PowerPoint Presentation</vt:lpstr>
      <vt:lpstr>PowerPoint Presentation</vt:lpstr>
      <vt:lpstr>Итоги конкурса бизнес-проектов 2015</vt:lpstr>
      <vt:lpstr>Кадровые проекты: гранты мастерам производственного обучения</vt:lpstr>
      <vt:lpstr>Информатизация системы профобразования</vt:lpstr>
      <vt:lpstr>Действующий механизм оценки эффективности учреждений</vt:lpstr>
      <vt:lpstr>Аудит финансово-хозяйственной деятельности в 2014 году</vt:lpstr>
      <vt:lpstr>Неэффективное использование субсидии составило в общей сумме 5,74 млн. руб., в том числе: </vt:lpstr>
      <vt:lpstr>Мониторинг исполнения контрольных цифр приема Типичные ошибки при зачислении в профессиональные образовательные организации</vt:lpstr>
      <vt:lpstr>Мониторинг исполнения контрольных цифр приема Типичные ошибки при зачислении в профессиональные образовательные организации </vt:lpstr>
      <vt:lpstr>Политика проверок отраслевым отделом и аудиторами</vt:lpstr>
      <vt:lpstr>Фактическое посещение занятий студентами</vt:lpstr>
      <vt:lpstr>Невыполнение контрольных цифр приема</vt:lpstr>
      <vt:lpstr>PowerPoint Presentation</vt:lpstr>
      <vt:lpstr>Второй национальный чемпионат WorldSkills Russia в г. Казани</vt:lpstr>
      <vt:lpstr>Заявка на право проведения чемпионата мира WorldSkills в 2019 году</vt:lpstr>
      <vt:lpstr>Демографическая ситуация в выпускных классах школ</vt:lpstr>
      <vt:lpstr>Прием в вузы и выпуск из 11 классов</vt:lpstr>
      <vt:lpstr>Динамика численности вузов в РТ</vt:lpstr>
      <vt:lpstr>Динамика приема по некоторым инженерным УГС</vt:lpstr>
      <vt:lpstr>Прием по гуманитарным направлениям подготовки</vt:lpstr>
      <vt:lpstr>Целевой прием по педагогическим направлениям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развития профессионального образования в  Республике Татарстан  в 2014 году</dc:title>
  <dc:creator>Timirkhan Alishev</dc:creator>
  <cp:lastModifiedBy>Timirkhan Alishev</cp:lastModifiedBy>
  <cp:revision>15</cp:revision>
  <dcterms:created xsi:type="dcterms:W3CDTF">2015-02-10T05:03:06Z</dcterms:created>
  <dcterms:modified xsi:type="dcterms:W3CDTF">2015-02-10T10:08:59Z</dcterms:modified>
</cp:coreProperties>
</file>