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7" r:id="rId2"/>
    <p:sldId id="288" r:id="rId3"/>
    <p:sldId id="299" r:id="rId4"/>
    <p:sldId id="259" r:id="rId5"/>
    <p:sldId id="306" r:id="rId6"/>
    <p:sldId id="260" r:id="rId7"/>
    <p:sldId id="289" r:id="rId8"/>
    <p:sldId id="258" r:id="rId9"/>
    <p:sldId id="261" r:id="rId10"/>
    <p:sldId id="290" r:id="rId11"/>
    <p:sldId id="294" r:id="rId12"/>
    <p:sldId id="263" r:id="rId13"/>
    <p:sldId id="304" r:id="rId14"/>
    <p:sldId id="305" r:id="rId15"/>
    <p:sldId id="264" r:id="rId16"/>
    <p:sldId id="265" r:id="rId17"/>
    <p:sldId id="301" r:id="rId18"/>
    <p:sldId id="295" r:id="rId19"/>
    <p:sldId id="269" r:id="rId20"/>
    <p:sldId id="270" r:id="rId21"/>
    <p:sldId id="293" r:id="rId22"/>
    <p:sldId id="307" r:id="rId23"/>
    <p:sldId id="272" r:id="rId24"/>
    <p:sldId id="297" r:id="rId25"/>
    <p:sldId id="274" r:id="rId26"/>
    <p:sldId id="275" r:id="rId27"/>
    <p:sldId id="277" r:id="rId28"/>
    <p:sldId id="308" r:id="rId29"/>
    <p:sldId id="298" r:id="rId3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Лист1!$B$6:$B$8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val>
            <c:numRef>
              <c:f>Лист1!$C$6:$C$8</c:f>
              <c:numCache>
                <c:formatCode>General</c:formatCode>
                <c:ptCount val="3"/>
                <c:pt idx="0">
                  <c:v>58</c:v>
                </c:pt>
                <c:pt idx="1">
                  <c:v>56</c:v>
                </c:pt>
                <c:pt idx="2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9221760"/>
        <c:axId val="69616768"/>
      </c:barChart>
      <c:catAx>
        <c:axId val="69221760"/>
        <c:scaling>
          <c:orientation val="minMax"/>
        </c:scaling>
        <c:delete val="1"/>
        <c:axPos val="b"/>
        <c:majorTickMark val="out"/>
        <c:minorTickMark val="none"/>
        <c:tickLblPos val="nextTo"/>
        <c:crossAx val="69616768"/>
        <c:crosses val="autoZero"/>
        <c:auto val="1"/>
        <c:lblAlgn val="ctr"/>
        <c:lblOffset val="100"/>
        <c:noMultiLvlLbl val="0"/>
      </c:catAx>
      <c:valAx>
        <c:axId val="69616768"/>
        <c:scaling>
          <c:orientation val="minMax"/>
          <c:max val="7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69221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val>
            <c:numRef>
              <c:f>Лист1!$C$10:$C$12</c:f>
              <c:numCache>
                <c:formatCode>General</c:formatCode>
                <c:ptCount val="3"/>
                <c:pt idx="0">
                  <c:v>39</c:v>
                </c:pt>
                <c:pt idx="1">
                  <c:v>36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0850048"/>
        <c:axId val="70851584"/>
      </c:barChart>
      <c:catAx>
        <c:axId val="70850048"/>
        <c:scaling>
          <c:orientation val="minMax"/>
        </c:scaling>
        <c:delete val="1"/>
        <c:axPos val="b"/>
        <c:majorTickMark val="out"/>
        <c:minorTickMark val="none"/>
        <c:tickLblPos val="nextTo"/>
        <c:crossAx val="70851584"/>
        <c:crosses val="autoZero"/>
        <c:auto val="1"/>
        <c:lblAlgn val="ctr"/>
        <c:lblOffset val="100"/>
        <c:noMultiLvlLbl val="0"/>
      </c:catAx>
      <c:valAx>
        <c:axId val="70851584"/>
        <c:scaling>
          <c:orientation val="minMax"/>
          <c:max val="7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70850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val>
            <c:numRef>
              <c:f>Лист1!$C$14:$C$16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70872448"/>
        <c:axId val="70878336"/>
      </c:barChart>
      <c:catAx>
        <c:axId val="70872448"/>
        <c:scaling>
          <c:orientation val="minMax"/>
        </c:scaling>
        <c:delete val="1"/>
        <c:axPos val="b"/>
        <c:majorTickMark val="out"/>
        <c:minorTickMark val="none"/>
        <c:tickLblPos val="nextTo"/>
        <c:crossAx val="70878336"/>
        <c:crosses val="autoZero"/>
        <c:auto val="1"/>
        <c:lblAlgn val="ctr"/>
        <c:lblOffset val="100"/>
        <c:noMultiLvlLbl val="0"/>
      </c:catAx>
      <c:valAx>
        <c:axId val="70878336"/>
        <c:scaling>
          <c:orientation val="minMax"/>
          <c:max val="7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70872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val>
            <c:numRef>
              <c:f>Лист2!$B$3:$B$5</c:f>
              <c:numCache>
                <c:formatCode>General</c:formatCode>
                <c:ptCount val="3"/>
                <c:pt idx="0">
                  <c:v>28</c:v>
                </c:pt>
                <c:pt idx="1">
                  <c:v>36</c:v>
                </c:pt>
                <c:pt idx="2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71181824"/>
        <c:axId val="71183360"/>
      </c:barChart>
      <c:catAx>
        <c:axId val="71181824"/>
        <c:scaling>
          <c:orientation val="minMax"/>
        </c:scaling>
        <c:delete val="1"/>
        <c:axPos val="b"/>
        <c:majorTickMark val="out"/>
        <c:minorTickMark val="none"/>
        <c:tickLblPos val="nextTo"/>
        <c:crossAx val="71183360"/>
        <c:crosses val="autoZero"/>
        <c:auto val="1"/>
        <c:lblAlgn val="ctr"/>
        <c:lblOffset val="100"/>
        <c:noMultiLvlLbl val="0"/>
      </c:catAx>
      <c:valAx>
        <c:axId val="71183360"/>
        <c:scaling>
          <c:orientation val="minMax"/>
          <c:max val="7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71181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val>
            <c:numRef>
              <c:f>Лист2!$B$9:$B$11</c:f>
              <c:numCache>
                <c:formatCode>General</c:formatCode>
                <c:ptCount val="3"/>
                <c:pt idx="0">
                  <c:v>50</c:v>
                </c:pt>
                <c:pt idx="1">
                  <c:v>47</c:v>
                </c:pt>
                <c:pt idx="2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71216512"/>
        <c:axId val="71222400"/>
      </c:barChart>
      <c:catAx>
        <c:axId val="71216512"/>
        <c:scaling>
          <c:orientation val="minMax"/>
        </c:scaling>
        <c:delete val="1"/>
        <c:axPos val="b"/>
        <c:majorTickMark val="out"/>
        <c:minorTickMark val="none"/>
        <c:tickLblPos val="nextTo"/>
        <c:crossAx val="71222400"/>
        <c:crosses val="autoZero"/>
        <c:auto val="1"/>
        <c:lblAlgn val="ctr"/>
        <c:lblOffset val="100"/>
        <c:noMultiLvlLbl val="0"/>
      </c:catAx>
      <c:valAx>
        <c:axId val="71222400"/>
        <c:scaling>
          <c:orientation val="minMax"/>
          <c:max val="7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71216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val>
            <c:numRef>
              <c:f>Лист2!$B$14:$B$16</c:f>
              <c:numCache>
                <c:formatCode>General</c:formatCode>
                <c:ptCount val="3"/>
                <c:pt idx="0">
                  <c:v>23</c:v>
                </c:pt>
                <c:pt idx="1">
                  <c:v>18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72951296"/>
        <c:axId val="72952832"/>
      </c:barChart>
      <c:catAx>
        <c:axId val="72951296"/>
        <c:scaling>
          <c:orientation val="minMax"/>
        </c:scaling>
        <c:delete val="1"/>
        <c:axPos val="b"/>
        <c:majorTickMark val="out"/>
        <c:minorTickMark val="none"/>
        <c:tickLblPos val="nextTo"/>
        <c:crossAx val="72952832"/>
        <c:crosses val="autoZero"/>
        <c:auto val="1"/>
        <c:lblAlgn val="ctr"/>
        <c:lblOffset val="100"/>
        <c:noMultiLvlLbl val="0"/>
      </c:catAx>
      <c:valAx>
        <c:axId val="72952832"/>
        <c:scaling>
          <c:orientation val="minMax"/>
          <c:max val="7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72951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F8A7CC-8AD6-4B96-AFAD-3159B84A5B75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694E8C-B47A-4B43-A61F-B147A11D36CB}">
      <dgm:prSet phldrT="[Текст]" custT="1"/>
      <dgm:spPr/>
      <dgm:t>
        <a:bodyPr/>
        <a:lstStyle/>
        <a:p>
          <a:pPr algn="ctr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Единый государственный экзамен и основной государственный экзамен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B4568B-6A3E-40AB-8C4F-AC31DBBBCDB8}" type="parTrans" cxnId="{B4CF7C88-9952-4649-9E78-B5D98F934D4A}">
      <dgm:prSet/>
      <dgm:spPr/>
      <dgm:t>
        <a:bodyPr/>
        <a:lstStyle/>
        <a:p>
          <a:endParaRPr lang="ru-RU"/>
        </a:p>
      </dgm:t>
    </dgm:pt>
    <dgm:pt modelId="{FB939A7C-3CC4-41D6-89E5-C3D816E28A76}" type="sibTrans" cxnId="{B4CF7C88-9952-4649-9E78-B5D98F934D4A}">
      <dgm:prSet/>
      <dgm:spPr/>
      <dgm:t>
        <a:bodyPr/>
        <a:lstStyle/>
        <a:p>
          <a:endParaRPr lang="ru-RU"/>
        </a:p>
      </dgm:t>
    </dgm:pt>
    <dgm:pt modelId="{55710A62-0D6A-40D6-B3D8-6C67C06E19DE}">
      <dgm:prSet phldrT="[Текст]" custT="1"/>
      <dgm:spPr/>
      <dgm:t>
        <a:bodyPr/>
        <a:lstStyle/>
        <a:p>
          <a:pPr algn="ctr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Пробный «ЕГЭ» и пробный «ОГЭ», «ЕРТ»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8BD907-9D80-408E-91ED-2D5701694C20}" type="parTrans" cxnId="{27B2E5B2-2156-4048-A5D2-3E4394472AB9}">
      <dgm:prSet/>
      <dgm:spPr/>
      <dgm:t>
        <a:bodyPr/>
        <a:lstStyle/>
        <a:p>
          <a:endParaRPr lang="ru-RU"/>
        </a:p>
      </dgm:t>
    </dgm:pt>
    <dgm:pt modelId="{C4804FA5-45AD-4BC3-BBDF-CA13937D2B99}" type="sibTrans" cxnId="{27B2E5B2-2156-4048-A5D2-3E4394472AB9}">
      <dgm:prSet/>
      <dgm:spPr/>
      <dgm:t>
        <a:bodyPr/>
        <a:lstStyle/>
        <a:p>
          <a:endParaRPr lang="ru-RU"/>
        </a:p>
      </dgm:t>
    </dgm:pt>
    <dgm:pt modelId="{51B15E90-771E-4AF2-A71B-D24F0DA746D5}">
      <dgm:prSet phldrT="[Текст]" custT="1"/>
      <dgm:spPr/>
      <dgm:t>
        <a:bodyPr/>
        <a:lstStyle/>
        <a:p>
          <a:pPr algn="ctr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Тренировочное тестирование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«ЕГЭ без двоек», «ЕГЭ на отлично»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1FC51B-E1F5-49F6-940D-CB3945C9A58C}" type="parTrans" cxnId="{8F4305BF-57DA-4916-998D-04F629455997}">
      <dgm:prSet/>
      <dgm:spPr/>
      <dgm:t>
        <a:bodyPr/>
        <a:lstStyle/>
        <a:p>
          <a:endParaRPr lang="ru-RU"/>
        </a:p>
      </dgm:t>
    </dgm:pt>
    <dgm:pt modelId="{073255D0-4E3F-48A9-9A67-B4A932FBCC3E}" type="sibTrans" cxnId="{8F4305BF-57DA-4916-998D-04F629455997}">
      <dgm:prSet/>
      <dgm:spPr/>
      <dgm:t>
        <a:bodyPr/>
        <a:lstStyle/>
        <a:p>
          <a:endParaRPr lang="ru-RU"/>
        </a:p>
      </dgm:t>
    </dgm:pt>
    <dgm:pt modelId="{52630E4B-27A9-4CAB-B8C9-02C3FDE2E700}">
      <dgm:prSet phldrT="[Текст]" custT="1"/>
      <dgm:spPr/>
      <dgm:t>
        <a:bodyPr/>
        <a:lstStyle/>
        <a:p>
          <a:pPr algn="ctr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Мониторинг уровня предметной обученности 4 классов 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AC0AFD-2532-40B7-BFAF-DCE56F74CE3F}" type="parTrans" cxnId="{75DDF9DF-515C-4843-9F12-658636FC513E}">
      <dgm:prSet/>
      <dgm:spPr/>
      <dgm:t>
        <a:bodyPr/>
        <a:lstStyle/>
        <a:p>
          <a:endParaRPr lang="ru-RU"/>
        </a:p>
      </dgm:t>
    </dgm:pt>
    <dgm:pt modelId="{86AA6D9D-0260-4CB8-B7E6-77F5A1706592}" type="sibTrans" cxnId="{75DDF9DF-515C-4843-9F12-658636FC513E}">
      <dgm:prSet/>
      <dgm:spPr/>
      <dgm:t>
        <a:bodyPr/>
        <a:lstStyle/>
        <a:p>
          <a:endParaRPr lang="ru-RU"/>
        </a:p>
      </dgm:t>
    </dgm:pt>
    <dgm:pt modelId="{DFBF0AAE-D9C5-4FE7-AC7A-639F10FC4B26}">
      <dgm:prSet phldrT="[Текст]" custT="1"/>
      <dgm:spPr/>
      <dgm:t>
        <a:bodyPr/>
        <a:lstStyle/>
        <a:p>
          <a:pPr algn="ctr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Мониторинг качества знаний учащихся 5,6,7,8 и 10 классов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0F86EA-04DA-45C8-AAF1-6B02A3D80151}" type="parTrans" cxnId="{4809BCE7-60BE-4122-B15F-F30B61654351}">
      <dgm:prSet/>
      <dgm:spPr/>
      <dgm:t>
        <a:bodyPr/>
        <a:lstStyle/>
        <a:p>
          <a:endParaRPr lang="ru-RU"/>
        </a:p>
      </dgm:t>
    </dgm:pt>
    <dgm:pt modelId="{36097440-1B8C-4DC6-ACFB-4D7E6CCA2F58}" type="sibTrans" cxnId="{4809BCE7-60BE-4122-B15F-F30B61654351}">
      <dgm:prSet/>
      <dgm:spPr/>
      <dgm:t>
        <a:bodyPr/>
        <a:lstStyle/>
        <a:p>
          <a:endParaRPr lang="ru-RU"/>
        </a:p>
      </dgm:t>
    </dgm:pt>
    <dgm:pt modelId="{E55B6359-07F6-4F05-8806-F7D041670815}">
      <dgm:prSet phldrT="[Текст]" custT="1"/>
      <dgm:spPr/>
      <dgm:t>
        <a:bodyPr/>
        <a:lstStyle/>
        <a:p>
          <a:pPr algn="ctr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Единое республиканское тестирование по татарскому языку 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6A823A-634A-4216-A674-BD91CFC2A475}" type="parTrans" cxnId="{7D69B637-1347-4812-978C-81B485673C5E}">
      <dgm:prSet/>
      <dgm:spPr/>
      <dgm:t>
        <a:bodyPr/>
        <a:lstStyle/>
        <a:p>
          <a:endParaRPr lang="ru-RU"/>
        </a:p>
      </dgm:t>
    </dgm:pt>
    <dgm:pt modelId="{5E8D7D23-09B5-4CB3-8B4C-57F05432D2FC}" type="sibTrans" cxnId="{7D69B637-1347-4812-978C-81B485673C5E}">
      <dgm:prSet/>
      <dgm:spPr/>
      <dgm:t>
        <a:bodyPr/>
        <a:lstStyle/>
        <a:p>
          <a:endParaRPr lang="ru-RU"/>
        </a:p>
      </dgm:t>
    </dgm:pt>
    <dgm:pt modelId="{B492E3DE-60B9-44B7-BC8C-6F56C86B2AAF}">
      <dgm:prSet phldrT="[Текст]" custT="1"/>
      <dgm:spPr/>
      <dgm:t>
        <a:bodyPr/>
        <a:lstStyle/>
        <a:p>
          <a:pPr algn="ctr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Участие  в международных исследованиях 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PISA, TIMMS, PIRLS, IPIPS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3898F5-776C-4D4E-843A-2D376ED06B2D}" type="parTrans" cxnId="{E07DBE3B-4A1F-4272-8652-02B88CBA562A}">
      <dgm:prSet/>
      <dgm:spPr/>
      <dgm:t>
        <a:bodyPr/>
        <a:lstStyle/>
        <a:p>
          <a:endParaRPr lang="ru-RU"/>
        </a:p>
      </dgm:t>
    </dgm:pt>
    <dgm:pt modelId="{4C4F700C-AFAF-4250-94D7-12F911DB0BDA}" type="sibTrans" cxnId="{E07DBE3B-4A1F-4272-8652-02B88CBA562A}">
      <dgm:prSet/>
      <dgm:spPr/>
      <dgm:t>
        <a:bodyPr/>
        <a:lstStyle/>
        <a:p>
          <a:endParaRPr lang="ru-RU"/>
        </a:p>
      </dgm:t>
    </dgm:pt>
    <dgm:pt modelId="{A120C1A3-40E9-4E09-BE0E-5E40D4BAEE71}" type="pres">
      <dgm:prSet presAssocID="{C8F8A7CC-8AD6-4B96-AFAD-3159B84A5B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BF2B04F-BAB6-43BB-94CA-E884BCE6A6D8}" type="pres">
      <dgm:prSet presAssocID="{C8F8A7CC-8AD6-4B96-AFAD-3159B84A5B75}" presName="Name1" presStyleCnt="0"/>
      <dgm:spPr/>
    </dgm:pt>
    <dgm:pt modelId="{F6DB3A49-4EDC-4A83-9C13-C75B84191D82}" type="pres">
      <dgm:prSet presAssocID="{C8F8A7CC-8AD6-4B96-AFAD-3159B84A5B75}" presName="cycle" presStyleCnt="0"/>
      <dgm:spPr/>
    </dgm:pt>
    <dgm:pt modelId="{C500C5CE-F090-4A3A-BA6A-BF0B5F89869D}" type="pres">
      <dgm:prSet presAssocID="{C8F8A7CC-8AD6-4B96-AFAD-3159B84A5B75}" presName="srcNode" presStyleLbl="node1" presStyleIdx="0" presStyleCnt="7"/>
      <dgm:spPr/>
    </dgm:pt>
    <dgm:pt modelId="{D3CD7307-39F3-459D-8D0E-3B0D93DB76DA}" type="pres">
      <dgm:prSet presAssocID="{C8F8A7CC-8AD6-4B96-AFAD-3159B84A5B75}" presName="conn" presStyleLbl="parChTrans1D2" presStyleIdx="0" presStyleCnt="1"/>
      <dgm:spPr/>
      <dgm:t>
        <a:bodyPr/>
        <a:lstStyle/>
        <a:p>
          <a:endParaRPr lang="ru-RU"/>
        </a:p>
      </dgm:t>
    </dgm:pt>
    <dgm:pt modelId="{112D68AD-FBB0-426B-982C-18842F7AB492}" type="pres">
      <dgm:prSet presAssocID="{C8F8A7CC-8AD6-4B96-AFAD-3159B84A5B75}" presName="extraNode" presStyleLbl="node1" presStyleIdx="0" presStyleCnt="7"/>
      <dgm:spPr/>
    </dgm:pt>
    <dgm:pt modelId="{B096B687-0C03-45E9-AF72-73890AE60607}" type="pres">
      <dgm:prSet presAssocID="{C8F8A7CC-8AD6-4B96-AFAD-3159B84A5B75}" presName="dstNode" presStyleLbl="node1" presStyleIdx="0" presStyleCnt="7"/>
      <dgm:spPr/>
    </dgm:pt>
    <dgm:pt modelId="{636B6C1E-B3D1-447F-9531-61D13B6E9E27}" type="pres">
      <dgm:prSet presAssocID="{69694E8C-B47A-4B43-A61F-B147A11D36C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07B36-44C9-481C-9BFE-E1C41E4D181B}" type="pres">
      <dgm:prSet presAssocID="{69694E8C-B47A-4B43-A61F-B147A11D36CB}" presName="accent_1" presStyleCnt="0"/>
      <dgm:spPr/>
    </dgm:pt>
    <dgm:pt modelId="{250E5C31-BB99-45BB-B89F-2E86E075A283}" type="pres">
      <dgm:prSet presAssocID="{69694E8C-B47A-4B43-A61F-B147A11D36CB}" presName="accentRepeatNode" presStyleLbl="solidFgAcc1" presStyleIdx="0" presStyleCnt="7"/>
      <dgm:spPr/>
    </dgm:pt>
    <dgm:pt modelId="{1BDC5AA2-EA1E-411B-8485-ABCBB989BEB2}" type="pres">
      <dgm:prSet presAssocID="{55710A62-0D6A-40D6-B3D8-6C67C06E19DE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41E37-5D07-4107-A209-EAF1C8558D95}" type="pres">
      <dgm:prSet presAssocID="{55710A62-0D6A-40D6-B3D8-6C67C06E19DE}" presName="accent_2" presStyleCnt="0"/>
      <dgm:spPr/>
    </dgm:pt>
    <dgm:pt modelId="{C506D7B7-2F9D-4FC1-A206-7183F0CA3DFD}" type="pres">
      <dgm:prSet presAssocID="{55710A62-0D6A-40D6-B3D8-6C67C06E19DE}" presName="accentRepeatNode" presStyleLbl="solidFgAcc1" presStyleIdx="1" presStyleCnt="7"/>
      <dgm:spPr/>
    </dgm:pt>
    <dgm:pt modelId="{F2AF4CF7-B74B-4E3B-8537-A7F83F90D244}" type="pres">
      <dgm:prSet presAssocID="{51B15E90-771E-4AF2-A71B-D24F0DA746D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BB714-F045-472F-A5B6-89DD35A3A45D}" type="pres">
      <dgm:prSet presAssocID="{51B15E90-771E-4AF2-A71B-D24F0DA746D5}" presName="accent_3" presStyleCnt="0"/>
      <dgm:spPr/>
    </dgm:pt>
    <dgm:pt modelId="{18CEED25-EF3C-41E4-87DE-11D779E65C3F}" type="pres">
      <dgm:prSet presAssocID="{51B15E90-771E-4AF2-A71B-D24F0DA746D5}" presName="accentRepeatNode" presStyleLbl="solidFgAcc1" presStyleIdx="2" presStyleCnt="7"/>
      <dgm:spPr/>
    </dgm:pt>
    <dgm:pt modelId="{258A56CC-2450-4567-AD6E-DC10E135B965}" type="pres">
      <dgm:prSet presAssocID="{52630E4B-27A9-4CAB-B8C9-02C3FDE2E70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33E46-A31F-4863-826F-A223620AFD84}" type="pres">
      <dgm:prSet presAssocID="{52630E4B-27A9-4CAB-B8C9-02C3FDE2E700}" presName="accent_4" presStyleCnt="0"/>
      <dgm:spPr/>
    </dgm:pt>
    <dgm:pt modelId="{54226F25-BCD7-4DD5-B89D-E919B24B77C6}" type="pres">
      <dgm:prSet presAssocID="{52630E4B-27A9-4CAB-B8C9-02C3FDE2E700}" presName="accentRepeatNode" presStyleLbl="solidFgAcc1" presStyleIdx="3" presStyleCnt="7"/>
      <dgm:spPr/>
    </dgm:pt>
    <dgm:pt modelId="{42CF377C-AD54-4494-95F2-0884CC99323F}" type="pres">
      <dgm:prSet presAssocID="{DFBF0AAE-D9C5-4FE7-AC7A-639F10FC4B2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A5B7F-9E2E-4E42-8A8D-0A31E51F941A}" type="pres">
      <dgm:prSet presAssocID="{DFBF0AAE-D9C5-4FE7-AC7A-639F10FC4B26}" presName="accent_5" presStyleCnt="0"/>
      <dgm:spPr/>
    </dgm:pt>
    <dgm:pt modelId="{C3F99900-06D2-4BF5-A0FE-80A0A6898620}" type="pres">
      <dgm:prSet presAssocID="{DFBF0AAE-D9C5-4FE7-AC7A-639F10FC4B26}" presName="accentRepeatNode" presStyleLbl="solidFgAcc1" presStyleIdx="4" presStyleCnt="7"/>
      <dgm:spPr/>
    </dgm:pt>
    <dgm:pt modelId="{547ACBEA-4B4E-4969-9231-59D971770AFB}" type="pres">
      <dgm:prSet presAssocID="{E55B6359-07F6-4F05-8806-F7D04167081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15285-6093-49AB-B03D-A5461C15496D}" type="pres">
      <dgm:prSet presAssocID="{E55B6359-07F6-4F05-8806-F7D041670815}" presName="accent_6" presStyleCnt="0"/>
      <dgm:spPr/>
    </dgm:pt>
    <dgm:pt modelId="{2363C004-88FD-4B6F-8019-CFD617484BD2}" type="pres">
      <dgm:prSet presAssocID="{E55B6359-07F6-4F05-8806-F7D041670815}" presName="accentRepeatNode" presStyleLbl="solidFgAcc1" presStyleIdx="5" presStyleCnt="7"/>
      <dgm:spPr/>
    </dgm:pt>
    <dgm:pt modelId="{B539C708-1FDF-4A0D-978D-4274616A63FD}" type="pres">
      <dgm:prSet presAssocID="{B492E3DE-60B9-44B7-BC8C-6F56C86B2AAF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880A0-DD2F-4102-9639-8BB1B446BBED}" type="pres">
      <dgm:prSet presAssocID="{B492E3DE-60B9-44B7-BC8C-6F56C86B2AAF}" presName="accent_7" presStyleCnt="0"/>
      <dgm:spPr/>
    </dgm:pt>
    <dgm:pt modelId="{F22091F1-1E65-462B-B9ED-05977ECBAAD6}" type="pres">
      <dgm:prSet presAssocID="{B492E3DE-60B9-44B7-BC8C-6F56C86B2AAF}" presName="accentRepeatNode" presStyleLbl="solidFgAcc1" presStyleIdx="6" presStyleCnt="7"/>
      <dgm:spPr/>
    </dgm:pt>
  </dgm:ptLst>
  <dgm:cxnLst>
    <dgm:cxn modelId="{78CC47F3-06DB-4F9E-A052-0331B9542CC8}" type="presOf" srcId="{B492E3DE-60B9-44B7-BC8C-6F56C86B2AAF}" destId="{B539C708-1FDF-4A0D-978D-4274616A63FD}" srcOrd="0" destOrd="0" presId="urn:microsoft.com/office/officeart/2008/layout/VerticalCurvedList"/>
    <dgm:cxn modelId="{33B772BE-C6E3-46B4-A7B0-72AC76019B62}" type="presOf" srcId="{55710A62-0D6A-40D6-B3D8-6C67C06E19DE}" destId="{1BDC5AA2-EA1E-411B-8485-ABCBB989BEB2}" srcOrd="0" destOrd="0" presId="urn:microsoft.com/office/officeart/2008/layout/VerticalCurvedList"/>
    <dgm:cxn modelId="{E07DBE3B-4A1F-4272-8652-02B88CBA562A}" srcId="{C8F8A7CC-8AD6-4B96-AFAD-3159B84A5B75}" destId="{B492E3DE-60B9-44B7-BC8C-6F56C86B2AAF}" srcOrd="6" destOrd="0" parTransId="{073898F5-776C-4D4E-843A-2D376ED06B2D}" sibTransId="{4C4F700C-AFAF-4250-94D7-12F911DB0BDA}"/>
    <dgm:cxn modelId="{4809BCE7-60BE-4122-B15F-F30B61654351}" srcId="{C8F8A7CC-8AD6-4B96-AFAD-3159B84A5B75}" destId="{DFBF0AAE-D9C5-4FE7-AC7A-639F10FC4B26}" srcOrd="4" destOrd="0" parTransId="{850F86EA-04DA-45C8-AAF1-6B02A3D80151}" sibTransId="{36097440-1B8C-4DC6-ACFB-4D7E6CCA2F58}"/>
    <dgm:cxn modelId="{8F4305BF-57DA-4916-998D-04F629455997}" srcId="{C8F8A7CC-8AD6-4B96-AFAD-3159B84A5B75}" destId="{51B15E90-771E-4AF2-A71B-D24F0DA746D5}" srcOrd="2" destOrd="0" parTransId="{851FC51B-E1F5-49F6-940D-CB3945C9A58C}" sibTransId="{073255D0-4E3F-48A9-9A67-B4A932FBCC3E}"/>
    <dgm:cxn modelId="{5D660C3C-4A69-4A97-985D-4D36AB1D5898}" type="presOf" srcId="{FB939A7C-3CC4-41D6-89E5-C3D816E28A76}" destId="{D3CD7307-39F3-459D-8D0E-3B0D93DB76DA}" srcOrd="0" destOrd="0" presId="urn:microsoft.com/office/officeart/2008/layout/VerticalCurvedList"/>
    <dgm:cxn modelId="{03F8823C-0AEF-4429-B6BA-D4589A6FA056}" type="presOf" srcId="{69694E8C-B47A-4B43-A61F-B147A11D36CB}" destId="{636B6C1E-B3D1-447F-9531-61D13B6E9E27}" srcOrd="0" destOrd="0" presId="urn:microsoft.com/office/officeart/2008/layout/VerticalCurvedList"/>
    <dgm:cxn modelId="{7D69B637-1347-4812-978C-81B485673C5E}" srcId="{C8F8A7CC-8AD6-4B96-AFAD-3159B84A5B75}" destId="{E55B6359-07F6-4F05-8806-F7D041670815}" srcOrd="5" destOrd="0" parTransId="{DB6A823A-634A-4216-A674-BD91CFC2A475}" sibTransId="{5E8D7D23-09B5-4CB3-8B4C-57F05432D2FC}"/>
    <dgm:cxn modelId="{27B2E5B2-2156-4048-A5D2-3E4394472AB9}" srcId="{C8F8A7CC-8AD6-4B96-AFAD-3159B84A5B75}" destId="{55710A62-0D6A-40D6-B3D8-6C67C06E19DE}" srcOrd="1" destOrd="0" parTransId="{6D8BD907-9D80-408E-91ED-2D5701694C20}" sibTransId="{C4804FA5-45AD-4BC3-BBDF-CA13937D2B99}"/>
    <dgm:cxn modelId="{0636CDE7-E09D-4486-BE67-2C150A3D7855}" type="presOf" srcId="{DFBF0AAE-D9C5-4FE7-AC7A-639F10FC4B26}" destId="{42CF377C-AD54-4494-95F2-0884CC99323F}" srcOrd="0" destOrd="0" presId="urn:microsoft.com/office/officeart/2008/layout/VerticalCurvedList"/>
    <dgm:cxn modelId="{2EA90088-64BC-4EC0-804B-B976564731A1}" type="presOf" srcId="{52630E4B-27A9-4CAB-B8C9-02C3FDE2E700}" destId="{258A56CC-2450-4567-AD6E-DC10E135B965}" srcOrd="0" destOrd="0" presId="urn:microsoft.com/office/officeart/2008/layout/VerticalCurvedList"/>
    <dgm:cxn modelId="{B2D4468E-03BD-4A13-B897-4CD2B7510B68}" type="presOf" srcId="{E55B6359-07F6-4F05-8806-F7D041670815}" destId="{547ACBEA-4B4E-4969-9231-59D971770AFB}" srcOrd="0" destOrd="0" presId="urn:microsoft.com/office/officeart/2008/layout/VerticalCurvedList"/>
    <dgm:cxn modelId="{E0242966-20B2-42DD-8EFC-F1ED01FFD82F}" type="presOf" srcId="{51B15E90-771E-4AF2-A71B-D24F0DA746D5}" destId="{F2AF4CF7-B74B-4E3B-8537-A7F83F90D244}" srcOrd="0" destOrd="0" presId="urn:microsoft.com/office/officeart/2008/layout/VerticalCurvedList"/>
    <dgm:cxn modelId="{B4CF7C88-9952-4649-9E78-B5D98F934D4A}" srcId="{C8F8A7CC-8AD6-4B96-AFAD-3159B84A5B75}" destId="{69694E8C-B47A-4B43-A61F-B147A11D36CB}" srcOrd="0" destOrd="0" parTransId="{3DB4568B-6A3E-40AB-8C4F-AC31DBBBCDB8}" sibTransId="{FB939A7C-3CC4-41D6-89E5-C3D816E28A76}"/>
    <dgm:cxn modelId="{75DDF9DF-515C-4843-9F12-658636FC513E}" srcId="{C8F8A7CC-8AD6-4B96-AFAD-3159B84A5B75}" destId="{52630E4B-27A9-4CAB-B8C9-02C3FDE2E700}" srcOrd="3" destOrd="0" parTransId="{5CAC0AFD-2532-40B7-BFAF-DCE56F74CE3F}" sibTransId="{86AA6D9D-0260-4CB8-B7E6-77F5A1706592}"/>
    <dgm:cxn modelId="{75D5EEA1-F9EE-475B-A73D-63B05D22003E}" type="presOf" srcId="{C8F8A7CC-8AD6-4B96-AFAD-3159B84A5B75}" destId="{A120C1A3-40E9-4E09-BE0E-5E40D4BAEE71}" srcOrd="0" destOrd="0" presId="urn:microsoft.com/office/officeart/2008/layout/VerticalCurvedList"/>
    <dgm:cxn modelId="{9EF1B58F-FE9F-4EA6-88A6-F9CDFFF1CA49}" type="presParOf" srcId="{A120C1A3-40E9-4E09-BE0E-5E40D4BAEE71}" destId="{DBF2B04F-BAB6-43BB-94CA-E884BCE6A6D8}" srcOrd="0" destOrd="0" presId="urn:microsoft.com/office/officeart/2008/layout/VerticalCurvedList"/>
    <dgm:cxn modelId="{722C915E-2472-4760-8BDC-220EFED90FB7}" type="presParOf" srcId="{DBF2B04F-BAB6-43BB-94CA-E884BCE6A6D8}" destId="{F6DB3A49-4EDC-4A83-9C13-C75B84191D82}" srcOrd="0" destOrd="0" presId="urn:microsoft.com/office/officeart/2008/layout/VerticalCurvedList"/>
    <dgm:cxn modelId="{8089CBF1-5ED8-42C9-A47F-9FF885AC60BB}" type="presParOf" srcId="{F6DB3A49-4EDC-4A83-9C13-C75B84191D82}" destId="{C500C5CE-F090-4A3A-BA6A-BF0B5F89869D}" srcOrd="0" destOrd="0" presId="urn:microsoft.com/office/officeart/2008/layout/VerticalCurvedList"/>
    <dgm:cxn modelId="{4E37E8BA-38F0-4E02-985A-B5A468EA5575}" type="presParOf" srcId="{F6DB3A49-4EDC-4A83-9C13-C75B84191D82}" destId="{D3CD7307-39F3-459D-8D0E-3B0D93DB76DA}" srcOrd="1" destOrd="0" presId="urn:microsoft.com/office/officeart/2008/layout/VerticalCurvedList"/>
    <dgm:cxn modelId="{BA58B260-273E-4E3D-B8D9-63818D8EF141}" type="presParOf" srcId="{F6DB3A49-4EDC-4A83-9C13-C75B84191D82}" destId="{112D68AD-FBB0-426B-982C-18842F7AB492}" srcOrd="2" destOrd="0" presId="urn:microsoft.com/office/officeart/2008/layout/VerticalCurvedList"/>
    <dgm:cxn modelId="{A1F586FB-15FF-4E1E-A6F9-F11A95247D0E}" type="presParOf" srcId="{F6DB3A49-4EDC-4A83-9C13-C75B84191D82}" destId="{B096B687-0C03-45E9-AF72-73890AE60607}" srcOrd="3" destOrd="0" presId="urn:microsoft.com/office/officeart/2008/layout/VerticalCurvedList"/>
    <dgm:cxn modelId="{08D2041A-EB2F-44FF-8CD2-B502A352EC2B}" type="presParOf" srcId="{DBF2B04F-BAB6-43BB-94CA-E884BCE6A6D8}" destId="{636B6C1E-B3D1-447F-9531-61D13B6E9E27}" srcOrd="1" destOrd="0" presId="urn:microsoft.com/office/officeart/2008/layout/VerticalCurvedList"/>
    <dgm:cxn modelId="{4AD8F10E-11FF-470E-AAF5-85E5DC2E62F9}" type="presParOf" srcId="{DBF2B04F-BAB6-43BB-94CA-E884BCE6A6D8}" destId="{D4607B36-44C9-481C-9BFE-E1C41E4D181B}" srcOrd="2" destOrd="0" presId="urn:microsoft.com/office/officeart/2008/layout/VerticalCurvedList"/>
    <dgm:cxn modelId="{EA225945-7101-40A0-8314-162D96F4384C}" type="presParOf" srcId="{D4607B36-44C9-481C-9BFE-E1C41E4D181B}" destId="{250E5C31-BB99-45BB-B89F-2E86E075A283}" srcOrd="0" destOrd="0" presId="urn:microsoft.com/office/officeart/2008/layout/VerticalCurvedList"/>
    <dgm:cxn modelId="{4BF86D0A-41DF-468F-868C-0E5A6ACA5C09}" type="presParOf" srcId="{DBF2B04F-BAB6-43BB-94CA-E884BCE6A6D8}" destId="{1BDC5AA2-EA1E-411B-8485-ABCBB989BEB2}" srcOrd="3" destOrd="0" presId="urn:microsoft.com/office/officeart/2008/layout/VerticalCurvedList"/>
    <dgm:cxn modelId="{66CF6432-E078-418E-B8F2-31D834DD9086}" type="presParOf" srcId="{DBF2B04F-BAB6-43BB-94CA-E884BCE6A6D8}" destId="{5AC41E37-5D07-4107-A209-EAF1C8558D95}" srcOrd="4" destOrd="0" presId="urn:microsoft.com/office/officeart/2008/layout/VerticalCurvedList"/>
    <dgm:cxn modelId="{569D3F8E-D9BC-4731-B8AE-4DD36F5DE8D8}" type="presParOf" srcId="{5AC41E37-5D07-4107-A209-EAF1C8558D95}" destId="{C506D7B7-2F9D-4FC1-A206-7183F0CA3DFD}" srcOrd="0" destOrd="0" presId="urn:microsoft.com/office/officeart/2008/layout/VerticalCurvedList"/>
    <dgm:cxn modelId="{A02255E4-F66E-4C8C-A45C-9141968F0D81}" type="presParOf" srcId="{DBF2B04F-BAB6-43BB-94CA-E884BCE6A6D8}" destId="{F2AF4CF7-B74B-4E3B-8537-A7F83F90D244}" srcOrd="5" destOrd="0" presId="urn:microsoft.com/office/officeart/2008/layout/VerticalCurvedList"/>
    <dgm:cxn modelId="{CB23B0EB-AECC-470E-9A79-38F6B862B8F7}" type="presParOf" srcId="{DBF2B04F-BAB6-43BB-94CA-E884BCE6A6D8}" destId="{FA3BB714-F045-472F-A5B6-89DD35A3A45D}" srcOrd="6" destOrd="0" presId="urn:microsoft.com/office/officeart/2008/layout/VerticalCurvedList"/>
    <dgm:cxn modelId="{8EF25F24-99A8-463C-B13B-1A98A60D0D84}" type="presParOf" srcId="{FA3BB714-F045-472F-A5B6-89DD35A3A45D}" destId="{18CEED25-EF3C-41E4-87DE-11D779E65C3F}" srcOrd="0" destOrd="0" presId="urn:microsoft.com/office/officeart/2008/layout/VerticalCurvedList"/>
    <dgm:cxn modelId="{5ABE5E80-13AF-46EB-BD1F-6AEC92ABAD5E}" type="presParOf" srcId="{DBF2B04F-BAB6-43BB-94CA-E884BCE6A6D8}" destId="{258A56CC-2450-4567-AD6E-DC10E135B965}" srcOrd="7" destOrd="0" presId="urn:microsoft.com/office/officeart/2008/layout/VerticalCurvedList"/>
    <dgm:cxn modelId="{5D0674AB-78DF-42BA-AE99-B2FEEFFCC845}" type="presParOf" srcId="{DBF2B04F-BAB6-43BB-94CA-E884BCE6A6D8}" destId="{C0933E46-A31F-4863-826F-A223620AFD84}" srcOrd="8" destOrd="0" presId="urn:microsoft.com/office/officeart/2008/layout/VerticalCurvedList"/>
    <dgm:cxn modelId="{DA671B94-9D8C-4976-8DC0-1A92B3C70594}" type="presParOf" srcId="{C0933E46-A31F-4863-826F-A223620AFD84}" destId="{54226F25-BCD7-4DD5-B89D-E919B24B77C6}" srcOrd="0" destOrd="0" presId="urn:microsoft.com/office/officeart/2008/layout/VerticalCurvedList"/>
    <dgm:cxn modelId="{EFBBA152-17D5-4128-B1F1-831F6CF217DE}" type="presParOf" srcId="{DBF2B04F-BAB6-43BB-94CA-E884BCE6A6D8}" destId="{42CF377C-AD54-4494-95F2-0884CC99323F}" srcOrd="9" destOrd="0" presId="urn:microsoft.com/office/officeart/2008/layout/VerticalCurvedList"/>
    <dgm:cxn modelId="{9F97DF2A-A38B-4248-BE28-286FB8DC22E8}" type="presParOf" srcId="{DBF2B04F-BAB6-43BB-94CA-E884BCE6A6D8}" destId="{792A5B7F-9E2E-4E42-8A8D-0A31E51F941A}" srcOrd="10" destOrd="0" presId="urn:microsoft.com/office/officeart/2008/layout/VerticalCurvedList"/>
    <dgm:cxn modelId="{D381F5FA-B0C3-4ACE-AB8B-4B01AF380236}" type="presParOf" srcId="{792A5B7F-9E2E-4E42-8A8D-0A31E51F941A}" destId="{C3F99900-06D2-4BF5-A0FE-80A0A6898620}" srcOrd="0" destOrd="0" presId="urn:microsoft.com/office/officeart/2008/layout/VerticalCurvedList"/>
    <dgm:cxn modelId="{06B45B85-BAE7-48A8-A0BD-7294F8A510C0}" type="presParOf" srcId="{DBF2B04F-BAB6-43BB-94CA-E884BCE6A6D8}" destId="{547ACBEA-4B4E-4969-9231-59D971770AFB}" srcOrd="11" destOrd="0" presId="urn:microsoft.com/office/officeart/2008/layout/VerticalCurvedList"/>
    <dgm:cxn modelId="{03C8E613-7BC4-48F0-910F-F62055153BFF}" type="presParOf" srcId="{DBF2B04F-BAB6-43BB-94CA-E884BCE6A6D8}" destId="{75B15285-6093-49AB-B03D-A5461C15496D}" srcOrd="12" destOrd="0" presId="urn:microsoft.com/office/officeart/2008/layout/VerticalCurvedList"/>
    <dgm:cxn modelId="{875BD63F-ED21-4024-BA48-6DC823E5EA06}" type="presParOf" srcId="{75B15285-6093-49AB-B03D-A5461C15496D}" destId="{2363C004-88FD-4B6F-8019-CFD617484BD2}" srcOrd="0" destOrd="0" presId="urn:microsoft.com/office/officeart/2008/layout/VerticalCurvedList"/>
    <dgm:cxn modelId="{D8577EC8-6F19-46F4-96B5-E9027EAF1578}" type="presParOf" srcId="{DBF2B04F-BAB6-43BB-94CA-E884BCE6A6D8}" destId="{B539C708-1FDF-4A0D-978D-4274616A63FD}" srcOrd="13" destOrd="0" presId="urn:microsoft.com/office/officeart/2008/layout/VerticalCurvedList"/>
    <dgm:cxn modelId="{1FDA61F6-CE1A-4EF3-BDF5-304C64F4BD9F}" type="presParOf" srcId="{DBF2B04F-BAB6-43BB-94CA-E884BCE6A6D8}" destId="{EC7880A0-DD2F-4102-9639-8BB1B446BBED}" srcOrd="14" destOrd="0" presId="urn:microsoft.com/office/officeart/2008/layout/VerticalCurvedList"/>
    <dgm:cxn modelId="{F68989D9-0895-4663-81E6-8B2005A2E8B2}" type="presParOf" srcId="{EC7880A0-DD2F-4102-9639-8BB1B446BBED}" destId="{F22091F1-1E65-462B-B9ED-05977ECBAA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D7307-39F3-459D-8D0E-3B0D93DB76DA}">
      <dsp:nvSpPr>
        <dsp:cNvPr id="0" name=""/>
        <dsp:cNvSpPr/>
      </dsp:nvSpPr>
      <dsp:spPr>
        <a:xfrm>
          <a:off x="-5858464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B6C1E-B3D1-447F-9531-61D13B6E9E27}">
      <dsp:nvSpPr>
        <dsp:cNvPr id="0" name=""/>
        <dsp:cNvSpPr/>
      </dsp:nvSpPr>
      <dsp:spPr>
        <a:xfrm>
          <a:off x="363698" y="235690"/>
          <a:ext cx="7055919" cy="4711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3995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Единый государственный экзамен и основной государственный экзамен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698" y="235690"/>
        <a:ext cx="7055919" cy="471174"/>
      </dsp:txXfrm>
    </dsp:sp>
    <dsp:sp modelId="{250E5C31-BB99-45BB-B89F-2E86E075A283}">
      <dsp:nvSpPr>
        <dsp:cNvPr id="0" name=""/>
        <dsp:cNvSpPr/>
      </dsp:nvSpPr>
      <dsp:spPr>
        <a:xfrm>
          <a:off x="69214" y="176794"/>
          <a:ext cx="588967" cy="5889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BDC5AA2-EA1E-411B-8485-ABCBB989BEB2}">
      <dsp:nvSpPr>
        <dsp:cNvPr id="0" name=""/>
        <dsp:cNvSpPr/>
      </dsp:nvSpPr>
      <dsp:spPr>
        <a:xfrm>
          <a:off x="790388" y="942866"/>
          <a:ext cx="6629229" cy="4711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3995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Пробный «ЕГЭ» и пробный «ОГЭ», «ЕРТ»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0388" y="942866"/>
        <a:ext cx="6629229" cy="471174"/>
      </dsp:txXfrm>
    </dsp:sp>
    <dsp:sp modelId="{C506D7B7-2F9D-4FC1-A206-7183F0CA3DFD}">
      <dsp:nvSpPr>
        <dsp:cNvPr id="0" name=""/>
        <dsp:cNvSpPr/>
      </dsp:nvSpPr>
      <dsp:spPr>
        <a:xfrm>
          <a:off x="495904" y="883970"/>
          <a:ext cx="588967" cy="5889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2AF4CF7-B74B-4E3B-8537-A7F83F90D244}">
      <dsp:nvSpPr>
        <dsp:cNvPr id="0" name=""/>
        <dsp:cNvSpPr/>
      </dsp:nvSpPr>
      <dsp:spPr>
        <a:xfrm>
          <a:off x="1024212" y="1649524"/>
          <a:ext cx="6395404" cy="4711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3995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Тренировочное тестирование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«ЕГЭ без двоек», «ЕГЭ на отлично»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24212" y="1649524"/>
        <a:ext cx="6395404" cy="471174"/>
      </dsp:txXfrm>
    </dsp:sp>
    <dsp:sp modelId="{18CEED25-EF3C-41E4-87DE-11D779E65C3F}">
      <dsp:nvSpPr>
        <dsp:cNvPr id="0" name=""/>
        <dsp:cNvSpPr/>
      </dsp:nvSpPr>
      <dsp:spPr>
        <a:xfrm>
          <a:off x="729729" y="1590627"/>
          <a:ext cx="588967" cy="5889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58A56CC-2450-4567-AD6E-DC10E135B965}">
      <dsp:nvSpPr>
        <dsp:cNvPr id="0" name=""/>
        <dsp:cNvSpPr/>
      </dsp:nvSpPr>
      <dsp:spPr>
        <a:xfrm>
          <a:off x="1098870" y="2356700"/>
          <a:ext cx="6320747" cy="4711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3995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Мониторинг уровня предметной обученности 4 классов 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98870" y="2356700"/>
        <a:ext cx="6320747" cy="471174"/>
      </dsp:txXfrm>
    </dsp:sp>
    <dsp:sp modelId="{54226F25-BCD7-4DD5-B89D-E919B24B77C6}">
      <dsp:nvSpPr>
        <dsp:cNvPr id="0" name=""/>
        <dsp:cNvSpPr/>
      </dsp:nvSpPr>
      <dsp:spPr>
        <a:xfrm>
          <a:off x="804386" y="2297804"/>
          <a:ext cx="588967" cy="5889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2CF377C-AD54-4494-95F2-0884CC99323F}">
      <dsp:nvSpPr>
        <dsp:cNvPr id="0" name=""/>
        <dsp:cNvSpPr/>
      </dsp:nvSpPr>
      <dsp:spPr>
        <a:xfrm>
          <a:off x="1024212" y="3063877"/>
          <a:ext cx="6395404" cy="4711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3995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Мониторинг качества знаний учащихся 5,6,7,8 и 10 классов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24212" y="3063877"/>
        <a:ext cx="6395404" cy="471174"/>
      </dsp:txXfrm>
    </dsp:sp>
    <dsp:sp modelId="{C3F99900-06D2-4BF5-A0FE-80A0A6898620}">
      <dsp:nvSpPr>
        <dsp:cNvPr id="0" name=""/>
        <dsp:cNvSpPr/>
      </dsp:nvSpPr>
      <dsp:spPr>
        <a:xfrm>
          <a:off x="729729" y="3004980"/>
          <a:ext cx="588967" cy="5889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47ACBEA-4B4E-4969-9231-59D971770AFB}">
      <dsp:nvSpPr>
        <dsp:cNvPr id="0" name=""/>
        <dsp:cNvSpPr/>
      </dsp:nvSpPr>
      <dsp:spPr>
        <a:xfrm>
          <a:off x="790388" y="3770534"/>
          <a:ext cx="6629229" cy="4711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3995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Единое республиканское тестирование по татарскому языку 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0388" y="3770534"/>
        <a:ext cx="6629229" cy="471174"/>
      </dsp:txXfrm>
    </dsp:sp>
    <dsp:sp modelId="{2363C004-88FD-4B6F-8019-CFD617484BD2}">
      <dsp:nvSpPr>
        <dsp:cNvPr id="0" name=""/>
        <dsp:cNvSpPr/>
      </dsp:nvSpPr>
      <dsp:spPr>
        <a:xfrm>
          <a:off x="495904" y="3711637"/>
          <a:ext cx="588967" cy="5889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539C708-1FDF-4A0D-978D-4274616A63FD}">
      <dsp:nvSpPr>
        <dsp:cNvPr id="0" name=""/>
        <dsp:cNvSpPr/>
      </dsp:nvSpPr>
      <dsp:spPr>
        <a:xfrm>
          <a:off x="363698" y="4477710"/>
          <a:ext cx="7055919" cy="4711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3995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Участие  в международных исследованиях 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PISA, TIMMS, PIRLS, IPIPS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698" y="4477710"/>
        <a:ext cx="7055919" cy="471174"/>
      </dsp:txXfrm>
    </dsp:sp>
    <dsp:sp modelId="{F22091F1-1E65-462B-B9ED-05977ECBAAD6}">
      <dsp:nvSpPr>
        <dsp:cNvPr id="0" name=""/>
        <dsp:cNvSpPr/>
      </dsp:nvSpPr>
      <dsp:spPr>
        <a:xfrm>
          <a:off x="69214" y="4418814"/>
          <a:ext cx="588967" cy="5889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0.24391</cdr:x>
      <cdr:y>0.90453</cdr:y>
    </cdr:from>
    <cdr:to>
      <cdr:x>0.30949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9387" y="2019145"/>
          <a:ext cx="201478" cy="213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5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0.52019</cdr:x>
      <cdr:y>0.90453</cdr:y>
    </cdr:from>
    <cdr:to>
      <cdr:x>0.58576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98187" y="2019146"/>
          <a:ext cx="201478" cy="213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/>
            <a:t>6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0.8103</cdr:x>
      <cdr:y>0.90453</cdr:y>
    </cdr:from>
    <cdr:to>
      <cdr:x>0.87587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489503" y="2019146"/>
          <a:ext cx="201478" cy="213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/>
            <a:t>7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0.2052</cdr:x>
      <cdr:y>0.90453</cdr:y>
    </cdr:from>
    <cdr:to>
      <cdr:x>0.27756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335" y="2019146"/>
          <a:ext cx="201478" cy="213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/>
            <a:t>5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0.48259</cdr:x>
      <cdr:y>0.90453</cdr:y>
    </cdr:from>
    <cdr:to>
      <cdr:x>0.55495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343669" y="2019146"/>
          <a:ext cx="201478" cy="213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/>
            <a:t>6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0.77599</cdr:x>
      <cdr:y>0.90453</cdr:y>
    </cdr:from>
    <cdr:to>
      <cdr:x>0.84835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160594" y="2019146"/>
          <a:ext cx="201478" cy="213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/>
            <a:t>7</a:t>
          </a:r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0.88195</cdr:x>
      <cdr:y>0.90453</cdr:y>
    </cdr:from>
    <cdr:to>
      <cdr:x>0.9519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40303" y="2069946"/>
          <a:ext cx="201478" cy="213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/>
            <a:t>7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0.216</cdr:x>
      <cdr:y>0.90453</cdr:y>
    </cdr:from>
    <cdr:to>
      <cdr:x>0.28594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22135" y="2069946"/>
          <a:ext cx="201478" cy="213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/>
            <a:t>5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0.48414</cdr:x>
      <cdr:y>0.90453</cdr:y>
    </cdr:from>
    <cdr:to>
      <cdr:x>0.55409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94469" y="2069946"/>
          <a:ext cx="201478" cy="213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/>
            <a:t>6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0.78277</cdr:x>
      <cdr:y>0.92124</cdr:y>
    </cdr:from>
    <cdr:to>
      <cdr:x>0.84846</cdr:x>
      <cdr:y>0.99892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00818" y="2527146"/>
          <a:ext cx="201478" cy="213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/>
            <a:t>7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0.2079</cdr:x>
      <cdr:y>0.92232</cdr:y>
    </cdr:from>
    <cdr:to>
      <cdr:x>0.27359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37634" y="2530098"/>
          <a:ext cx="201478" cy="213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/>
            <a:t>5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0.48806</cdr:x>
      <cdr:y>0.91559</cdr:y>
    </cdr:from>
    <cdr:to>
      <cdr:x>0.55375</cdr:x>
      <cdr:y>0.99327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496929" y="2511647"/>
          <a:ext cx="201478" cy="213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/>
            <a:t>6</a:t>
          </a:r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0.78812</cdr:x>
      <cdr:y>0.9179</cdr:y>
    </cdr:from>
    <cdr:to>
      <cdr:x>0.84896</cdr:x>
      <cdr:y>0.99578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10045" y="2511648"/>
          <a:ext cx="201478" cy="213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/>
            <a:t>7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0.21581</cdr:x>
      <cdr:y>0.92212</cdr:y>
    </cdr:from>
    <cdr:to>
      <cdr:x>0.27665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14720" y="2523203"/>
          <a:ext cx="201478" cy="213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/>
            <a:t>5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0.50679</cdr:x>
      <cdr:y>0.92073</cdr:y>
    </cdr:from>
    <cdr:to>
      <cdr:x>0.56763</cdr:x>
      <cdr:y>0.99861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78356" y="2519396"/>
          <a:ext cx="201478" cy="213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/>
            <a:t>6</a:t>
          </a:r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0.78734</cdr:x>
      <cdr:y>0.92212</cdr:y>
    </cdr:from>
    <cdr:to>
      <cdr:x>0.85362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93069" y="2523202"/>
          <a:ext cx="201478" cy="213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/>
            <a:t>7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0.21743</cdr:x>
      <cdr:y>0.92212</cdr:y>
    </cdr:from>
    <cdr:to>
      <cdr:x>0.28372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60880" y="2523202"/>
          <a:ext cx="201478" cy="213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/>
            <a:t>5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0.48341</cdr:x>
      <cdr:y>0.91223</cdr:y>
    </cdr:from>
    <cdr:to>
      <cdr:x>0.54969</cdr:x>
      <cdr:y>0.99011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469291" y="2496149"/>
          <a:ext cx="201478" cy="213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/>
            <a:t>6</a:t>
          </a:r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DDC9B-4287-41D3-B01F-2DC0201D4557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E8B00-6245-446F-ABEB-57DEC76D6B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062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C4267-BE12-4B39-B5AE-43F2358D1FBF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F18D0-8FB2-4A44-B89F-C30D1D6B83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37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30AB0-975B-4881-8D06-2F5BA465013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575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C235E-67F5-4A26-A0C6-56D8B2F4A304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17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18D0-8FB2-4A44-B89F-C30D1D6B8368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100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18D0-8FB2-4A44-B89F-C30D1D6B8368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100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5641-F735-446A-9645-AB5E2BDC2C94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8BC5-B2A0-46FB-B901-2E65F94DFA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20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5641-F735-446A-9645-AB5E2BDC2C94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8BC5-B2A0-46FB-B901-2E65F94DFA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90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5641-F735-446A-9645-AB5E2BDC2C94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8BC5-B2A0-46FB-B901-2E65F94DFA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3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5641-F735-446A-9645-AB5E2BDC2C94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8BC5-B2A0-46FB-B901-2E65F94DFA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95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5641-F735-446A-9645-AB5E2BDC2C94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8BC5-B2A0-46FB-B901-2E65F94DFA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67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5641-F735-446A-9645-AB5E2BDC2C94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8BC5-B2A0-46FB-B901-2E65F94DFA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83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5641-F735-446A-9645-AB5E2BDC2C94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8BC5-B2A0-46FB-B901-2E65F94DFA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64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5641-F735-446A-9645-AB5E2BDC2C94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8BC5-B2A0-46FB-B901-2E65F94DFA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51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5641-F735-446A-9645-AB5E2BDC2C94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8BC5-B2A0-46FB-B901-2E65F94DFA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00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5641-F735-446A-9645-AB5E2BDC2C94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8BC5-B2A0-46FB-B901-2E65F94DFA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67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5641-F735-446A-9645-AB5E2BDC2C94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8BC5-B2A0-46FB-B901-2E65F94DFA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87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C5641-F735-446A-9645-AB5E2BDC2C94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38BC5-B2A0-46FB-B901-2E65F94DFA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34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6.jpeg"/><Relationship Id="rId7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10" Type="http://schemas.openxmlformats.org/officeDocument/2006/relationships/image" Target="../media/image7.png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9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1489"/>
            <a:ext cx="917575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5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9" y="201401"/>
            <a:ext cx="1296142" cy="128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886908" y="4437112"/>
            <a:ext cx="4185084" cy="690308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Т.Т. Федорова</a:t>
            </a:r>
          </a:p>
          <a:p>
            <a:pPr algn="l">
              <a:spcBef>
                <a:spcPts val="0"/>
              </a:spcBef>
              <a:defRPr/>
            </a:pPr>
            <a:endParaRPr lang="ru-RU" sz="1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Bef>
                <a:spcPts val="0"/>
              </a:spcBef>
              <a:defRPr/>
            </a:pPr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Начальник управления общего образования Министерства образования </a:t>
            </a:r>
            <a:r>
              <a:rPr lang="ru-RU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науки Республики Татарстан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1824" y="1988840"/>
            <a:ext cx="8118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 системы общего образования: итоги 2014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года, </a:t>
            </a:r>
            <a:endParaRPr lang="ru-RU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на 2015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5543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9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1489"/>
            <a:ext cx="917575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5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9789" y="2649106"/>
            <a:ext cx="69742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Школьное образование</a:t>
            </a:r>
          </a:p>
        </p:txBody>
      </p:sp>
      <p:pic>
        <p:nvPicPr>
          <p:cNvPr id="2050" name="Picture 2" descr="http://i.telegraph.co.uk/multimedia/archive/02366/computerpupils_ala_2366967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2" y="394611"/>
            <a:ext cx="3438152" cy="214784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ov.cap.ru/HOME/556/2010/linii/foto/1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01096"/>
            <a:ext cx="3449960" cy="263921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4904" y="6088213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18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3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Министерство образования и науки Республики Татарстан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187624" y="169714"/>
            <a:ext cx="7848872" cy="829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республиканской системы </a:t>
            </a:r>
          </a:p>
          <a:p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оценки качества образования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944762746"/>
              </p:ext>
            </p:extLst>
          </p:nvPr>
        </p:nvGraphicFramePr>
        <p:xfrm>
          <a:off x="1115616" y="1052736"/>
          <a:ext cx="74888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2" descr="C:\Users\Afanaseva\Desktop\сам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449"/>
            <a:ext cx="792088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4904" y="6088213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01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2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04360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231031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Выборка школ, участвующих 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 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TIMMS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960525"/>
              </p:ext>
            </p:extLst>
          </p:nvPr>
        </p:nvGraphicFramePr>
        <p:xfrm>
          <a:off x="971600" y="1211678"/>
          <a:ext cx="7848872" cy="4521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8212"/>
                <a:gridCol w="7040660"/>
              </a:tblGrid>
              <a:tr h="665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п/п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Название образовательной организации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</a:tr>
              <a:tr h="30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Шереметьевская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средняя общеобразовательная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школа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/>
                </a:tc>
              </a:tr>
              <a:tr h="488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Емелькинская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средняя общеобразовательная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школа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Аксубаевского муниципального района Республики Татарстан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/>
                </a:tc>
              </a:tr>
              <a:tr h="537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Карабашская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средняя общеобразовательная школа № 1  Бугульминского муниципального района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Республики Татарстан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/>
                </a:tc>
              </a:tr>
              <a:tr h="513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Средняя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общеобразовательная школа №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Лениногорского муниципального района Республики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Татарстан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/>
                </a:tc>
              </a:tr>
              <a:tr h="328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Нижнекамский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нефтехимический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колледж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Средняя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общеобразовательная школа №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169 г. Казани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/>
                </a:tc>
              </a:tr>
              <a:tr h="279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Средняя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общеобразовательная школа №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 г. Казани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/>
                </a:tc>
              </a:tr>
            </a:tbl>
          </a:graphicData>
        </a:graphic>
      </p:graphicFrame>
      <p:pic>
        <p:nvPicPr>
          <p:cNvPr id="10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792088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4904" y="6088213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67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2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04360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231031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Выборка школ, участвующих 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 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TIMMS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474970"/>
              </p:ext>
            </p:extLst>
          </p:nvPr>
        </p:nvGraphicFramePr>
        <p:xfrm>
          <a:off x="971600" y="1212150"/>
          <a:ext cx="7848872" cy="4603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8212"/>
                <a:gridCol w="7040660"/>
              </a:tblGrid>
              <a:tr h="704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п/п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Название образовательной организации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</a:tr>
              <a:tr h="30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Гимназия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 г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Казани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12" marR="59312" marT="0" marB="0"/>
                </a:tc>
              </a:tr>
              <a:tr h="312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Гимназия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 г. Набережные Челны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12" marR="59312" marT="0" marB="0"/>
                </a:tc>
              </a:tr>
              <a:tr h="558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Средняя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общеобразовательная школа № 27 с углубленным изучением отдельных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предметов г. Набережные Челны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12" marR="59312" marT="0" marB="0"/>
                </a:tc>
              </a:tr>
              <a:tr h="743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Средняя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общеобразовательная школа №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Чистопольского муниципального района Республики Татарстан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12" marR="59312" marT="0" marB="0"/>
                </a:tc>
              </a:tr>
              <a:tr h="743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Высокогорская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средняя общеобразовательная школа №3 Высокогорского муниципального района Республики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Татарстан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12" marR="59312" marT="0" marB="0"/>
                </a:tc>
              </a:tr>
              <a:tr h="490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Бехтеревская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средняя общеобразовательная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школа Елабужского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муниципального района Республики Татарстан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12" marR="59312" marT="0" marB="0"/>
                </a:tc>
              </a:tr>
            </a:tbl>
          </a:graphicData>
        </a:graphic>
      </p:graphicFrame>
      <p:pic>
        <p:nvPicPr>
          <p:cNvPr id="10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792088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4904" y="6088213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33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2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04360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231031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Выборка школ, участвующих 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 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TIMMS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106823"/>
              </p:ext>
            </p:extLst>
          </p:nvPr>
        </p:nvGraphicFramePr>
        <p:xfrm>
          <a:off x="971600" y="980728"/>
          <a:ext cx="7848872" cy="5346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8212"/>
                <a:gridCol w="7040660"/>
              </a:tblGrid>
              <a:tr h="704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п/п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Название образовательной организации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</a:tr>
              <a:tr h="30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Средняя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общеобразовательная школа №132 с углубленным изучением иностранных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языков г.Казани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12" marR="59312" marT="0" marB="0"/>
                </a:tc>
              </a:tr>
              <a:tr h="312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Средняя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общеобразовательная школа №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 Бугульминского муниципального района Республики Татарстан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12" marR="59312" marT="0" marB="0"/>
                </a:tc>
              </a:tr>
              <a:tr h="558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Средняя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общеобразовательная школа №15 с углубленным изучением отдельных предметов Зеленодольского муниципального района Республики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Татарстан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12" marR="59312" marT="0" marB="0"/>
                </a:tc>
              </a:tr>
              <a:tr h="743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Гимназия №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  Бугульминского муниципального района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Республики Татарстан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12" marR="59312" marT="0" marB="0"/>
                </a:tc>
              </a:tr>
              <a:tr h="743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Средняя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общеобразовательная школа № 2 города Агрыз Республики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Татарстан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12" marR="59312" marT="0" marB="0"/>
                </a:tc>
              </a:tr>
              <a:tr h="490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Верхне-Колчуринская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средняя общеобразовательная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школа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Алькеевского муниципального района Республики Татарстан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873"/>
            <a:ext cx="792088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4904" y="6088213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1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356659"/>
            <a:ext cx="7920880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IPIPS </a:t>
            </a:r>
            <a:r>
              <a:rPr lang="en-US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Performance Indicators in Primry </a:t>
            </a:r>
            <a:r>
              <a:rPr lang="en-US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Schools) </a:t>
            </a:r>
            <a:endParaRPr lang="en-US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1604797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Международное исследование (стартовая диагностика на входе в систему образования)</a:t>
            </a:r>
          </a:p>
          <a:p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 мониторинга готовности ребенка к обучению в школе и его индивидуального прогресса в течение 1-го года обучения</a:t>
            </a:r>
          </a:p>
          <a:p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 изучения – весь спектр навыков ребенка, как когнитивных, так и некогнитивных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792088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4904" y="6088213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23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2639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356659"/>
            <a:ext cx="7920880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</a:t>
            </a:r>
            <a:r>
              <a:rPr lang="en-US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IPIPS (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Performance Indicators in Primry </a:t>
            </a:r>
            <a:r>
              <a:rPr lang="en-US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Schools) </a:t>
            </a:r>
            <a:endParaRPr lang="en-US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1628800"/>
            <a:ext cx="784143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40%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способны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написать свое имя (и фамилию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ru-RU" sz="1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40%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демонстрируют пассивный словарный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запас</a:t>
            </a:r>
          </a:p>
          <a:p>
            <a:endParaRPr lang="ru-RU" sz="1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знают все буквы русского алфавита </a:t>
            </a:r>
          </a:p>
          <a:p>
            <a:endParaRPr lang="ru-RU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владеют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техническим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чтением</a:t>
            </a:r>
          </a:p>
          <a:p>
            <a:endParaRPr lang="ru-RU" sz="1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8%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смогли прочесть ни одного слова </a:t>
            </a:r>
            <a:endParaRPr lang="ru-RU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90%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первоклассников владеют счетом</a:t>
            </a:r>
          </a:p>
          <a:p>
            <a:endParaRPr lang="ru-RU" sz="1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знают двухзначные числа</a:t>
            </a:r>
          </a:p>
          <a:p>
            <a:endParaRPr lang="ru-RU" sz="1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70%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могут производить простейшие операции сложения с опорой на предмет 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792088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4904" y="6088213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19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2639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356659"/>
            <a:ext cx="7920880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Национальное исследование качества образования (НИКО)</a:t>
            </a:r>
            <a:r>
              <a:rPr lang="en-US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924132"/>
              </p:ext>
            </p:extLst>
          </p:nvPr>
        </p:nvGraphicFramePr>
        <p:xfrm>
          <a:off x="1301000" y="1556792"/>
          <a:ext cx="7447463" cy="4442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47463"/>
              </a:tblGrid>
              <a:tr h="45149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Название образовательной организации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841" marR="4841" marT="4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5149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Ново-Чечкабская </a:t>
                      </a: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средняя общеобразовательная школа Буинского муниципального района Республики </a:t>
                      </a:r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Татарстан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841" marR="4841" marT="48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5149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Средняя </a:t>
                      </a: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общеобразовательная школа №3 г. </a:t>
                      </a:r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Лениногорска  </a:t>
                      </a: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Лениногорского муниципального района </a:t>
                      </a:r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Республики Татарстан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841" marR="4841" marT="48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5149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Средняя </a:t>
                      </a: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общеобразовательная школа №</a:t>
                      </a:r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Лениногорского муниципального района Республики Татарстан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841" marR="4841" marT="48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5149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Средняя </a:t>
                      </a: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общеобразовательная школа №1 г. </a:t>
                      </a:r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Мамадыш </a:t>
                      </a: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Мамадышского муниципального района Республики </a:t>
                      </a:r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Татарстан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841" marR="4841" marT="48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5149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Средняя </a:t>
                      </a: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общеобразовательная школа №26 с углубленным изучением отдельных </a:t>
                      </a:r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предметов Нижнекамского</a:t>
                      </a:r>
                      <a:r>
                        <a:rPr lang="ru-RU" sz="2000" b="1" u="none" strike="noStrike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муниципального района Республики Татарстан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841" marR="4841" marT="48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5149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Средняя </a:t>
                      </a: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общеобразовательная школа №70 с углубленным </a:t>
                      </a:r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изучением отдельных предметов </a:t>
                      </a: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г. </a:t>
                      </a:r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Казани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841" marR="4841" marT="48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1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792088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4904" y="6088213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59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0"/>
            <a:ext cx="1403648" cy="6858000"/>
          </a:xfrm>
          <a:prstGeom prst="rect">
            <a:avLst/>
          </a:prstGeom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5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547666" y="68627"/>
            <a:ext cx="7645231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70841"/>
            <a:ext cx="7032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результатов НИКО со школьными отметками по математике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317672"/>
              </p:ext>
            </p:extLst>
          </p:nvPr>
        </p:nvGraphicFramePr>
        <p:xfrm>
          <a:off x="1547667" y="1196753"/>
          <a:ext cx="230425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296781"/>
              </p:ext>
            </p:extLst>
          </p:nvPr>
        </p:nvGraphicFramePr>
        <p:xfrm>
          <a:off x="4067945" y="1196752"/>
          <a:ext cx="208823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001867"/>
              </p:ext>
            </p:extLst>
          </p:nvPr>
        </p:nvGraphicFramePr>
        <p:xfrm>
          <a:off x="6444209" y="1196752"/>
          <a:ext cx="2160241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19794" y="836713"/>
            <a:ext cx="220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двоек и троек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49184" y="833435"/>
            <a:ext cx="220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четверок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5689" y="833435"/>
            <a:ext cx="220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пятерок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824" y="2060848"/>
            <a:ext cx="917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349420"/>
              </p:ext>
            </p:extLst>
          </p:nvPr>
        </p:nvGraphicFramePr>
        <p:xfrm>
          <a:off x="1623610" y="3501008"/>
          <a:ext cx="230031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423622"/>
              </p:ext>
            </p:extLst>
          </p:nvPr>
        </p:nvGraphicFramePr>
        <p:xfrm>
          <a:off x="3960406" y="3501008"/>
          <a:ext cx="2483803" cy="273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013755"/>
              </p:ext>
            </p:extLst>
          </p:nvPr>
        </p:nvGraphicFramePr>
        <p:xfrm>
          <a:off x="6660233" y="3501008"/>
          <a:ext cx="227959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23528" y="458113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Школьные отметки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" descr="C:\Users\Afanaseva\Desktop\сам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792088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4904" y="6088213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22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-68624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68624"/>
            <a:ext cx="1439144" cy="6926624"/>
          </a:xfrm>
          <a:prstGeom prst="rect">
            <a:avLst/>
          </a:prstGeom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5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547666" y="68627"/>
            <a:ext cx="7645231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4588"/>
            <a:ext cx="748195" cy="7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4904" y="6088213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484784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2400" dirty="0">
              <a:solidFill>
                <a:srgbClr val="002060"/>
              </a:solidFill>
            </a:endParaRP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  <a:p>
            <a:pPr algn="just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599" y="3429002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5429" y="104588"/>
            <a:ext cx="67896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Диагностическое тестирование - 4 классы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 иностранным языкам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5045" y="1268760"/>
            <a:ext cx="716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Количественные показатели участия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31379"/>
              </p:ext>
            </p:extLst>
          </p:nvPr>
        </p:nvGraphicFramePr>
        <p:xfrm>
          <a:off x="755576" y="2077822"/>
          <a:ext cx="8116065" cy="2293620"/>
        </p:xfrm>
        <a:graphic>
          <a:graphicData uri="http://schemas.openxmlformats.org/drawingml/2006/table">
            <a:tbl>
              <a:tblPr/>
              <a:tblGrid>
                <a:gridCol w="1872208"/>
                <a:gridCol w="1152128"/>
                <a:gridCol w="1386957"/>
                <a:gridCol w="1414411"/>
                <a:gridCol w="1481909"/>
                <a:gridCol w="808452"/>
              </a:tblGrid>
              <a:tr h="977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Предмет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Количество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Базовый уровень сложности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Повышенный уровень сложности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Ср. процент выполнения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Ср. оценка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Английский язык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35386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80,53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49,91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60,11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3,73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Немецкий язык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547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72,76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57,09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62,32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3,80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Французский язык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73,56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43,35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53,42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3,44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415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9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1489"/>
            <a:ext cx="917575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5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803575"/>
            <a:ext cx="69742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образование</a:t>
            </a:r>
          </a:p>
        </p:txBody>
      </p:sp>
      <p:pic>
        <p:nvPicPr>
          <p:cNvPr id="1026" name="Picture 2" descr="http://www.jtjyol.com/uploadfile/article/uploadfile/201112/201112100457568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880320" cy="211066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0.liveinternet.ru/images/attach/c/10/109/980/109980332_large_4059222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31" y="3645024"/>
            <a:ext cx="3478202" cy="260865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4904" y="6088213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14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-7466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6085"/>
            <a:ext cx="1439144" cy="6904085"/>
          </a:xfrm>
          <a:prstGeom prst="rect">
            <a:avLst/>
          </a:prstGeom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5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547666" y="68627"/>
            <a:ext cx="7645231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4904" y="6088213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484784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2400" dirty="0">
              <a:solidFill>
                <a:srgbClr val="002060"/>
              </a:solidFill>
            </a:endParaRP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  <a:p>
            <a:pPr algn="just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599" y="3429002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5429" y="104588"/>
            <a:ext cx="67896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Диагностическое тестирование - 4 классы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 иностранным языкам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9753" y="1069286"/>
            <a:ext cx="74027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Высокие результаты показали: 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Арский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Тюлячинский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Лениногорский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Актанышский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Бугульминский районы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Набережные Челны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Казань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7271" y="4032128"/>
            <a:ext cx="7547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Низкие  результаты показали: 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Дрожжановский 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Агрызский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Камско-Устьинский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Верхнеуслонский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Менделеевский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792088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408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-68624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512" y="-68624"/>
            <a:ext cx="1403648" cy="6926624"/>
          </a:xfrm>
          <a:prstGeom prst="rect">
            <a:avLst/>
          </a:prstGeom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5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547666" y="68627"/>
            <a:ext cx="7645231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98629"/>
            <a:ext cx="73887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Обучение первоклассников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иностранному языку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4588"/>
            <a:ext cx="748195" cy="7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4904" y="6088213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484784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2400" dirty="0">
              <a:solidFill>
                <a:srgbClr val="002060"/>
              </a:solidFill>
            </a:endParaRP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  <a:p>
            <a:pPr algn="just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1620" y="1196752"/>
            <a:ext cx="75248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информации, представленной МОУО: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обучающиеся 1 классов общеобразовательных организаций (40 280 чел.) изучают иностранный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</a:t>
            </a:r>
          </a:p>
          <a:p>
            <a:pPr algn="just"/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 по внеурочной деятельности проводятся за счет: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 продленного дня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- 7857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(19,5%)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обучающихся;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организаций дополнительного образования - 3602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(8,9%)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обучающихся;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школьных кружков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21362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(53%)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обучающихся;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оплаты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источников муниципального бюджета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5373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(13,3%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обучающихся;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отгулов, баллов и т.д.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2086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(5,3%)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обучающихся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599" y="3429002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31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3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547666" y="68627"/>
            <a:ext cx="7645231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04588"/>
            <a:ext cx="748195" cy="7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59632" y="251937"/>
            <a:ext cx="7441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Изучение китайского языка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C:\Users\User\AppData\Local\Microsoft\Windows\Temporary Internet Files\Content.Word\SN85417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504" y="1052736"/>
            <a:ext cx="7353944" cy="489654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4904" y="6088213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959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3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547666" y="68627"/>
            <a:ext cx="7645231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04588"/>
            <a:ext cx="748195" cy="7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91428" y="139449"/>
            <a:ext cx="7441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Изучение учебно-методической деятельности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7406" y="1796819"/>
            <a:ext cx="78397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 algn="just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районов</a:t>
            </a:r>
          </a:p>
          <a:p>
            <a:pPr marL="450000" algn="just"/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0000" algn="just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год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- 8 районов - очно; </a:t>
            </a:r>
          </a:p>
          <a:p>
            <a:pPr marL="450000" algn="just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- 7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районов-камерально</a:t>
            </a:r>
          </a:p>
        </p:txBody>
      </p:sp>
      <p:sp>
        <p:nvSpPr>
          <p:cNvPr id="1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4904" y="6088213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31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98154" y="1556792"/>
            <a:ext cx="6190270" cy="10508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2012-2013 учебный год</a:t>
            </a:r>
          </a:p>
          <a:p>
            <a:pPr marL="0" lvl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 классы</a:t>
            </a:r>
          </a:p>
          <a:p>
            <a:pPr marL="0" lvl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3-4  классы (пилотный)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45046" y="4005064"/>
            <a:ext cx="5121679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2014 - 2015 учебный год</a:t>
            </a:r>
          </a:p>
          <a:p>
            <a:pPr marL="0" lvl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1-4 классы</a:t>
            </a:r>
          </a:p>
          <a:p>
            <a:pPr marL="0" lvl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5-7  классы (пилотный)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350434" y="1185333"/>
            <a:ext cx="12699" cy="4763947"/>
          </a:xfrm>
          <a:prstGeom prst="line">
            <a:avLst/>
          </a:prstGeom>
          <a:ln w="123825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292100" y="228600"/>
            <a:ext cx="6108700" cy="901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28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1363133" y="3717032"/>
            <a:ext cx="1983317" cy="1"/>
          </a:xfrm>
          <a:prstGeom prst="line">
            <a:avLst/>
          </a:prstGeom>
          <a:ln w="123825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363133" y="4869160"/>
            <a:ext cx="2152227" cy="0"/>
          </a:xfrm>
          <a:prstGeom prst="line">
            <a:avLst/>
          </a:prstGeom>
          <a:ln w="123825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1357084" y="2197863"/>
            <a:ext cx="872066" cy="1"/>
          </a:xfrm>
          <a:prstGeom prst="line">
            <a:avLst/>
          </a:prstGeom>
          <a:ln w="123825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2864214" y="2924944"/>
            <a:ext cx="5602512" cy="9337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2013 - 2014 учебный год</a:t>
            </a:r>
          </a:p>
          <a:p>
            <a:pPr marL="0" lvl="1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1-3 классы</a:t>
            </a:r>
          </a:p>
          <a:p>
            <a:pPr marL="0" lvl="1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4-6  классы (пилотный)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701824" y="6405332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37021" y="5157192"/>
            <a:ext cx="4953642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2015 - 2016 учебный год</a:t>
            </a:r>
          </a:p>
          <a:p>
            <a:pPr marL="0" lvl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1-5 классы</a:t>
            </a:r>
          </a:p>
          <a:p>
            <a:pPr marL="0" lvl="1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- 8 классы (пилотный)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15533" y="5833766"/>
            <a:ext cx="2152227" cy="0"/>
          </a:xfrm>
          <a:prstGeom prst="line">
            <a:avLst/>
          </a:prstGeom>
          <a:ln w="123825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4904" y="6088213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40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8" y="1503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99" y="6473957"/>
            <a:ext cx="9071992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Министерство образования и науки Республики Татарстан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91428" y="139449"/>
            <a:ext cx="7441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Сингапурский проект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3886" y="718535"/>
            <a:ext cx="406365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 год</a:t>
            </a:r>
          </a:p>
          <a:p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тренинг 240 учителей из 8 школ РТ 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год</a:t>
            </a:r>
          </a:p>
          <a:p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Отобраны и обучены 25 лучших учителей-мастеров</a:t>
            </a:r>
          </a:p>
          <a:p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Учителя-мастера по методикам EDUCARE обучили 240 новых учителей республики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год</a:t>
            </a:r>
          </a:p>
          <a:p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педагогического потенциала более 400 методистов информационно-методических центров и их становление тренерами с последующим обучением 16 000учителей в 48 муниципальных районах республики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год</a:t>
            </a:r>
          </a:p>
          <a:p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Расширение и углубление созданной системы профессионального развития с охватом 20 000 учителей </a:t>
            </a:r>
          </a:p>
          <a:p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Созданы 54 Школы Превосходства по всему Татарстану</a:t>
            </a:r>
          </a:p>
        </p:txBody>
      </p:sp>
      <p:pic>
        <p:nvPicPr>
          <p:cNvPr id="12" name="Рисунок 11" descr="E:\фото-урок\урок 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545" y="1024264"/>
            <a:ext cx="3205480" cy="2136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E:\фото-урок\урок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545" y="3769065"/>
            <a:ext cx="3539391" cy="1979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115616" cy="6858000"/>
          </a:xfrm>
          <a:prstGeom prst="rect">
            <a:avLst/>
          </a:prstGeom>
        </p:spPr>
      </p:pic>
      <p:pic>
        <p:nvPicPr>
          <p:cNvPr id="10" name="Picture 2" descr="C:\Users\Afanaseva\Desktop\сам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65773"/>
            <a:ext cx="748195" cy="7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4904" y="6088213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51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-6862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512" y="-68622"/>
            <a:ext cx="1403648" cy="6926622"/>
          </a:xfrm>
          <a:prstGeom prst="rect">
            <a:avLst/>
          </a:prstGeom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5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547666" y="68627"/>
            <a:ext cx="7645231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4588"/>
            <a:ext cx="748195" cy="7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99418" y="6040210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528328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2400" dirty="0">
              <a:solidFill>
                <a:srgbClr val="002060"/>
              </a:solidFill>
            </a:endParaRP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  <a:p>
            <a:pPr algn="just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599" y="3429002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428" y="139449"/>
            <a:ext cx="7441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Использование сингапурских методик в сочетании с отечественными методиками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649562"/>
            <a:ext cx="787108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Впервые в истории Татарстана стала победителем  Всероссийского конкурса «Учитель года 2014» </a:t>
            </a:r>
            <a:endParaRPr lang="ru-RU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Головенькина </a:t>
            </a:r>
            <a:r>
              <a:rPr lang="ru-RU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лла Николаевна, </a:t>
            </a:r>
            <a:endParaRPr lang="ru-RU" sz="2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учитель биологии «Средней общеобразовательной школы № 1» Нурлатского муниципального района</a:t>
            </a:r>
          </a:p>
          <a:p>
            <a:pPr algn="just"/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Amirova\Desktop\1_pic_IMG_591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2371325" cy="1580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52081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-68624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512" y="0"/>
            <a:ext cx="1403648" cy="6858000"/>
          </a:xfrm>
          <a:prstGeom prst="rect">
            <a:avLst/>
          </a:prstGeom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5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547666" y="68627"/>
            <a:ext cx="7645231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C:\Users\Afanaseva\Desktop\сам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4588"/>
            <a:ext cx="748195" cy="7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4904" y="6088213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484784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2400" dirty="0">
              <a:solidFill>
                <a:srgbClr val="002060"/>
              </a:solidFill>
            </a:endParaRP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  <a:p>
            <a:pPr algn="just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599" y="3429002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139449"/>
            <a:ext cx="7441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Грантовая поддержка </a:t>
            </a:r>
          </a:p>
          <a:p>
            <a:pPr algn="ctr">
              <a:spcBef>
                <a:spcPct val="0"/>
              </a:spcBef>
            </a:pP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педагогических работников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242044"/>
            <a:ext cx="799289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«Наш новый учитель»</a:t>
            </a:r>
          </a:p>
          <a:p>
            <a:endParaRPr lang="ru-RU" sz="1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«Наш лучший учитель»</a:t>
            </a:r>
          </a:p>
          <a:p>
            <a:pPr marL="285750" indent="-285750">
              <a:buFontTx/>
              <a:buChar char="-"/>
            </a:pPr>
            <a:endParaRPr lang="ru-RU" sz="1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«Наш лучший методист»</a:t>
            </a:r>
          </a:p>
          <a:p>
            <a:pPr marL="285750" indent="-285750">
              <a:buFontTx/>
              <a:buChar char="-"/>
            </a:pPr>
            <a:endParaRPr lang="ru-RU" sz="1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«Наш лучший  учитель-наставник»</a:t>
            </a:r>
          </a:p>
          <a:p>
            <a:pPr marL="285750" indent="-285750">
              <a:buFontTx/>
              <a:buChar char="-"/>
            </a:pPr>
            <a:endParaRPr lang="ru-RU" sz="1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«Наш  лучший классный руководитель»</a:t>
            </a:r>
          </a:p>
          <a:p>
            <a:pPr marL="285750" indent="-285750">
              <a:buFontTx/>
              <a:buChar char="-"/>
            </a:pPr>
            <a:endParaRPr lang="ru-RU" sz="1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«Лучшая школа Республики Татарстан»</a:t>
            </a:r>
          </a:p>
          <a:p>
            <a:pPr marL="285750" indent="-285750">
              <a:buFontTx/>
              <a:buChar char="-"/>
            </a:pPr>
            <a:endParaRPr lang="ru-RU" sz="1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«Наш лучший воспитатель»</a:t>
            </a:r>
          </a:p>
          <a:p>
            <a:pPr marL="285750" indent="-285750">
              <a:buFontTx/>
              <a:buChar char="-"/>
            </a:pPr>
            <a:endParaRPr lang="ru-RU" sz="1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«Лучший педагог дополнительного образования» </a:t>
            </a:r>
          </a:p>
          <a:p>
            <a:pPr marL="285750" indent="-285750">
              <a:buFontTx/>
              <a:buChar char="-"/>
            </a:pPr>
            <a:endParaRPr lang="ru-RU" sz="1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«Поддержка муниципальных программ по профориентации» </a:t>
            </a:r>
          </a:p>
          <a:p>
            <a:pPr marL="285750" indent="-285750">
              <a:buFontTx/>
              <a:buChar char="-"/>
            </a:pPr>
            <a:endParaRPr lang="ru-RU" sz="19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5136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-68624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14" y="-68622"/>
            <a:ext cx="1403648" cy="6858000"/>
          </a:xfrm>
          <a:prstGeom prst="rect">
            <a:avLst/>
          </a:prstGeom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5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547666" y="68627"/>
            <a:ext cx="7645231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C:\Users\Afanaseva\Desktop\сам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4588"/>
            <a:ext cx="748195" cy="7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4904" y="6088213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484784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2400" dirty="0">
              <a:solidFill>
                <a:srgbClr val="002060"/>
              </a:solidFill>
            </a:endParaRP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  <a:p>
            <a:pPr algn="just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599" y="3429002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139449"/>
            <a:ext cx="7441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в сфере школьного образования на 2015 год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1170032"/>
            <a:ext cx="8064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Продолжить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работу по созданию оптимальной сети образовательных организаций в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республике.</a:t>
            </a:r>
          </a:p>
          <a:p>
            <a:pPr indent="2667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Разработать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 методических мер, направленных на </a:t>
            </a:r>
            <a:r>
              <a:rPr lang="tt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качества работы общеобразовательных </a:t>
            </a:r>
            <a:r>
              <a:rPr lang="tt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организаций.</a:t>
            </a:r>
          </a:p>
          <a:p>
            <a:pPr indent="266700" algn="just">
              <a:buFont typeface="Wingdings" panose="05000000000000000000" pitchFamily="2" charset="2"/>
              <a:buChar char="ü"/>
            </a:pPr>
            <a:r>
              <a:rPr lang="tt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Сформировать</a:t>
            </a:r>
            <a:r>
              <a:rPr lang="tt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t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региональную модель системы оценки качества образования (РСОКО</a:t>
            </a:r>
            <a:r>
              <a:rPr lang="tt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indent="266700" algn="just">
              <a:buFont typeface="Wingdings" panose="05000000000000000000" pitchFamily="2" charset="2"/>
              <a:buChar char="ü"/>
            </a:pPr>
            <a:r>
              <a:rPr lang="tt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Принять </a:t>
            </a:r>
            <a:r>
              <a:rPr lang="tt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</a:t>
            </a:r>
            <a:r>
              <a:rPr lang="tt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всех международных сопоставительных исследованиях учебных достижений </a:t>
            </a:r>
            <a:r>
              <a:rPr lang="tt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обучающихся.</a:t>
            </a:r>
          </a:p>
          <a:p>
            <a:pPr indent="266700" algn="just">
              <a:buFont typeface="Wingdings" panose="05000000000000000000" pitchFamily="2" charset="2"/>
              <a:buChar char="ü"/>
            </a:pPr>
            <a:r>
              <a:rPr lang="tt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Обеспечить</a:t>
            </a:r>
            <a:r>
              <a:rPr lang="tt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t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функционирование федеральной экспериментальной площадки на базе РЦМКО по повышению качества образования совместно с Федеральным центром </a:t>
            </a:r>
            <a:r>
              <a:rPr lang="tt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тестирования.</a:t>
            </a:r>
          </a:p>
          <a:p>
            <a:pPr indent="2667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Осуществлять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постоянное методическое сопровождение функционирования кадетских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организаций.</a:t>
            </a:r>
          </a:p>
          <a:p>
            <a:pPr indent="2667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Организовать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работу по созданию и внедрению единого профориентационного пространства в Республике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Татарстан.</a:t>
            </a:r>
          </a:p>
          <a:p>
            <a:pPr indent="2667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Разработать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 методических мер по совершенствованию преподавания иностранного языка и обеспечить реализацию проекта по введению изучения китайского языка в пилотных школах республики.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49368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9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59266"/>
            <a:ext cx="917575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70504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ВНИМАНИЕ</a:t>
            </a:r>
            <a:endParaRPr lang="ru-RU" sz="4800" kern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79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Министерство образования и науки Республики Татарстан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91680" y="322296"/>
            <a:ext cx="7200800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Прирост детского населения </a:t>
            </a:r>
            <a:b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3 </a:t>
            </a:r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7 </a:t>
            </a: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 по </a:t>
            </a:r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Республике Татарстан, чел.</a:t>
            </a:r>
            <a:endParaRPr lang="ru-RU" alt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449"/>
            <a:ext cx="792088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225419"/>
              </p:ext>
            </p:extLst>
          </p:nvPr>
        </p:nvGraphicFramePr>
        <p:xfrm>
          <a:off x="1403648" y="1340768"/>
          <a:ext cx="7550112" cy="449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528"/>
                <a:gridCol w="1887528"/>
                <a:gridCol w="1887528"/>
                <a:gridCol w="1887528"/>
              </a:tblGrid>
              <a:tr h="597400">
                <a:tc>
                  <a:txBody>
                    <a:bodyPr/>
                    <a:lstStyle/>
                    <a:p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2013</a:t>
                      </a:r>
                      <a:endParaRPr lang="ru-RU" sz="2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2014</a:t>
                      </a:r>
                      <a:endParaRPr lang="ru-RU" sz="2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2015</a:t>
                      </a:r>
                      <a:endParaRPr lang="ru-RU" sz="2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54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Численность детского населения от 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до 7 лет</a:t>
                      </a:r>
                      <a:endParaRPr lang="ru-RU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208013</a:t>
                      </a:r>
                      <a:endParaRPr lang="ru-RU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217535</a:t>
                      </a:r>
                      <a:endParaRPr lang="ru-RU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230722</a:t>
                      </a:r>
                      <a:endParaRPr lang="ru-RU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5849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Прирост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детского населения от 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3 до 7 лет</a:t>
                      </a:r>
                      <a:endParaRPr lang="ru-RU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8160</a:t>
                      </a:r>
                      <a:endParaRPr lang="ru-RU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9523</a:t>
                      </a:r>
                      <a:endParaRPr lang="ru-RU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13187</a:t>
                      </a:r>
                      <a:endParaRPr lang="ru-RU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4904" y="6093296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88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75656" y="356659"/>
            <a:ext cx="7200800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ФГОС ДО </a:t>
            </a:r>
            <a:b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Республике Татарстан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87624" y="1892829"/>
            <a:ext cx="7992888" cy="63367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создание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anose="02020603050405020304" pitchFamily="18" charset="0"/>
              </a:rPr>
              <a:t>республиканских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anose="02020603050405020304" pitchFamily="18" charset="0"/>
              </a:rPr>
              <a:t> экспериментальных площадок по поэтапному внедрению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anose="02020603050405020304" pitchFamily="18" charset="0"/>
              </a:rPr>
              <a:t> ФГОС ДО –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    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cs typeface="Times New Roman" panose="02020603050405020304" pitchFamily="18" charset="0"/>
              </a:rPr>
              <a:t>52 ДОО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Times New Roman" panose="02020603050405020304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овышение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квалификации, переподготовка педагогических кадров –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        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4920 человек в 2014 г.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лучшение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материально-технической базы ДОО –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       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56,6 млн. в рамках Стратегии развития образования </a:t>
            </a:r>
            <a:endParaRPr lang="ru-RU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043608" cy="6858000"/>
          </a:xfrm>
          <a:prstGeom prst="rect">
            <a:avLst/>
          </a:prstGeom>
        </p:spPr>
      </p:pic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449"/>
            <a:ext cx="792088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4904" y="6088213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28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449"/>
            <a:ext cx="773352" cy="76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3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Министерство образования и науки Республики Татарстан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91680" y="292548"/>
            <a:ext cx="7118062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06896" y="-99392"/>
            <a:ext cx="8229600" cy="12527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оценки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ДОО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4264125"/>
              </p:ext>
            </p:extLst>
          </p:nvPr>
        </p:nvGraphicFramePr>
        <p:xfrm>
          <a:off x="701824" y="1052736"/>
          <a:ext cx="3942184" cy="476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2184"/>
              </a:tblGrid>
              <a:tr h="539907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Наличие лицензии на медицинскую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деятельность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818049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Соответствие нормативно-правовых документов, в т.ч. локальных актов ДОО, ФГОС дошкольного образования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39907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Категорийный уровень педагогических кадров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818049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Доля педагогов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специальным (дошкольным) педагогическим образованием, %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51021">
                <a:tc>
                  <a:txBody>
                    <a:bodyPr/>
                    <a:lstStyle/>
                    <a:p>
                      <a:pPr marL="180975" indent="-1809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Доля педагогов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высшим педагогическим образованием, %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1765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Укомплектованность штатов,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1765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Коэффициент посещаемости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ДОУ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818049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Соответствие реализуемой в ДОО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ООП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требованиям ФГОС дошкольного образования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4" name="Объект 1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93581694"/>
              </p:ext>
            </p:extLst>
          </p:nvPr>
        </p:nvGraphicFramePr>
        <p:xfrm>
          <a:off x="4860032" y="1052736"/>
          <a:ext cx="4198944" cy="5327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8944"/>
              </a:tblGrid>
              <a:tr h="1089838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Организация и проведение на базе ДОО  методических мероприятий с представлением опыта работы педагогического коллектива ДОО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16" marR="68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36778"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Охват детей дополнительными образовательными услугами, %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16" marR="68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36778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Охват детей воспитанием и обучением на родном, татарском языке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%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16" marR="68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36778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Организация вариативных форм дошкольного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образования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16" marR="68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36778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Результативность образовательной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деятельности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16" marR="68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36778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Результативность участия коллектива ДОО в конкурсах различного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уровня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16" marR="68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813308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Результативность участия педагогов ДОО в конкурсах профессионального мастерства различного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уровня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16" marR="68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36778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Обеспечение условий безопасности участников образовательного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процесса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16" marR="68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4904" y="6088213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70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91680" y="322296"/>
            <a:ext cx="7200800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Республиканский конкурс </a:t>
            </a:r>
          </a:p>
          <a:p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«Лучший билингвальный детский сад»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286378"/>
              </p:ext>
            </p:extLst>
          </p:nvPr>
        </p:nvGraphicFramePr>
        <p:xfrm>
          <a:off x="1034480" y="1484784"/>
          <a:ext cx="7704856" cy="4272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678"/>
                <a:gridCol w="2591633"/>
                <a:gridCol w="2451545"/>
              </a:tblGrid>
              <a:tr h="2031177">
                <a:tc>
                  <a:txBody>
                    <a:bodyPr/>
                    <a:lstStyle/>
                    <a:p>
                      <a:pPr algn="ctr"/>
                      <a:endParaRPr lang="ru-RU" sz="2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Грант  </a:t>
                      </a:r>
                    </a:p>
                    <a:p>
                      <a:pPr algn="ctr"/>
                      <a:r>
                        <a:rPr lang="ru-RU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2013 года</a:t>
                      </a:r>
                    </a:p>
                    <a:p>
                      <a:pPr algn="ctr"/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81280" marB="812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Грант  </a:t>
                      </a:r>
                    </a:p>
                    <a:p>
                      <a:pPr algn="ctr"/>
                      <a:r>
                        <a:rPr lang="ru-RU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2014 года</a:t>
                      </a:r>
                    </a:p>
                  </a:txBody>
                  <a:tcPr marT="81280" marB="812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Грант </a:t>
                      </a:r>
                    </a:p>
                    <a:p>
                      <a:pPr algn="ctr"/>
                      <a:r>
                        <a:rPr lang="ru-RU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2015 года (план)</a:t>
                      </a:r>
                    </a:p>
                  </a:txBody>
                  <a:tcPr marT="81280" marB="812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298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 ДОО </a:t>
                      </a:r>
                    </a:p>
                    <a:p>
                      <a:pPr algn="ctr"/>
                      <a:r>
                        <a:rPr lang="ru-RU" sz="2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по 1 млн. рублей</a:t>
                      </a:r>
                      <a:endParaRPr lang="ru-RU" sz="2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T="81280" marB="812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50 ДОО</a:t>
                      </a:r>
                    </a:p>
                    <a:p>
                      <a:pPr algn="ctr"/>
                      <a:r>
                        <a:rPr lang="ru-RU" sz="2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по 1 млн. рублей</a:t>
                      </a:r>
                      <a:endParaRPr lang="ru-RU" sz="2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T="81280" marB="812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6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/>
                      <a:r>
                        <a:rPr lang="ru-RU" sz="2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50 ДОО</a:t>
                      </a:r>
                    </a:p>
                    <a:p>
                      <a:pPr algn="ctr"/>
                      <a:r>
                        <a:rPr lang="ru-RU" sz="2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по 1 млн. рублей</a:t>
                      </a:r>
                    </a:p>
                    <a:p>
                      <a:pPr algn="ctr"/>
                      <a:endParaRPr lang="ru-RU" sz="2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T="81280" marB="812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449"/>
            <a:ext cx="792088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4904" y="6088213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47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8627"/>
            <a:ext cx="7772400" cy="12241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Развивающая среда детского сада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701824" y="6405332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2109232"/>
            <a:ext cx="8064896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1556792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содержательно- насыщенная</a:t>
            </a:r>
          </a:p>
          <a:p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рансформируемая</a:t>
            </a:r>
          </a:p>
          <a:p>
            <a:pPr marL="285750" indent="-285750">
              <a:buFontTx/>
              <a:buChar char="-"/>
            </a:pP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олифункциональная</a:t>
            </a:r>
          </a:p>
          <a:p>
            <a:pPr marL="285750" indent="-285750">
              <a:buFontTx/>
              <a:buChar char="-"/>
            </a:pP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оступная</a:t>
            </a:r>
          </a:p>
          <a:p>
            <a:pPr marL="285750" indent="-285750">
              <a:buFontTx/>
              <a:buChar char="-"/>
            </a:pP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безопасная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449"/>
            <a:ext cx="792088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4904" y="6088213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3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8627"/>
            <a:ext cx="7772400" cy="12241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Оснащение ДОО 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игровым оборудованием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268760"/>
            <a:ext cx="7160840" cy="417646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млн. рублей</a:t>
            </a:r>
          </a:p>
          <a:p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701824" y="6405332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56792" y="1844824"/>
            <a:ext cx="806489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Базовые площадки «Школа диалога с препятствием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</a:t>
            </a:r>
          </a:p>
          <a:p>
            <a:pPr>
              <a:buClr>
                <a:srgbClr val="002060"/>
              </a:buClr>
            </a:pP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1,13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рублей</a:t>
            </a:r>
          </a:p>
          <a:p>
            <a:pPr>
              <a:buClr>
                <a:srgbClr val="002060"/>
              </a:buClr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базовых площадок  интерактивными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2060"/>
              </a:buClr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столами –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27,5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рублей</a:t>
            </a:r>
          </a:p>
          <a:p>
            <a:pPr>
              <a:buClr>
                <a:srgbClr val="002060"/>
              </a:buClr>
            </a:pP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Наборы по детскому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экспериментированию - </a:t>
            </a:r>
          </a:p>
          <a:p>
            <a:pPr>
              <a:buClr>
                <a:srgbClr val="002060"/>
              </a:buClr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0,2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млн. рублей</a:t>
            </a:r>
          </a:p>
          <a:p>
            <a:pPr>
              <a:buClr>
                <a:srgbClr val="002060"/>
              </a:buClr>
            </a:pP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29 детских садов комплектами LEGO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</a:p>
          <a:p>
            <a:pPr>
              <a:buClr>
                <a:srgbClr val="002060"/>
              </a:buClr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21,0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рублей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449"/>
            <a:ext cx="792088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4904" y="6088213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85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75656" y="476672"/>
            <a:ext cx="7200800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</a:t>
            </a:r>
            <a:b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негосударственных образовательных учреждений</a:t>
            </a:r>
          </a:p>
        </p:txBody>
      </p:sp>
      <p:graphicFrame>
        <p:nvGraphicFramePr>
          <p:cNvPr id="8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248951"/>
              </p:ext>
            </p:extLst>
          </p:nvPr>
        </p:nvGraphicFramePr>
        <p:xfrm>
          <a:off x="925918" y="1628800"/>
          <a:ext cx="7365188" cy="4657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594"/>
                <a:gridCol w="3682594"/>
              </a:tblGrid>
              <a:tr h="505529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2013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2014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162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Выделено из бюджета</a:t>
                      </a:r>
                      <a:r>
                        <a:rPr lang="ru-RU" sz="26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2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РТ</a:t>
                      </a:r>
                    </a:p>
                    <a:p>
                      <a:pPr algn="ctr"/>
                      <a:r>
                        <a:rPr lang="ru-RU" sz="2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18 730,5 тыс. руб.</a:t>
                      </a:r>
                      <a:endParaRPr lang="ru-RU" sz="2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Выделено из бюджета РТ</a:t>
                      </a:r>
                    </a:p>
                    <a:p>
                      <a:pPr algn="ctr"/>
                      <a:r>
                        <a:rPr lang="ru-RU" sz="2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40 468, 7 тыс. руб.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46797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4 частных детских сада</a:t>
                      </a:r>
                    </a:p>
                    <a:p>
                      <a:pPr algn="ctr"/>
                      <a:r>
                        <a:rPr lang="ru-RU" sz="2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4 частные школы с дошкольными группами</a:t>
                      </a:r>
                      <a:endParaRPr lang="ru-RU" sz="2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7 частных детских садов</a:t>
                      </a:r>
                    </a:p>
                    <a:p>
                      <a:pPr algn="ctr"/>
                      <a:r>
                        <a:rPr lang="ru-RU" sz="2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5</a:t>
                      </a:r>
                      <a:r>
                        <a:rPr lang="ru-RU" sz="26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2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частных школ с дошкольными группами</a:t>
                      </a:r>
                    </a:p>
                    <a:p>
                      <a:pPr algn="ctr"/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449"/>
            <a:ext cx="792088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4904" y="6088213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73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1591</Words>
  <Application>Microsoft Office PowerPoint</Application>
  <PresentationFormat>Экран (4:3)</PresentationFormat>
  <Paragraphs>404</Paragraphs>
  <Slides>29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оценки эффективности  деятельности ДОО</vt:lpstr>
      <vt:lpstr>Презентация PowerPoint</vt:lpstr>
      <vt:lpstr>    Развивающая среда детского сада</vt:lpstr>
      <vt:lpstr>Оснащение ДОО  игровым оборудованием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Зиганшина</dc:creator>
  <cp:lastModifiedBy>Afanaseva</cp:lastModifiedBy>
  <cp:revision>32</cp:revision>
  <cp:lastPrinted>2015-02-09T14:36:37Z</cp:lastPrinted>
  <dcterms:created xsi:type="dcterms:W3CDTF">2015-02-07T13:40:13Z</dcterms:created>
  <dcterms:modified xsi:type="dcterms:W3CDTF">2015-02-10T05:08:22Z</dcterms:modified>
</cp:coreProperties>
</file>