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657" r:id="rId2"/>
    <p:sldId id="658" r:id="rId3"/>
    <p:sldId id="659" r:id="rId4"/>
    <p:sldId id="660" r:id="rId5"/>
    <p:sldId id="661" r:id="rId6"/>
    <p:sldId id="684" r:id="rId7"/>
    <p:sldId id="663" r:id="rId8"/>
    <p:sldId id="685" r:id="rId9"/>
    <p:sldId id="667" r:id="rId10"/>
    <p:sldId id="668" r:id="rId11"/>
    <p:sldId id="607" r:id="rId12"/>
    <p:sldId id="383" r:id="rId13"/>
    <p:sldId id="606" r:id="rId14"/>
    <p:sldId id="601" r:id="rId15"/>
    <p:sldId id="498" r:id="rId16"/>
    <p:sldId id="682" r:id="rId17"/>
    <p:sldId id="625" r:id="rId18"/>
    <p:sldId id="650" r:id="rId19"/>
    <p:sldId id="561" r:id="rId20"/>
    <p:sldId id="626" r:id="rId21"/>
    <p:sldId id="608" r:id="rId22"/>
    <p:sldId id="593" r:id="rId23"/>
    <p:sldId id="553" r:id="rId24"/>
    <p:sldId id="559" r:id="rId25"/>
    <p:sldId id="594" r:id="rId26"/>
    <p:sldId id="577" r:id="rId27"/>
    <p:sldId id="497" r:id="rId28"/>
    <p:sldId id="630" r:id="rId29"/>
    <p:sldId id="603" r:id="rId30"/>
    <p:sldId id="683" r:id="rId31"/>
    <p:sldId id="610" r:id="rId32"/>
    <p:sldId id="552" r:id="rId33"/>
    <p:sldId id="634" r:id="rId34"/>
    <p:sldId id="579" r:id="rId35"/>
    <p:sldId id="654" r:id="rId36"/>
    <p:sldId id="636" r:id="rId37"/>
    <p:sldId id="674" r:id="rId38"/>
    <p:sldId id="673" r:id="rId39"/>
    <p:sldId id="686" r:id="rId40"/>
    <p:sldId id="680" r:id="rId41"/>
    <p:sldId id="679" r:id="rId42"/>
    <p:sldId id="671" r:id="rId43"/>
    <p:sldId id="611" r:id="rId44"/>
    <p:sldId id="563" r:id="rId45"/>
    <p:sldId id="681" r:id="rId46"/>
    <p:sldId id="670" r:id="rId47"/>
    <p:sldId id="504" r:id="rId48"/>
    <p:sldId id="669" r:id="rId49"/>
    <p:sldId id="641" r:id="rId50"/>
    <p:sldId id="643" r:id="rId51"/>
    <p:sldId id="646" r:id="rId52"/>
    <p:sldId id="644" r:id="rId53"/>
    <p:sldId id="687" r:id="rId54"/>
    <p:sldId id="409" r:id="rId55"/>
  </p:sldIdLst>
  <p:sldSz cx="9144000" cy="6858000" type="screen4x3"/>
  <p:notesSz cx="6797675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Введение" id="{79E974B8-4FFA-44BB-AE53-A8A29FF248AF}">
          <p14:sldIdLst>
            <p14:sldId id="657"/>
            <p14:sldId id="658"/>
            <p14:sldId id="659"/>
            <p14:sldId id="660"/>
            <p14:sldId id="661"/>
            <p14:sldId id="684"/>
          </p14:sldIdLst>
        </p14:section>
        <p14:section name="Раздел без заголовка" id="{9DB0D7D0-B68A-43E4-8623-14556E5B0783}">
          <p14:sldIdLst>
            <p14:sldId id="663"/>
            <p14:sldId id="685"/>
            <p14:sldId id="667"/>
            <p14:sldId id="668"/>
            <p14:sldId id="607"/>
            <p14:sldId id="383"/>
            <p14:sldId id="606"/>
            <p14:sldId id="601"/>
            <p14:sldId id="498"/>
            <p14:sldId id="682"/>
            <p14:sldId id="625"/>
            <p14:sldId id="650"/>
            <p14:sldId id="561"/>
            <p14:sldId id="626"/>
            <p14:sldId id="608"/>
            <p14:sldId id="593"/>
            <p14:sldId id="553"/>
            <p14:sldId id="559"/>
            <p14:sldId id="594"/>
            <p14:sldId id="577"/>
            <p14:sldId id="497"/>
            <p14:sldId id="630"/>
            <p14:sldId id="603"/>
            <p14:sldId id="683"/>
            <p14:sldId id="610"/>
            <p14:sldId id="552"/>
            <p14:sldId id="634"/>
            <p14:sldId id="579"/>
            <p14:sldId id="654"/>
            <p14:sldId id="636"/>
            <p14:sldId id="674"/>
            <p14:sldId id="673"/>
            <p14:sldId id="686"/>
            <p14:sldId id="680"/>
            <p14:sldId id="679"/>
            <p14:sldId id="671"/>
            <p14:sldId id="611"/>
            <p14:sldId id="563"/>
            <p14:sldId id="681"/>
            <p14:sldId id="670"/>
            <p14:sldId id="504"/>
            <p14:sldId id="669"/>
            <p14:sldId id="641"/>
            <p14:sldId id="643"/>
            <p14:sldId id="646"/>
            <p14:sldId id="644"/>
            <p14:sldId id="687"/>
            <p14:sldId id="40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DA1"/>
    <a:srgbClr val="ADFDB1"/>
    <a:srgbClr val="CBC5A5"/>
    <a:srgbClr val="700000"/>
    <a:srgbClr val="66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06" autoAdjust="0"/>
    <p:restoredTop sz="94660"/>
  </p:normalViewPr>
  <p:slideViewPr>
    <p:cSldViewPr showGuides="1">
      <p:cViewPr>
        <p:scale>
          <a:sx n="82" d="100"/>
          <a:sy n="82" d="100"/>
        </p:scale>
        <p:origin x="2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000000000000018E-2"/>
          <c:y val="3.2669915766723074E-4"/>
          <c:w val="0.85616666666666674"/>
          <c:h val="0.893184221537525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учителей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invertIfNegative val="0"/>
          <c:dPt>
            <c:idx val="0"/>
            <c:invertIfNegative val="0"/>
            <c:bubble3D val="0"/>
            <c:spPr>
              <a:ln>
                <a:solidFill>
                  <a:schemeClr val="accent1"/>
                </a:solidFill>
              </a:ln>
            </c:spPr>
          </c:dPt>
          <c:dPt>
            <c:idx val="1"/>
            <c:invertIfNegative val="0"/>
            <c:bubble3D val="0"/>
            <c:spPr>
              <a:ln>
                <a:solidFill>
                  <a:schemeClr val="accent1"/>
                </a:solidFill>
              </a:ln>
            </c:spPr>
          </c:dPt>
          <c:dPt>
            <c:idx val="2"/>
            <c:invertIfNegative val="0"/>
            <c:bubble3D val="0"/>
            <c:spPr>
              <a:ln>
                <a:solidFill>
                  <a:schemeClr val="accent1"/>
                </a:solidFill>
              </a:ln>
            </c:spPr>
          </c:dPt>
          <c:dPt>
            <c:idx val="3"/>
            <c:invertIfNegative val="0"/>
            <c:bubble3D val="0"/>
            <c:spPr>
              <a:ln>
                <a:solidFill>
                  <a:schemeClr val="accent1"/>
                </a:solidFill>
              </a:ln>
            </c:spPr>
          </c:dPt>
          <c:dLbls>
            <c:dLbl>
              <c:idx val="0"/>
              <c:layout>
                <c:manualLayout>
                  <c:x val="5.246937882764654E-3"/>
                  <c:y val="-1.27167557664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1727909011373575E-3"/>
                  <c:y val="-9.37712461801604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691601049868766E-3"/>
                  <c:y val="-6.69375442815123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7037401574803149E-3"/>
                  <c:y val="-1.7492897066506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 i="0" baseline="0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I квартал</c:v>
                </c:pt>
                <c:pt idx="1">
                  <c:v>II квартал</c:v>
                </c:pt>
                <c:pt idx="2">
                  <c:v>III квартал</c:v>
                </c:pt>
                <c:pt idx="3">
                  <c:v>IV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12698</c:v>
                </c:pt>
                <c:pt idx="1">
                  <c:v>13581.3</c:v>
                </c:pt>
                <c:pt idx="2">
                  <c:v>14209</c:v>
                </c:pt>
                <c:pt idx="3">
                  <c:v>17851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826880"/>
        <c:axId val="76840960"/>
      </c:barChart>
      <c:catAx>
        <c:axId val="768268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0" i="0" baseline="0">
                <a:latin typeface="+mn-lt"/>
              </a:defRPr>
            </a:pPr>
            <a:endParaRPr lang="ru-RU"/>
          </a:p>
        </c:txPr>
        <c:crossAx val="76840960"/>
        <c:crosses val="autoZero"/>
        <c:auto val="1"/>
        <c:lblAlgn val="ctr"/>
        <c:lblOffset val="100"/>
        <c:noMultiLvlLbl val="0"/>
      </c:catAx>
      <c:valAx>
        <c:axId val="76840960"/>
        <c:scaling>
          <c:orientation val="minMax"/>
          <c:max val="200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76826880"/>
        <c:crosses val="autoZero"/>
        <c:crossBetween val="between"/>
        <c:majorUnit val="1000"/>
        <c:min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Лист1!$D$27</c:f>
              <c:strCache>
                <c:ptCount val="1"/>
                <c:pt idx="0">
                  <c:v>РФ</c:v>
                </c:pt>
              </c:strCache>
            </c:strRef>
          </c:tx>
          <c:invertIfNegative val="0"/>
          <c:cat>
            <c:numRef>
              <c:f>Лист1!$C$28:$C$30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Лист1!$D$28:$D$30</c:f>
              <c:numCache>
                <c:formatCode>General</c:formatCode>
                <c:ptCount val="3"/>
                <c:pt idx="0">
                  <c:v>7.2</c:v>
                </c:pt>
                <c:pt idx="1">
                  <c:v>6.2</c:v>
                </c:pt>
                <c:pt idx="2">
                  <c:v>6.6</c:v>
                </c:pt>
              </c:numCache>
            </c:numRef>
          </c:val>
        </c:ser>
        <c:ser>
          <c:idx val="1"/>
          <c:order val="1"/>
          <c:tx>
            <c:strRef>
              <c:f>Лист1!$E$27</c:f>
              <c:strCache>
                <c:ptCount val="1"/>
                <c:pt idx="0">
                  <c:v>РТ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numRef>
              <c:f>Лист1!$C$28:$C$30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Лист1!$E$28:$E$30</c:f>
              <c:numCache>
                <c:formatCode>General</c:formatCode>
                <c:ptCount val="3"/>
                <c:pt idx="0">
                  <c:v>10.6</c:v>
                </c:pt>
                <c:pt idx="1">
                  <c:v>4</c:v>
                </c:pt>
                <c:pt idx="2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630720"/>
        <c:axId val="125632512"/>
      </c:barChart>
      <c:catAx>
        <c:axId val="125630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5632512"/>
        <c:crosses val="autoZero"/>
        <c:auto val="1"/>
        <c:lblAlgn val="ctr"/>
        <c:lblOffset val="100"/>
        <c:noMultiLvlLbl val="0"/>
      </c:catAx>
      <c:valAx>
        <c:axId val="12563251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25630720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Лист1!$D$6</c:f>
              <c:strCache>
                <c:ptCount val="1"/>
                <c:pt idx="0">
                  <c:v>РФ</c:v>
                </c:pt>
              </c:strCache>
            </c:strRef>
          </c:tx>
          <c:invertIfNegative val="0"/>
          <c:cat>
            <c:numRef>
              <c:f>Лист1!$C$7:$C$9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Лист1!$D$7:$D$9</c:f>
              <c:numCache>
                <c:formatCode>General</c:formatCode>
                <c:ptCount val="3"/>
                <c:pt idx="0">
                  <c:v>52</c:v>
                </c:pt>
                <c:pt idx="1">
                  <c:v>53</c:v>
                </c:pt>
                <c:pt idx="2">
                  <c:v>56.7</c:v>
                </c:pt>
              </c:numCache>
            </c:numRef>
          </c:val>
        </c:ser>
        <c:ser>
          <c:idx val="1"/>
          <c:order val="1"/>
          <c:tx>
            <c:strRef>
              <c:f>Лист1!$E$6</c:f>
              <c:strCache>
                <c:ptCount val="1"/>
                <c:pt idx="0">
                  <c:v>РТ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numRef>
              <c:f>Лист1!$C$7:$C$9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Лист1!$E$7:$E$9</c:f>
              <c:numCache>
                <c:formatCode>General</c:formatCode>
                <c:ptCount val="3"/>
                <c:pt idx="0">
                  <c:v>49.2</c:v>
                </c:pt>
                <c:pt idx="1">
                  <c:v>55.1</c:v>
                </c:pt>
                <c:pt idx="2">
                  <c:v>58.9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671296"/>
        <c:axId val="125672832"/>
      </c:barChart>
      <c:catAx>
        <c:axId val="125671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5672832"/>
        <c:crosses val="autoZero"/>
        <c:auto val="1"/>
        <c:lblAlgn val="ctr"/>
        <c:lblOffset val="100"/>
        <c:noMultiLvlLbl val="0"/>
      </c:catAx>
      <c:valAx>
        <c:axId val="12567283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2567129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  <c:layout>
        <c:manualLayout>
          <c:xMode val="edge"/>
          <c:yMode val="edge"/>
          <c:x val="0.85145269579250926"/>
          <c:y val="0.45986884475261486"/>
          <c:w val="0.14568743297852838"/>
          <c:h val="0.19170478317076037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v>2011</c:v>
          </c:tx>
          <c:spPr>
            <a:solidFill>
              <a:srgbClr val="4F81BD">
                <a:lumMod val="75000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cat>
            <c:strRef>
              <c:f>'рейтинг РФ'!$C$29:$O$29</c:f>
              <c:strCache>
                <c:ptCount val="13"/>
                <c:pt idx="0">
                  <c:v>Татарстан</c:v>
                </c:pt>
                <c:pt idx="1">
                  <c:v>Кировская обл.</c:v>
                </c:pt>
                <c:pt idx="2">
                  <c:v>Пермский край</c:v>
                </c:pt>
                <c:pt idx="3">
                  <c:v>Нижегородская обл.</c:v>
                </c:pt>
                <c:pt idx="4">
                  <c:v>Башкортостан</c:v>
                </c:pt>
                <c:pt idx="5">
                  <c:v>Чувашия</c:v>
                </c:pt>
                <c:pt idx="6">
                  <c:v>Самарская обл.</c:v>
                </c:pt>
                <c:pt idx="7">
                  <c:v>Ульяновская обл.</c:v>
                </c:pt>
                <c:pt idx="8">
                  <c:v>Мордовия </c:v>
                </c:pt>
                <c:pt idx="9">
                  <c:v>Саратовская обл.</c:v>
                </c:pt>
                <c:pt idx="10">
                  <c:v>Марий ЭЛ</c:v>
                </c:pt>
                <c:pt idx="11">
                  <c:v>Удмуртия</c:v>
                </c:pt>
                <c:pt idx="12">
                  <c:v>Оренбургская обл.</c:v>
                </c:pt>
              </c:strCache>
            </c:strRef>
          </c:cat>
          <c:val>
            <c:numRef>
              <c:f>'рейтинг РФ'!$C$32:$O$32</c:f>
              <c:numCache>
                <c:formatCode>General</c:formatCode>
                <c:ptCount val="13"/>
                <c:pt idx="0">
                  <c:v>75</c:v>
                </c:pt>
                <c:pt idx="1">
                  <c:v>45</c:v>
                </c:pt>
                <c:pt idx="2">
                  <c:v>39</c:v>
                </c:pt>
                <c:pt idx="3">
                  <c:v>28</c:v>
                </c:pt>
                <c:pt idx="4">
                  <c:v>32</c:v>
                </c:pt>
                <c:pt idx="5">
                  <c:v>31</c:v>
                </c:pt>
                <c:pt idx="6">
                  <c:v>19</c:v>
                </c:pt>
                <c:pt idx="7">
                  <c:v>18</c:v>
                </c:pt>
                <c:pt idx="8">
                  <c:v>16</c:v>
                </c:pt>
                <c:pt idx="9">
                  <c:v>18</c:v>
                </c:pt>
                <c:pt idx="10">
                  <c:v>17</c:v>
                </c:pt>
                <c:pt idx="11">
                  <c:v>29</c:v>
                </c:pt>
                <c:pt idx="12">
                  <c:v>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5766272"/>
        <c:axId val="125780352"/>
      </c:barChart>
      <c:catAx>
        <c:axId val="125766272"/>
        <c:scaling>
          <c:orientation val="minMax"/>
        </c:scaling>
        <c:delete val="0"/>
        <c:axPos val="b"/>
        <c:majorTickMark val="none"/>
        <c:minorTickMark val="none"/>
        <c:tickLblPos val="nextTo"/>
        <c:crossAx val="125780352"/>
        <c:crosses val="autoZero"/>
        <c:auto val="1"/>
        <c:lblAlgn val="ctr"/>
        <c:lblOffset val="100"/>
        <c:noMultiLvlLbl val="0"/>
      </c:catAx>
      <c:valAx>
        <c:axId val="125780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5766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0.04326</cdr:x>
      <cdr:y>0.16638</cdr:y>
    </cdr:from>
    <cdr:to>
      <cdr:x>0.94887</cdr:x>
      <cdr:y>0.16638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 flipV="1">
          <a:off x="395536" y="929946"/>
          <a:ext cx="8280920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570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570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r">
              <a:defRPr sz="1200"/>
            </a:lvl1pPr>
          </a:lstStyle>
          <a:p>
            <a:fld id="{DC6861FC-CB18-4062-A7E7-47DF12A09BD1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3109"/>
            <a:ext cx="2945659" cy="49657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3109"/>
            <a:ext cx="2945659" cy="49657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r">
              <a:defRPr sz="1200"/>
            </a:lvl1pPr>
          </a:lstStyle>
          <a:p>
            <a:fld id="{674722DD-E1BB-4D19-A271-9B04F51C8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534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570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570"/>
          </a:xfrm>
          <a:prstGeom prst="rect">
            <a:avLst/>
          </a:prstGeom>
        </p:spPr>
        <p:txBody>
          <a:bodyPr vert="horz" lIns="92162" tIns="46081" rIns="92162" bIns="46081" rtlCol="0"/>
          <a:lstStyle>
            <a:lvl1pPr algn="r">
              <a:defRPr sz="1200"/>
            </a:lvl1pPr>
          </a:lstStyle>
          <a:p>
            <a:fld id="{898BEE8F-BBAC-4BF3-BBB8-7C3A9D7FD1DF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62" tIns="46081" rIns="92162" bIns="4608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7417"/>
            <a:ext cx="5438140" cy="4469130"/>
          </a:xfrm>
          <a:prstGeom prst="rect">
            <a:avLst/>
          </a:prstGeom>
        </p:spPr>
        <p:txBody>
          <a:bodyPr vert="horz" lIns="92162" tIns="46081" rIns="92162" bIns="4608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9"/>
            <a:ext cx="2945659" cy="49657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3109"/>
            <a:ext cx="2945659" cy="496570"/>
          </a:xfrm>
          <a:prstGeom prst="rect">
            <a:avLst/>
          </a:prstGeom>
        </p:spPr>
        <p:txBody>
          <a:bodyPr vert="horz" lIns="92162" tIns="46081" rIns="92162" bIns="46081" rtlCol="0" anchor="b"/>
          <a:lstStyle>
            <a:lvl1pPr algn="r">
              <a:defRPr sz="1200"/>
            </a:lvl1pPr>
          </a:lstStyle>
          <a:p>
            <a:fld id="{80A1C1F7-510F-42E8-B8DE-D0D52A9C3B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0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1C1F7-510F-42E8-B8DE-D0D52A9C3B7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923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0DF47F-4D4D-4CE5-BC71-B189DCB1BC10}" type="slidenum">
              <a:rPr lang="ru-RU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С 25 июля по 19 августа 240 казанских учителей 8 школ г. Казани проходят программу повышения квалификации на английском языке, реализуемую сингапурской компанией </a:t>
            </a:r>
            <a:r>
              <a:rPr lang="en-US" smtClean="0"/>
              <a:t>Educare.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По итогам курса будут отобраны 60 учителей, которые пройдут практический тренинг в сентябре-октябре 2011 г.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Модули программы включают в себя курсы по методике преподавания различных предметов.</a:t>
            </a:r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8BAF00-4A55-4B42-92E6-0649FA64C81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516836-EF2A-46F0-8A1B-FB8B482AA18B}" type="slidenum">
              <a:rPr lang="ru-RU"/>
              <a:pPr/>
              <a:t>27</a:t>
            </a:fld>
            <a:endParaRPr lang="ru-RU"/>
          </a:p>
        </p:txBody>
      </p:sp>
      <p:sp>
        <p:nvSpPr>
          <p:cNvPr id="7587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878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58788" name="Номер слайда 3"/>
          <p:cNvSpPr txBox="1">
            <a:spLocks noGrp="1"/>
          </p:cNvSpPr>
          <p:nvPr/>
        </p:nvSpPr>
        <p:spPr bwMode="auto">
          <a:xfrm>
            <a:off x="3851487" y="9434037"/>
            <a:ext cx="2944601" cy="4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EA3B1CE-152C-44D4-B409-3935878E1963}" type="slidenum">
              <a:rPr lang="ru-RU" sz="1200"/>
              <a:pPr algn="r"/>
              <a:t>27</a:t>
            </a:fld>
            <a:endParaRPr 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4DD2C-152B-4488-A5C7-942C9B5AFE7C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36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B9265-0822-4FD6-A0C4-EF18C999FCC3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DEF0-F6DA-4438-A634-51566AB4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65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B9265-0822-4FD6-A0C4-EF18C999FCC3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DEF0-F6DA-4438-A634-51566AB4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603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B9265-0822-4FD6-A0C4-EF18C999FCC3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DEF0-F6DA-4438-A634-51566AB4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540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B56BA-4046-45D5-95F4-92E75209C2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7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B9265-0822-4FD6-A0C4-EF18C999FCC3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DEF0-F6DA-4438-A634-51566AB4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9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B9265-0822-4FD6-A0C4-EF18C999FCC3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DEF0-F6DA-4438-A634-51566AB4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06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B9265-0822-4FD6-A0C4-EF18C999FCC3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DEF0-F6DA-4438-A634-51566AB4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721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B9265-0822-4FD6-A0C4-EF18C999FCC3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DEF0-F6DA-4438-A634-51566AB4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6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B9265-0822-4FD6-A0C4-EF18C999FCC3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DEF0-F6DA-4438-A634-51566AB4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73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B9265-0822-4FD6-A0C4-EF18C999FCC3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DEF0-F6DA-4438-A634-51566AB4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92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B9265-0822-4FD6-A0C4-EF18C999FCC3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DEF0-F6DA-4438-A634-51566AB4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80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B9265-0822-4FD6-A0C4-EF18C999FCC3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DEF0-F6DA-4438-A634-51566AB4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573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B9265-0822-4FD6-A0C4-EF18C999FCC3}" type="datetimeFigureOut">
              <a:rPr lang="ru-RU" smtClean="0"/>
              <a:t>02.02.2012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6DEF0-F6DA-4438-A634-51566AB4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2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tatarskiepesni.ru/_ph/2/2/383763895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406129" y="4509119"/>
            <a:ext cx="3765322" cy="122270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1800" b="1" i="1" dirty="0" smtClean="0">
                <a:solidFill>
                  <a:srgbClr val="002060"/>
                </a:solidFill>
              </a:rPr>
              <a:t>А.Х. </a:t>
            </a:r>
            <a:r>
              <a:rPr lang="ru-RU" sz="1800" b="1" i="1" dirty="0" err="1" smtClean="0">
                <a:solidFill>
                  <a:srgbClr val="002060"/>
                </a:solidFill>
              </a:rPr>
              <a:t>Гильмутдинов</a:t>
            </a:r>
            <a:r>
              <a:rPr lang="ru-RU" sz="1800" b="1" i="1" dirty="0">
                <a:solidFill>
                  <a:srgbClr val="002060"/>
                </a:solidFill>
              </a:rPr>
              <a:t>, </a:t>
            </a:r>
            <a:endParaRPr lang="ru-RU" sz="1800" b="1" i="1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ru-RU" sz="1800" b="1" i="1" dirty="0" smtClean="0">
                <a:solidFill>
                  <a:srgbClr val="002060"/>
                </a:solidFill>
              </a:rPr>
              <a:t>министр </a:t>
            </a:r>
            <a:r>
              <a:rPr lang="ru-RU" sz="1800" b="1" i="1" dirty="0">
                <a:solidFill>
                  <a:srgbClr val="002060"/>
                </a:solidFill>
              </a:rPr>
              <a:t>образования и науки Республики Татарстан</a:t>
            </a:r>
            <a:endParaRPr lang="ru-RU" sz="1800" b="1" i="1" dirty="0" smtClean="0">
              <a:solidFill>
                <a:srgbClr val="002060"/>
              </a:solidFill>
            </a:endParaRPr>
          </a:p>
          <a:p>
            <a:pPr algn="r">
              <a:lnSpc>
                <a:spcPct val="80000"/>
              </a:lnSpc>
              <a:defRPr/>
            </a:pPr>
            <a:endParaRPr lang="ru-RU" sz="1400" b="1" i="1" dirty="0">
              <a:solidFill>
                <a:schemeClr val="tx2"/>
              </a:solidFill>
            </a:endParaRPr>
          </a:p>
          <a:p>
            <a:pPr algn="r">
              <a:lnSpc>
                <a:spcPct val="80000"/>
              </a:lnSpc>
              <a:defRPr/>
            </a:pPr>
            <a:endParaRPr lang="ru-RU" sz="1400" b="1" i="1" dirty="0" smtClean="0">
              <a:solidFill>
                <a:schemeClr val="tx2"/>
              </a:solidFill>
            </a:endParaRPr>
          </a:p>
          <a:p>
            <a:pPr algn="r">
              <a:lnSpc>
                <a:spcPct val="80000"/>
              </a:lnSpc>
              <a:defRPr/>
            </a:pPr>
            <a:endParaRPr lang="ru-RU" sz="1400" b="1" i="1" dirty="0">
              <a:solidFill>
                <a:schemeClr val="tx2"/>
              </a:solidFill>
            </a:endParaRPr>
          </a:p>
          <a:p>
            <a:pPr algn="r">
              <a:lnSpc>
                <a:spcPct val="80000"/>
              </a:lnSpc>
              <a:defRPr/>
            </a:pPr>
            <a:endParaRPr lang="ru-RU" sz="1400" b="1" i="1" dirty="0" smtClean="0">
              <a:solidFill>
                <a:schemeClr val="tx2"/>
              </a:solidFill>
            </a:endParaRPr>
          </a:p>
          <a:p>
            <a:pPr algn="r">
              <a:lnSpc>
                <a:spcPct val="80000"/>
              </a:lnSpc>
              <a:defRPr/>
            </a:pPr>
            <a:endParaRPr lang="ru-RU" sz="1400" b="1" i="1" dirty="0">
              <a:solidFill>
                <a:schemeClr val="tx2"/>
              </a:solidFill>
            </a:endParaRPr>
          </a:p>
          <a:p>
            <a:pPr algn="r">
              <a:lnSpc>
                <a:spcPct val="80000"/>
              </a:lnSpc>
              <a:defRPr/>
            </a:pPr>
            <a:endParaRPr lang="ru-RU" sz="1400" b="1" i="1" dirty="0" smtClean="0">
              <a:solidFill>
                <a:schemeClr val="tx2"/>
              </a:solidFill>
            </a:endParaRPr>
          </a:p>
        </p:txBody>
      </p:sp>
      <p:pic>
        <p:nvPicPr>
          <p:cNvPr id="7170" name="Picture 2" descr="http://tatarskiepesni.ru/_ph/2/2/383763895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6"/>
          <a:stretch/>
        </p:blipFill>
        <p:spPr bwMode="auto">
          <a:xfrm>
            <a:off x="4211960" y="476672"/>
            <a:ext cx="907302" cy="94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3462"/>
            <a:ext cx="914400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-14589" y="6281737"/>
            <a:ext cx="9144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sz="2100" b="1" dirty="0">
                <a:solidFill>
                  <a:srgbClr val="4578B5"/>
                </a:solidFill>
                <a:latin typeface="Calibri" pitchFamily="34" charset="0"/>
                <a:cs typeface="Arial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49187" y="1628800"/>
            <a:ext cx="763284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Итоги работы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Arial" charset="0"/>
              </a:rPr>
              <a:t>Министерства образования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Arial" charset="0"/>
              </a:rPr>
              <a:t>и </a:t>
            </a:r>
            <a:r>
              <a:rPr lang="ru-RU" sz="3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Arial" charset="0"/>
              </a:rPr>
              <a:t>науки Республики 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Arial" charset="0"/>
              </a:rPr>
              <a:t>Татарстан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libri" pitchFamily="34" charset="0"/>
                <a:cs typeface="Arial" charset="0"/>
              </a:rPr>
              <a:t>в 2011 году и задачи на 2012 год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54829" y="5731825"/>
            <a:ext cx="20051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2 февраля 2012 года</a:t>
            </a:r>
          </a:p>
        </p:txBody>
      </p:sp>
    </p:spTree>
    <p:extLst>
      <p:ext uri="{BB962C8B-B14F-4D97-AF65-F5344CB8AC3E}">
        <p14:creationId xmlns:p14="http://schemas.microsoft.com/office/powerpoint/2010/main" val="3836813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601256" cy="352839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1. </a:t>
            </a:r>
            <a:r>
              <a:rPr lang="ru-RU" sz="2800" b="1" dirty="0" smtClean="0">
                <a:solidFill>
                  <a:srgbClr val="002060"/>
                </a:solidFill>
              </a:rPr>
              <a:t>Развитие вариативных форм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2. </a:t>
            </a:r>
            <a:r>
              <a:rPr lang="ru-RU" sz="2800" b="1" dirty="0" smtClean="0">
                <a:solidFill>
                  <a:srgbClr val="002060"/>
                </a:solidFill>
              </a:rPr>
              <a:t>Реализация программы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  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Веселые языки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» - «</a:t>
            </a:r>
            <a:r>
              <a:rPr lang="ru-RU" sz="2800" b="1" dirty="0" err="1">
                <a:solidFill>
                  <a:srgbClr val="002060"/>
                </a:solidFill>
                <a:latin typeface="Calibri" pitchFamily="34" charset="0"/>
              </a:rPr>
              <a:t>К</a:t>
            </a:r>
            <a:r>
              <a:rPr lang="ru-RU" sz="2800" b="1" dirty="0" err="1">
                <a:solidFill>
                  <a:srgbClr val="002060"/>
                </a:solidFill>
              </a:rPr>
              <a:t>үң</a:t>
            </a:r>
            <a:r>
              <a:rPr lang="ru-RU" sz="2800" b="1" dirty="0" err="1">
                <a:solidFill>
                  <a:srgbClr val="002060"/>
                </a:solidFill>
                <a:latin typeface="Calibri" pitchFamily="34" charset="0"/>
              </a:rPr>
              <a:t>е</a:t>
            </a:r>
            <a:r>
              <a:rPr lang="ru-RU" sz="2800" b="1" dirty="0" err="1">
                <a:solidFill>
                  <a:srgbClr val="002060"/>
                </a:solidFill>
              </a:rPr>
              <a:t>л</a:t>
            </a:r>
            <a:r>
              <a:rPr lang="ru-RU" sz="2800" b="1" dirty="0" err="1">
                <a:solidFill>
                  <a:srgbClr val="002060"/>
                </a:solidFill>
                <a:latin typeface="Calibri" pitchFamily="34" charset="0"/>
              </a:rPr>
              <a:t>ле</a:t>
            </a:r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Calibri" pitchFamily="34" charset="0"/>
              </a:rPr>
              <a:t>телл</a:t>
            </a:r>
            <a:r>
              <a:rPr lang="ru-RU" sz="2800" b="1" dirty="0" err="1">
                <a:solidFill>
                  <a:srgbClr val="002060"/>
                </a:solidFill>
              </a:rPr>
              <a:t>ә</a:t>
            </a:r>
            <a:r>
              <a:rPr lang="ru-RU" sz="2800" b="1" dirty="0" err="1">
                <a:solidFill>
                  <a:srgbClr val="002060"/>
                </a:solidFill>
                <a:latin typeface="Calibri" pitchFamily="34" charset="0"/>
              </a:rPr>
              <a:t>р</a:t>
            </a:r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»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b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3. Материально-техническое оснащение ДОУ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  - 5050 групп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640" y="116632"/>
            <a:ext cx="8748464" cy="720080"/>
          </a:xfrm>
        </p:spPr>
        <p:txBody>
          <a:bodyPr/>
          <a:lstStyle/>
          <a:p>
            <a:pPr marL="0" indent="0" algn="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Задачи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2012 года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3462"/>
            <a:ext cx="914400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281736"/>
            <a:ext cx="9144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sz="2100" b="1" dirty="0">
                <a:solidFill>
                  <a:srgbClr val="4578B5"/>
                </a:solidFill>
                <a:latin typeface="Calibri" pitchFamily="34" charset="0"/>
                <a:cs typeface="Arial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511" y="904364"/>
            <a:ext cx="9144000" cy="584775"/>
          </a:xfrm>
          <a:prstGeom prst="rect">
            <a:avLst/>
          </a:prstGeom>
          <a:noFill/>
          <a:ln w="12700">
            <a:solidFill>
              <a:srgbClr val="FFCCCC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Дошкольное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199225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3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388" y="2967335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Общее образование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184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450493" y="210344"/>
            <a:ext cx="8229600" cy="1540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Стратегия </a:t>
            </a:r>
            <a:r>
              <a:rPr lang="ru-RU" b="1" dirty="0">
                <a:solidFill>
                  <a:srgbClr val="002060"/>
                </a:solidFill>
              </a:rPr>
              <a:t>развития образования в Республике Татарстан на 2010-2015 годы «КИЛӘЧӘК» - «Будущее»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501008"/>
            <a:ext cx="86572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solidFill>
                  <a:srgbClr val="7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Учитель. Технологии. Инфраструктура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4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778" y="2708920"/>
            <a:ext cx="8229600" cy="64807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3400" b="1" dirty="0" smtClean="0">
                <a:solidFill>
                  <a:srgbClr val="002060"/>
                </a:solidFill>
              </a:rPr>
              <a:t>Повышение заработной платы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4998" y="1556792"/>
            <a:ext cx="21409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Учитель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35377" y="4212856"/>
            <a:ext cx="8878003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3.  Профессиональное развитие</a:t>
            </a:r>
            <a:r>
              <a:rPr lang="en-US" sz="3400" b="1" dirty="0" smtClean="0">
                <a:solidFill>
                  <a:srgbClr val="002060"/>
                </a:solidFill>
              </a:rPr>
              <a:t> </a:t>
            </a:r>
            <a:r>
              <a:rPr lang="ru-RU" sz="3400" b="1" dirty="0" smtClean="0">
                <a:solidFill>
                  <a:srgbClr val="002060"/>
                </a:solidFill>
              </a:rPr>
              <a:t>учителей</a:t>
            </a:r>
            <a:endParaRPr lang="ru-RU" sz="3400" b="1" dirty="0">
              <a:solidFill>
                <a:srgbClr val="002060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71778" y="3469067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2.  </a:t>
            </a:r>
            <a:r>
              <a:rPr lang="ru-RU" sz="3400" b="1" dirty="0" err="1" smtClean="0">
                <a:solidFill>
                  <a:srgbClr val="002060"/>
                </a:solidFill>
              </a:rPr>
              <a:t>Грантовые</a:t>
            </a:r>
            <a:r>
              <a:rPr lang="ru-RU" sz="3400" b="1" dirty="0" smtClean="0">
                <a:solidFill>
                  <a:srgbClr val="002060"/>
                </a:solidFill>
              </a:rPr>
              <a:t> проекты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423"/>
            <a:ext cx="8892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8025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901179"/>
              </p:ext>
            </p:extLst>
          </p:nvPr>
        </p:nvGraphicFramePr>
        <p:xfrm>
          <a:off x="0" y="1274918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21025" y="1340768"/>
            <a:ext cx="5663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0000"/>
                </a:solidFill>
              </a:rPr>
              <a:t>Среднемесячная заработная плата по экономике </a:t>
            </a:r>
            <a:r>
              <a:rPr lang="ru-RU" sz="2000" b="1" dirty="0" smtClean="0">
                <a:solidFill>
                  <a:srgbClr val="700000"/>
                </a:solidFill>
              </a:rPr>
              <a:t>за 1-й квартал  </a:t>
            </a:r>
            <a:r>
              <a:rPr lang="ru-RU" sz="2000" b="1" dirty="0">
                <a:solidFill>
                  <a:srgbClr val="700000"/>
                </a:solidFill>
              </a:rPr>
              <a:t>2011 </a:t>
            </a:r>
            <a:r>
              <a:rPr lang="ru-RU" sz="2000" b="1" dirty="0" smtClean="0">
                <a:solidFill>
                  <a:srgbClr val="700000"/>
                </a:solidFill>
              </a:rPr>
              <a:t>года 17 118 руб.</a:t>
            </a:r>
            <a:endParaRPr lang="ru-RU" sz="2000" b="1" dirty="0">
              <a:solidFill>
                <a:srgbClr val="700000"/>
              </a:solidFill>
            </a:endParaRP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251520" y="-18479"/>
            <a:ext cx="8892480" cy="922114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336337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492" y="1052736"/>
            <a:ext cx="8229600" cy="864096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Грантовые</a:t>
            </a:r>
            <a:r>
              <a:rPr lang="ru-RU" sz="3200" b="1" dirty="0" smtClean="0">
                <a:solidFill>
                  <a:srgbClr val="C00000"/>
                </a:solidFill>
              </a:rPr>
              <a:t> проекты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92" y="2204864"/>
            <a:ext cx="8229600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</a:rPr>
              <a:t>«Наш лучший учитель» - 3050 учителей (6 тыс. руб.</a:t>
            </a:r>
            <a:r>
              <a:rPr lang="en-US" sz="2400" b="1" dirty="0">
                <a:solidFill>
                  <a:srgbClr val="002060"/>
                </a:solidFill>
              </a:rPr>
              <a:t>/</a:t>
            </a:r>
            <a:r>
              <a:rPr lang="ru-RU" sz="2400" b="1" dirty="0">
                <a:solidFill>
                  <a:srgbClr val="002060"/>
                </a:solidFill>
              </a:rPr>
              <a:t>мес.)</a:t>
            </a: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«Наш новый учитель» - 150 учителей (7,5 тыс. руб.</a:t>
            </a:r>
            <a:r>
              <a:rPr lang="en-US" sz="2400" b="1" dirty="0" smtClean="0">
                <a:solidFill>
                  <a:srgbClr val="002060"/>
                </a:solidFill>
              </a:rPr>
              <a:t>/ </a:t>
            </a:r>
            <a:r>
              <a:rPr lang="ru-RU" sz="2400" b="1" dirty="0" smtClean="0">
                <a:solidFill>
                  <a:srgbClr val="002060"/>
                </a:solidFill>
              </a:rPr>
              <a:t>мес.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«Учитель–исследователь» - 50 учителей (60 тыс. руб.</a:t>
            </a:r>
            <a:r>
              <a:rPr lang="en-US" sz="2400" b="1" dirty="0" smtClean="0">
                <a:solidFill>
                  <a:srgbClr val="002060"/>
                </a:solidFill>
              </a:rPr>
              <a:t>/</a:t>
            </a:r>
            <a:r>
              <a:rPr lang="ru-RU" sz="2400" b="1" dirty="0" smtClean="0">
                <a:solidFill>
                  <a:srgbClr val="002060"/>
                </a:solidFill>
              </a:rPr>
              <a:t>год)</a:t>
            </a: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«Наш лучший директор школы» - 50 директоров (50 тыс. руб.</a:t>
            </a:r>
            <a:r>
              <a:rPr lang="en-US" sz="2400" b="1" dirty="0" smtClean="0">
                <a:solidFill>
                  <a:srgbClr val="002060"/>
                </a:solidFill>
              </a:rPr>
              <a:t>/</a:t>
            </a:r>
            <a:r>
              <a:rPr lang="ru-RU" sz="2400" b="1" dirty="0" smtClean="0">
                <a:solidFill>
                  <a:srgbClr val="002060"/>
                </a:solidFill>
              </a:rPr>
              <a:t>год)</a:t>
            </a:r>
          </a:p>
          <a:p>
            <a:pPr algn="just">
              <a:lnSpc>
                <a:spcPct val="150000"/>
              </a:lnSpc>
            </a:pPr>
            <a:endParaRPr lang="ru-RU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499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109952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365" y="811093"/>
            <a:ext cx="8892479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2800" b="1">
                <a:solidFill>
                  <a:srgbClr val="2B25A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Заработная плата учителя Республики Татарстан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184" y="2001614"/>
            <a:ext cx="2036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Средняя зарплата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по экономике РТ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в 2011 году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395535" y="1376046"/>
            <a:ext cx="8523709" cy="5077290"/>
          </a:xfrm>
          <a:prstGeom prst="triangle">
            <a:avLst>
              <a:gd name="adj" fmla="val 49856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Грантовая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часть+</a:t>
            </a: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Стимулирующая часть - 30%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Базовая часть - 70%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239892" y="3068960"/>
            <a:ext cx="475252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121752" y="4149080"/>
            <a:ext cx="48522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771800" y="2924944"/>
            <a:ext cx="31837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51520" y="0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124298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584176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  </a:t>
            </a:r>
            <a:r>
              <a:rPr lang="ru-RU" sz="3200" b="1" dirty="0">
                <a:solidFill>
                  <a:srgbClr val="C00000"/>
                </a:solidFill>
              </a:rPr>
              <a:t>Профессиональное развитие </a:t>
            </a:r>
            <a:r>
              <a:rPr lang="ru-RU" sz="3200" b="1" dirty="0" smtClean="0">
                <a:solidFill>
                  <a:srgbClr val="C00000"/>
                </a:solidFill>
              </a:rPr>
              <a:t>учителей</a:t>
            </a: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Программа повышения квалификации учителей РТ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совместно с сингапурской компанией </a:t>
            </a:r>
            <a:r>
              <a:rPr lang="en-US" sz="2400" b="1" dirty="0" smtClean="0">
                <a:solidFill>
                  <a:srgbClr val="002060"/>
                </a:solidFill>
              </a:rPr>
              <a:t>EDUCARE</a:t>
            </a:r>
            <a:r>
              <a:rPr lang="ru-RU" sz="2400" b="1" dirty="0" smtClean="0">
                <a:solidFill>
                  <a:srgbClr val="002060"/>
                </a:solidFill>
              </a:rPr>
              <a:t> (июль – октябрь)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20822"/>
            <a:ext cx="2857923" cy="192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9"/>
          <a:stretch/>
        </p:blipFill>
        <p:spPr bwMode="auto">
          <a:xfrm>
            <a:off x="1403648" y="4097130"/>
            <a:ext cx="2864709" cy="2073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97130"/>
            <a:ext cx="2880320" cy="205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26" y="1992937"/>
            <a:ext cx="2764275" cy="1852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62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75497" y="-25513"/>
            <a:ext cx="9199447" cy="1583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Проект «Английский язык для РТ»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en-US" sz="3000" b="1" dirty="0" smtClean="0">
                <a:solidFill>
                  <a:srgbClr val="002060"/>
                </a:solidFill>
              </a:rPr>
              <a:t>3409 </a:t>
            </a:r>
            <a:r>
              <a:rPr lang="ru-RU" sz="3000" b="1" dirty="0" smtClean="0">
                <a:solidFill>
                  <a:srgbClr val="002060"/>
                </a:solidFill>
              </a:rPr>
              <a:t>преподавателей английского языка получили годовые лицензии </a:t>
            </a:r>
            <a:r>
              <a:rPr lang="en-US" sz="3000" b="1" dirty="0" smtClean="0">
                <a:solidFill>
                  <a:srgbClr val="002060"/>
                </a:solidFill>
              </a:rPr>
              <a:t>EF - school</a:t>
            </a:r>
            <a:r>
              <a:rPr lang="ru-RU" sz="3000" b="1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3094110"/>
            <a:ext cx="797036" cy="1872208"/>
          </a:xfrm>
          <a:prstGeom prst="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8,4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3254" y="2302022"/>
            <a:ext cx="761261" cy="26642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/>
          </a:p>
          <a:p>
            <a:pPr algn="ctr"/>
            <a:endParaRPr lang="ru-RU" sz="2000" b="1" dirty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9,7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1597188"/>
            <a:ext cx="771393" cy="338437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/>
          </a:p>
          <a:p>
            <a:pPr algn="ctr"/>
            <a:endParaRPr lang="ru-RU" sz="3200" b="1" dirty="0"/>
          </a:p>
          <a:p>
            <a:pPr algn="ctr"/>
            <a:endParaRPr lang="ru-RU" sz="3200" b="1" dirty="0" smtClean="0"/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12,4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0669" y="5116288"/>
            <a:ext cx="175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Октябрь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2011г.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1976" y="5100535"/>
            <a:ext cx="1750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Достигнутый уровень  на январь 201</a:t>
            </a:r>
            <a:r>
              <a:rPr lang="en-US" b="1" dirty="0" smtClean="0">
                <a:solidFill>
                  <a:srgbClr val="002060"/>
                </a:solidFill>
              </a:rPr>
              <a:t>2</a:t>
            </a:r>
            <a:r>
              <a:rPr lang="ru-RU" b="1" dirty="0" smtClean="0">
                <a:solidFill>
                  <a:srgbClr val="002060"/>
                </a:solidFill>
              </a:rPr>
              <a:t>г.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4032" y="5100257"/>
            <a:ext cx="1399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Цель на сентябрь  2012г.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80961" y="4981564"/>
            <a:ext cx="799288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44" y="6113461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0"/>
            <a:ext cx="8854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2339752" y="1814980"/>
            <a:ext cx="4392488" cy="1094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732240" y="1558092"/>
            <a:ext cx="936104" cy="535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12.0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6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06090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b="1" dirty="0" smtClean="0">
                <a:solidFill>
                  <a:srgbClr val="FF0000"/>
                </a:solidFill>
              </a:rPr>
              <a:t>Задачи 2012 года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88840"/>
            <a:ext cx="8640960" cy="384929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Полная «перезагрузка» системы подготовки кадров для образования республики</a:t>
            </a:r>
          </a:p>
          <a:p>
            <a:pPr marL="0" indent="0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Новая система повышения квалификации педагогических работников</a:t>
            </a:r>
          </a:p>
          <a:p>
            <a:pPr marL="0" indent="0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Грант «</a:t>
            </a:r>
            <a:r>
              <a:rPr lang="en-US" sz="2800" b="1" dirty="0" smtClean="0">
                <a:solidFill>
                  <a:srgbClr val="002060"/>
                </a:solidFill>
              </a:rPr>
              <a:t>IT – </a:t>
            </a:r>
            <a:r>
              <a:rPr lang="ru-RU" sz="2800" b="1" dirty="0" smtClean="0">
                <a:solidFill>
                  <a:srgbClr val="002060"/>
                </a:solidFill>
              </a:rPr>
              <a:t>учитель» (1000 учителей)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1149424"/>
            <a:ext cx="21409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Учитель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55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6519" y="1268760"/>
            <a:ext cx="9114052" cy="769441"/>
          </a:xfrm>
          <a:prstGeom prst="rect">
            <a:avLst/>
          </a:prstGeom>
          <a:noFill/>
          <a:ln w="12700">
            <a:solidFill>
              <a:srgbClr val="FFCCCC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Дошкольное образование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51519" y="20283"/>
            <a:ext cx="8871655" cy="64807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C00000"/>
                </a:solidFill>
              </a:rPr>
              <a:t>Итоги 2011 года 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-14589" y="6116637"/>
            <a:ext cx="9144000" cy="741363"/>
            <a:chOff x="0" y="6143625"/>
            <a:chExt cx="9144000" cy="741363"/>
          </a:xfrm>
        </p:grpSpPr>
        <p:pic>
          <p:nvPicPr>
            <p:cNvPr id="17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43625"/>
              <a:ext cx="9144000" cy="741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0" y="6308725"/>
              <a:ext cx="914400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ru-RU" sz="2100" b="1" dirty="0">
                  <a:solidFill>
                    <a:srgbClr val="4578B5"/>
                  </a:solidFill>
                  <a:latin typeface="Calibri" pitchFamily="34" charset="0"/>
                  <a:cs typeface="Arial" charset="0"/>
                </a:rPr>
                <a:t>Министерство образования и науки Республики Татарстан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04983" y="3622504"/>
            <a:ext cx="8515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2. </a:t>
            </a:r>
            <a:r>
              <a:rPr lang="ru-RU" sz="3600" b="1" dirty="0" smtClean="0">
                <a:solidFill>
                  <a:srgbClr val="002060"/>
                </a:solidFill>
              </a:rPr>
              <a:t>«Электронный </a:t>
            </a:r>
            <a:r>
              <a:rPr lang="ru-RU" sz="3600" b="1" dirty="0">
                <a:solidFill>
                  <a:srgbClr val="002060"/>
                </a:solidFill>
              </a:rPr>
              <a:t>детский </a:t>
            </a:r>
            <a:r>
              <a:rPr lang="ru-RU" sz="3600" b="1" dirty="0" smtClean="0">
                <a:solidFill>
                  <a:srgbClr val="002060"/>
                </a:solidFill>
              </a:rPr>
              <a:t>сад»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5454" y="4509120"/>
            <a:ext cx="8424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3. </a:t>
            </a:r>
            <a:r>
              <a:rPr lang="ru-RU" sz="3600" b="1" dirty="0" smtClean="0">
                <a:solidFill>
                  <a:srgbClr val="002060"/>
                </a:solidFill>
              </a:rPr>
              <a:t>Программа</a:t>
            </a:r>
            <a:r>
              <a:rPr lang="ru-RU" sz="3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</a:rPr>
              <a:t>«Веселые </a:t>
            </a:r>
            <a:r>
              <a:rPr lang="ru-RU" sz="3600" b="1" dirty="0">
                <a:solidFill>
                  <a:srgbClr val="002060"/>
                </a:solidFill>
                <a:latin typeface="Calibri" pitchFamily="34" charset="0"/>
              </a:rPr>
              <a:t>языки</a:t>
            </a: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</a:rPr>
              <a:t>» - </a:t>
            </a:r>
          </a:p>
          <a:p>
            <a:r>
              <a:rPr lang="ru-RU" sz="3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</a:rPr>
              <a:t>    «</a:t>
            </a:r>
            <a:r>
              <a:rPr lang="ru-RU" sz="3600" b="1" dirty="0" err="1">
                <a:solidFill>
                  <a:srgbClr val="002060"/>
                </a:solidFill>
                <a:latin typeface="Calibri" pitchFamily="34" charset="0"/>
              </a:rPr>
              <a:t>К</a:t>
            </a:r>
            <a:r>
              <a:rPr lang="ru-RU" sz="3600" b="1" dirty="0" err="1">
                <a:solidFill>
                  <a:srgbClr val="002060"/>
                </a:solidFill>
              </a:rPr>
              <a:t>үң</a:t>
            </a:r>
            <a:r>
              <a:rPr lang="ru-RU" sz="3600" b="1" dirty="0" err="1">
                <a:solidFill>
                  <a:srgbClr val="002060"/>
                </a:solidFill>
                <a:latin typeface="Calibri" pitchFamily="34" charset="0"/>
              </a:rPr>
              <a:t>е</a:t>
            </a:r>
            <a:r>
              <a:rPr lang="ru-RU" sz="3600" b="1" dirty="0" err="1">
                <a:solidFill>
                  <a:srgbClr val="002060"/>
                </a:solidFill>
              </a:rPr>
              <a:t>л</a:t>
            </a:r>
            <a:r>
              <a:rPr lang="ru-RU" sz="3600" b="1" dirty="0" err="1">
                <a:solidFill>
                  <a:srgbClr val="002060"/>
                </a:solidFill>
                <a:latin typeface="Calibri" pitchFamily="34" charset="0"/>
              </a:rPr>
              <a:t>ле</a:t>
            </a:r>
            <a:r>
              <a:rPr lang="ru-RU" sz="36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Calibri" pitchFamily="34" charset="0"/>
              </a:rPr>
              <a:t>телл</a:t>
            </a:r>
            <a:r>
              <a:rPr lang="ru-RU" sz="3600" b="1" dirty="0" err="1">
                <a:solidFill>
                  <a:srgbClr val="002060"/>
                </a:solidFill>
              </a:rPr>
              <a:t>ә</a:t>
            </a:r>
            <a:r>
              <a:rPr lang="ru-RU" sz="3600" b="1" dirty="0" err="1">
                <a:solidFill>
                  <a:srgbClr val="002060"/>
                </a:solidFill>
                <a:latin typeface="Calibri" pitchFamily="34" charset="0"/>
              </a:rPr>
              <a:t>р</a:t>
            </a:r>
            <a:r>
              <a:rPr lang="ru-RU" sz="3600" b="1" dirty="0">
                <a:solidFill>
                  <a:srgbClr val="002060"/>
                </a:solidFill>
                <a:latin typeface="Calibri" pitchFamily="34" charset="0"/>
              </a:rPr>
              <a:t>»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7089" y="270892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1. Программа </a:t>
            </a: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</a:rPr>
              <a:t>«</a:t>
            </a:r>
            <a:r>
              <a:rPr lang="ru-RU" sz="3600" b="1" dirty="0" err="1" smtClean="0">
                <a:solidFill>
                  <a:srgbClr val="002060"/>
                </a:solidFill>
                <a:latin typeface="Calibri" pitchFamily="34" charset="0"/>
              </a:rPr>
              <a:t>Б</a:t>
            </a:r>
            <a:r>
              <a:rPr lang="ru-RU" sz="3600" b="1" dirty="0" err="1" smtClean="0">
                <a:solidFill>
                  <a:srgbClr val="002060"/>
                </a:solidFill>
              </a:rPr>
              <a:t>ә</a:t>
            </a:r>
            <a:r>
              <a:rPr lang="ru-RU" sz="3600" b="1" dirty="0" err="1" smtClean="0">
                <a:solidFill>
                  <a:srgbClr val="002060"/>
                </a:solidFill>
                <a:latin typeface="Calibri" pitchFamily="34" charset="0"/>
              </a:rPr>
              <a:t>л</a:t>
            </a:r>
            <a:r>
              <a:rPr lang="ru-RU" sz="3600" b="1" dirty="0" err="1" smtClean="0">
                <a:solidFill>
                  <a:srgbClr val="002060"/>
                </a:solidFill>
              </a:rPr>
              <a:t>ә</a:t>
            </a:r>
            <a:r>
              <a:rPr lang="ru-RU" sz="3600" b="1" dirty="0" err="1" smtClean="0">
                <a:solidFill>
                  <a:srgbClr val="002060"/>
                </a:solidFill>
                <a:latin typeface="Calibri" pitchFamily="34" charset="0"/>
              </a:rPr>
              <a:t>к</a:t>
            </a:r>
            <a:r>
              <a:rPr lang="ru-RU" sz="3600" b="1" dirty="0" err="1" smtClean="0">
                <a:solidFill>
                  <a:srgbClr val="002060"/>
                </a:solidFill>
              </a:rPr>
              <a:t>ә</a:t>
            </a:r>
            <a:r>
              <a:rPr lang="ru-RU" sz="3600" b="1" dirty="0" err="1" smtClean="0">
                <a:solidFill>
                  <a:srgbClr val="002060"/>
                </a:solidFill>
                <a:latin typeface="Calibri" pitchFamily="34" charset="0"/>
              </a:rPr>
              <a:t>ч</a:t>
            </a: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</a:rPr>
              <a:t>» – «</a:t>
            </a:r>
            <a:r>
              <a:rPr lang="ru-RU" sz="3600" b="1" dirty="0">
                <a:solidFill>
                  <a:srgbClr val="002060"/>
                </a:solidFill>
                <a:latin typeface="Calibri" pitchFamily="34" charset="0"/>
              </a:rPr>
              <a:t>Малыш</a:t>
            </a:r>
            <a:r>
              <a:rPr lang="ru-RU" sz="3600" b="1" dirty="0" smtClean="0">
                <a:solidFill>
                  <a:srgbClr val="002060"/>
                </a:solidFill>
                <a:latin typeface="Calibri" pitchFamily="34" charset="0"/>
              </a:rPr>
              <a:t>»</a:t>
            </a:r>
            <a:endParaRPr lang="ru-RU" sz="3600" b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6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85" y="1688034"/>
            <a:ext cx="8583238" cy="426863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Проект «Мастер-класс»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   </a:t>
            </a:r>
            <a:r>
              <a:rPr lang="ru-RU" sz="2400" b="1" dirty="0">
                <a:solidFill>
                  <a:srgbClr val="002060"/>
                </a:solidFill>
              </a:rPr>
              <a:t>Ц</a:t>
            </a:r>
            <a:r>
              <a:rPr lang="ru-RU" sz="2400" b="1" dirty="0" smtClean="0">
                <a:solidFill>
                  <a:srgbClr val="002060"/>
                </a:solidFill>
              </a:rPr>
              <a:t>ель</a:t>
            </a:r>
            <a:r>
              <a:rPr lang="ru-RU" sz="2400" b="1" dirty="0">
                <a:solidFill>
                  <a:srgbClr val="002060"/>
                </a:solidFill>
              </a:rPr>
              <a:t>: прямой доступ к самому лучшему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  опыту российского </a:t>
            </a:r>
            <a:r>
              <a:rPr lang="ru-RU" sz="2400" b="1" dirty="0">
                <a:solidFill>
                  <a:srgbClr val="002060"/>
                </a:solidFill>
              </a:rPr>
              <a:t>и мирового </a:t>
            </a:r>
            <a:r>
              <a:rPr lang="ru-RU" sz="2400" b="1" dirty="0" smtClean="0">
                <a:solidFill>
                  <a:srgbClr val="002060"/>
                </a:solidFill>
              </a:rPr>
              <a:t>образования</a:t>
            </a:r>
          </a:p>
          <a:p>
            <a:pPr marL="457200" lvl="1" indent="0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Стажировка 150 лучших учителей английского языка в Кембридже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   Цель</a:t>
            </a:r>
            <a:r>
              <a:rPr lang="ru-RU" sz="2400" b="1" dirty="0">
                <a:solidFill>
                  <a:srgbClr val="002060"/>
                </a:solidFill>
              </a:rPr>
              <a:t>: получение сертификата ТКТ</a:t>
            </a:r>
          </a:p>
          <a:p>
            <a:pPr marL="457200" lvl="1" indent="0">
              <a:buNone/>
            </a:pPr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Проект с Высшей ш</a:t>
            </a:r>
            <a:r>
              <a:rPr lang="ru-RU" sz="2400" b="1" dirty="0" smtClean="0">
                <a:solidFill>
                  <a:srgbClr val="002060"/>
                </a:solidFill>
              </a:rPr>
              <a:t>колой экономики и Манчестерским университетом («</a:t>
            </a:r>
            <a:r>
              <a:rPr lang="ru-RU" sz="2400" b="1" dirty="0" err="1" smtClean="0">
                <a:solidFill>
                  <a:srgbClr val="002060"/>
                </a:solidFill>
              </a:rPr>
              <a:t>Алгарыш</a:t>
            </a:r>
            <a:r>
              <a:rPr lang="ru-RU" sz="2400" b="1" dirty="0" smtClean="0">
                <a:solidFill>
                  <a:srgbClr val="002060"/>
                </a:solidFill>
              </a:rPr>
              <a:t>»)</a:t>
            </a:r>
            <a:endParaRPr lang="ru-RU" sz="2400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7958" y="116632"/>
            <a:ext cx="8686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6100" b="1" dirty="0" smtClean="0">
                <a:solidFill>
                  <a:srgbClr val="FF0000"/>
                </a:solidFill>
              </a:rPr>
              <a:t>Задачи 2012 года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764704"/>
            <a:ext cx="2583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Учитель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31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3284984"/>
            <a:ext cx="8229600" cy="93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2. Электронное образование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78866" y="1166980"/>
            <a:ext cx="29862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Технологии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80895" y="4217417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3. Управление образованием</a:t>
            </a:r>
            <a:endParaRPr lang="ru-RU" sz="3400" b="1" dirty="0">
              <a:solidFill>
                <a:srgbClr val="00206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67544" y="2246039"/>
            <a:ext cx="8747912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4800" dirty="0" smtClean="0">
              <a:solidFill>
                <a:srgbClr val="FF000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ru-RU" sz="13600" b="1" dirty="0" smtClean="0">
                <a:solidFill>
                  <a:srgbClr val="002060"/>
                </a:solidFill>
              </a:rPr>
              <a:t>1. Внедрение стандартов нового</a:t>
            </a:r>
            <a:r>
              <a:rPr lang="en-US" sz="13600" b="1" dirty="0" smtClean="0">
                <a:solidFill>
                  <a:srgbClr val="002060"/>
                </a:solidFill>
              </a:rPr>
              <a:t> </a:t>
            </a:r>
            <a:r>
              <a:rPr lang="ru-RU" sz="13600" b="1" dirty="0">
                <a:solidFill>
                  <a:srgbClr val="002060"/>
                </a:solidFill>
              </a:rPr>
              <a:t>п</a:t>
            </a:r>
            <a:r>
              <a:rPr lang="ru-RU" sz="13600" b="1" dirty="0" smtClean="0">
                <a:solidFill>
                  <a:srgbClr val="002060"/>
                </a:solidFill>
              </a:rPr>
              <a:t>околения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0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30979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979604" y="2492896"/>
            <a:ext cx="7215289" cy="3124200"/>
          </a:xfrm>
        </p:spPr>
        <p:txBody>
          <a:bodyPr/>
          <a:lstStyle/>
          <a:p>
            <a:pPr defTabSz="912813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    </a:t>
            </a:r>
            <a:r>
              <a:rPr lang="ru-RU" sz="2800" b="1" dirty="0" smtClean="0">
                <a:solidFill>
                  <a:srgbClr val="002060"/>
                </a:solidFill>
              </a:rPr>
              <a:t>1 класс – 37 820 учащихся, 2 465 классов</a:t>
            </a:r>
          </a:p>
          <a:p>
            <a:pPr defTabSz="912813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    2 класс – 8162 учащихся, 355 классов</a:t>
            </a:r>
          </a:p>
          <a:p>
            <a:pPr marL="0" indent="0" defTabSz="912813" eaLnBrk="1" hangingPunct="1">
              <a:buFont typeface="Arial" charset="0"/>
              <a:buNone/>
            </a:pPr>
            <a:r>
              <a:rPr lang="ru-RU" sz="2800" dirty="0" smtClean="0"/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3939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8" y="1196752"/>
            <a:ext cx="9142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Введение образовательных стандартов нового поколения в начальной школе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1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 txBox="1">
            <a:spLocks noGrp="1"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89858" y="1497772"/>
            <a:ext cx="899685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457200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800" b="1" dirty="0" smtClean="0">
                <a:cs typeface="Calibri" pitchFamily="34" charset="0"/>
              </a:rPr>
              <a:t>Компьютерное оборудование</a:t>
            </a:r>
          </a:p>
          <a:p>
            <a:pPr marL="1371600" lvl="2" indent="-457200">
              <a:spcBef>
                <a:spcPts val="600"/>
              </a:spcBef>
              <a:buFontTx/>
              <a:buChar char="-"/>
            </a:pPr>
            <a:r>
              <a:rPr lang="ru-RU" sz="2400" b="1" dirty="0" smtClean="0">
                <a:solidFill>
                  <a:prstClr val="black"/>
                </a:solidFill>
                <a:cs typeface="Calibri" pitchFamily="34" charset="0"/>
              </a:rPr>
              <a:t>9 </a:t>
            </a:r>
            <a:r>
              <a:rPr lang="ru-RU" sz="2400" b="1" dirty="0">
                <a:solidFill>
                  <a:prstClr val="black"/>
                </a:solidFill>
                <a:cs typeface="Calibri" pitchFamily="34" charset="0"/>
              </a:rPr>
              <a:t>учеников на 1 </a:t>
            </a:r>
            <a:r>
              <a:rPr lang="ru-RU" sz="2400" b="1" dirty="0" smtClean="0">
                <a:solidFill>
                  <a:prstClr val="black"/>
                </a:solidFill>
                <a:cs typeface="Calibri" pitchFamily="34" charset="0"/>
              </a:rPr>
              <a:t>современный компьютер</a:t>
            </a:r>
          </a:p>
          <a:p>
            <a:pPr marL="1371600" lvl="2" indent="-457200">
              <a:spcBef>
                <a:spcPts val="600"/>
              </a:spcBef>
              <a:buFontTx/>
              <a:buChar char="-"/>
            </a:pPr>
            <a:r>
              <a:rPr lang="ru-RU" sz="2400" b="1" dirty="0">
                <a:solidFill>
                  <a:prstClr val="black"/>
                </a:solidFill>
                <a:cs typeface="Calibri" pitchFamily="34" charset="0"/>
              </a:rPr>
              <a:t>н</a:t>
            </a:r>
            <a:r>
              <a:rPr lang="ru-RU" sz="2400" b="1" dirty="0" smtClean="0">
                <a:solidFill>
                  <a:prstClr val="black"/>
                </a:solidFill>
                <a:cs typeface="Calibri" pitchFamily="34" charset="0"/>
              </a:rPr>
              <a:t>оутбуки               </a:t>
            </a:r>
            <a:r>
              <a:rPr lang="ru-RU" sz="2400" b="1" dirty="0" smtClean="0">
                <a:solidFill>
                  <a:srgbClr val="0070C0"/>
                </a:solidFill>
                <a:cs typeface="Calibri" pitchFamily="34" charset="0"/>
              </a:rPr>
              <a:t>100% учителей республики</a:t>
            </a:r>
          </a:p>
          <a:p>
            <a:pPr marL="1371600" lvl="2" indent="-457200">
              <a:spcBef>
                <a:spcPts val="600"/>
              </a:spcBef>
              <a:buFontTx/>
              <a:buChar char="-"/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и</a:t>
            </a:r>
            <a:r>
              <a:rPr lang="ru-RU" sz="2400" b="1" dirty="0" smtClean="0">
                <a:solidFill>
                  <a:prstClr val="black"/>
                </a:solidFill>
                <a:latin typeface="Calibri"/>
              </a:rPr>
              <a:t>нтерактивное </a:t>
            </a:r>
            <a:r>
              <a:rPr lang="ru-RU" sz="2400" b="1" dirty="0">
                <a:solidFill>
                  <a:prstClr val="black"/>
                </a:solidFill>
                <a:latin typeface="Calibri"/>
              </a:rPr>
              <a:t>и проекционное оборудование </a:t>
            </a:r>
            <a:r>
              <a:rPr lang="ru-RU" sz="2400" b="1" dirty="0" smtClean="0">
                <a:solidFill>
                  <a:prstClr val="black"/>
                </a:solidFill>
                <a:latin typeface="Calibri"/>
              </a:rPr>
              <a:t>    </a:t>
            </a:r>
          </a:p>
          <a:p>
            <a:pPr lvl="2">
              <a:spcBef>
                <a:spcPts val="600"/>
              </a:spcBef>
            </a:pPr>
            <a:r>
              <a:rPr lang="ru-RU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Calibri"/>
              </a:rPr>
              <a:t>                                      </a:t>
            </a:r>
            <a:r>
              <a:rPr lang="ru-RU" sz="2400" b="1" dirty="0" smtClean="0">
                <a:solidFill>
                  <a:srgbClr val="0070C0"/>
                </a:solidFill>
                <a:cs typeface="Calibri" pitchFamily="34" charset="0"/>
              </a:rPr>
              <a:t>44% </a:t>
            </a:r>
            <a:r>
              <a:rPr lang="ru-RU" sz="2400" b="1" dirty="0">
                <a:solidFill>
                  <a:srgbClr val="0070C0"/>
                </a:solidFill>
                <a:cs typeface="Calibri" pitchFamily="34" charset="0"/>
              </a:rPr>
              <a:t>предметных </a:t>
            </a:r>
            <a:r>
              <a:rPr lang="ru-RU" sz="2400" b="1" dirty="0" smtClean="0">
                <a:solidFill>
                  <a:srgbClr val="0070C0"/>
                </a:solidFill>
                <a:cs typeface="Calibri" pitchFamily="34" charset="0"/>
              </a:rPr>
              <a:t>кабинетов </a:t>
            </a:r>
          </a:p>
          <a:p>
            <a:pPr marL="457200" indent="-4572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800" b="1" dirty="0" smtClean="0">
                <a:cs typeface="Calibri" pitchFamily="34" charset="0"/>
              </a:rPr>
              <a:t>Интернет</a:t>
            </a:r>
          </a:p>
          <a:p>
            <a:pPr marL="1371600" lvl="2" indent="-457200">
              <a:spcBef>
                <a:spcPts val="600"/>
              </a:spcBef>
              <a:buFont typeface="Calibri" pitchFamily="34" charset="0"/>
              <a:buChar char="-"/>
            </a:pPr>
            <a:r>
              <a:rPr lang="ru-RU" sz="2400" b="1" dirty="0" smtClean="0">
                <a:cs typeface="Calibri" pitchFamily="34" charset="0"/>
              </a:rPr>
              <a:t>ВОЛС                      </a:t>
            </a:r>
            <a:r>
              <a:rPr lang="ru-RU" sz="2400" b="1" dirty="0" smtClean="0">
                <a:solidFill>
                  <a:srgbClr val="0070C0"/>
                </a:solidFill>
                <a:cs typeface="Calibri" pitchFamily="34" charset="0"/>
              </a:rPr>
              <a:t>25% школ,  75% учащихся</a:t>
            </a:r>
          </a:p>
          <a:p>
            <a:pPr marL="1371600" lvl="2" indent="-457200">
              <a:spcBef>
                <a:spcPts val="600"/>
              </a:spcBef>
              <a:buFont typeface="Calibri" pitchFamily="34" charset="0"/>
              <a:buChar char="-"/>
            </a:pPr>
            <a:r>
              <a:rPr lang="en-US" sz="2400" b="1" dirty="0" smtClean="0">
                <a:cs typeface="Calibri" pitchFamily="34" charset="0"/>
              </a:rPr>
              <a:t>Wi-Fi</a:t>
            </a:r>
            <a:r>
              <a:rPr lang="ru-RU" sz="2400" b="1" dirty="0" smtClean="0">
                <a:cs typeface="Calibri" pitchFamily="34" charset="0"/>
              </a:rPr>
              <a:t>                       </a:t>
            </a:r>
            <a:r>
              <a:rPr lang="ru-RU" sz="2400" b="1" dirty="0" smtClean="0">
                <a:solidFill>
                  <a:srgbClr val="0070C0"/>
                </a:solidFill>
                <a:cs typeface="Calibri" pitchFamily="34" charset="0"/>
              </a:rPr>
              <a:t>85%  школ</a:t>
            </a:r>
          </a:p>
          <a:p>
            <a:pPr marL="1371600" lvl="2" indent="-457200">
              <a:spcBef>
                <a:spcPts val="600"/>
              </a:spcBef>
              <a:buFont typeface="Calibri" pitchFamily="34" charset="0"/>
              <a:buChar char="-"/>
            </a:pPr>
            <a:r>
              <a:rPr lang="ru-RU" sz="2400" b="1" dirty="0" smtClean="0">
                <a:cs typeface="Calibri" pitchFamily="34" charset="0"/>
              </a:rPr>
              <a:t>Информационная система «Электронное образование в РТ»                       </a:t>
            </a:r>
            <a:r>
              <a:rPr lang="ru-RU" sz="2400" b="1" dirty="0" smtClean="0">
                <a:solidFill>
                  <a:srgbClr val="0070C0"/>
                </a:solidFill>
                <a:cs typeface="Calibri" pitchFamily="34" charset="0"/>
              </a:rPr>
              <a:t>более 700 тыс. пользователей</a:t>
            </a:r>
            <a:endParaRPr lang="ru-RU" sz="2400" b="1" dirty="0">
              <a:solidFill>
                <a:srgbClr val="0070C0"/>
              </a:solidFill>
              <a:cs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4B56BA-4046-45D5-95F4-92E75209C2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9498" y="0"/>
            <a:ext cx="8934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1902" y="836712"/>
            <a:ext cx="914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Электронное образование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87499"/>
            <a:ext cx="8229600" cy="4525963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Сеть из 54 школ – центров компетенции</a:t>
            </a:r>
          </a:p>
          <a:p>
            <a:pPr algn="just">
              <a:spcBef>
                <a:spcPts val="0"/>
              </a:spcBef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Проект «Электронный учебник» (6-7 классы)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</a:rPr>
              <a:t>Количество </a:t>
            </a:r>
            <a:r>
              <a:rPr lang="ru-RU" sz="2400" b="1" dirty="0" smtClean="0">
                <a:solidFill>
                  <a:srgbClr val="002060"/>
                </a:solidFill>
              </a:rPr>
              <a:t>школ: </a:t>
            </a:r>
            <a:r>
              <a:rPr lang="ru-RU" sz="2400" b="1" dirty="0" smtClean="0">
                <a:solidFill>
                  <a:srgbClr val="0070C0"/>
                </a:solidFill>
              </a:rPr>
              <a:t>16</a:t>
            </a:r>
          </a:p>
          <a:p>
            <a:pPr marL="457200" lvl="1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1400" b="1" dirty="0" smtClean="0">
              <a:solidFill>
                <a:srgbClr val="0070C0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Дистанционное </a:t>
            </a:r>
            <a:r>
              <a:rPr lang="ru-RU" sz="2800" b="1" dirty="0">
                <a:solidFill>
                  <a:srgbClr val="002060"/>
                </a:solidFill>
              </a:rPr>
              <a:t>обучение</a:t>
            </a:r>
          </a:p>
          <a:p>
            <a:pPr lvl="1" algn="just">
              <a:lnSpc>
                <a:spcPts val="36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</a:rPr>
              <a:t>Учащиеся общеобразовательных школ: </a:t>
            </a:r>
            <a:r>
              <a:rPr lang="ru-RU" sz="2400" b="1" dirty="0" smtClean="0">
                <a:solidFill>
                  <a:srgbClr val="0070C0"/>
                </a:solidFill>
              </a:rPr>
              <a:t>81 школа</a:t>
            </a:r>
          </a:p>
          <a:p>
            <a:pPr lvl="1" algn="just">
              <a:lnSpc>
                <a:spcPts val="36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Дети-инвалиды</a:t>
            </a:r>
            <a:r>
              <a:rPr lang="ru-RU" sz="2400" b="1" dirty="0">
                <a:solidFill>
                  <a:srgbClr val="002060"/>
                </a:solidFill>
              </a:rPr>
              <a:t>:  </a:t>
            </a:r>
            <a:r>
              <a:rPr lang="ru-RU" sz="2400" b="1" dirty="0">
                <a:solidFill>
                  <a:srgbClr val="0070C0"/>
                </a:solidFill>
              </a:rPr>
              <a:t>558 человек</a:t>
            </a:r>
          </a:p>
          <a:p>
            <a:pPr lvl="1" algn="just">
              <a:lnSpc>
                <a:spcPts val="36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0070C0"/>
                </a:solidFill>
              </a:rPr>
              <a:t>183 дистанционных курса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423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1902" y="836712"/>
            <a:ext cx="914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Электронное образование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388" y="1623120"/>
            <a:ext cx="8075240" cy="18002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B0F0"/>
                </a:solidFill>
              </a:rPr>
              <a:t/>
            </a:r>
            <a:br>
              <a:rPr lang="ru-RU" sz="3200" dirty="0" smtClean="0">
                <a:solidFill>
                  <a:srgbClr val="00B0F0"/>
                </a:solidFill>
              </a:rPr>
            </a:br>
            <a:r>
              <a:rPr lang="ru-RU" sz="3200" dirty="0" smtClean="0">
                <a:solidFill>
                  <a:srgbClr val="00B0F0"/>
                </a:solidFill>
              </a:rPr>
              <a:t/>
            </a:r>
            <a:br>
              <a:rPr lang="ru-RU" sz="3200" dirty="0" smtClean="0">
                <a:solidFill>
                  <a:srgbClr val="00B0F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Татарстан - единственный регион, принявший решение полностью перейти на электронные классные журналы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708920"/>
            <a:ext cx="77699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0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30969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8680" y="271101"/>
            <a:ext cx="7846640" cy="2492990"/>
          </a:xfr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</a:rPr>
              <a:t/>
            </a:r>
            <a:br>
              <a:rPr lang="ru-RU" sz="2800" dirty="0" smtClean="0">
                <a:solidFill>
                  <a:srgbClr val="00B0F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Первая </a:t>
            </a:r>
            <a:r>
              <a:rPr lang="ru-RU" sz="3200" b="1" dirty="0">
                <a:solidFill>
                  <a:srgbClr val="002060"/>
                </a:solidFill>
              </a:rPr>
              <a:t>международная конференция </a:t>
            </a:r>
            <a:r>
              <a:rPr lang="ru-RU" sz="3200" b="1" dirty="0">
                <a:solidFill>
                  <a:srgbClr val="C00000"/>
                </a:solidFill>
              </a:rPr>
              <a:t>«Электронная школа – 2011</a:t>
            </a:r>
            <a:r>
              <a:rPr lang="ru-RU" sz="3200" b="1" dirty="0" smtClean="0">
                <a:solidFill>
                  <a:srgbClr val="C00000"/>
                </a:solidFill>
              </a:rPr>
              <a:t>»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Казань, 15-16 сентября 2011 года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1" y="4509120"/>
            <a:ext cx="7200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600" b="1" dirty="0" smtClean="0">
                <a:cs typeface="Calibri" pitchFamily="34" charset="0"/>
              </a:rPr>
              <a:t>Участники:                                     </a:t>
            </a:r>
            <a:r>
              <a:rPr lang="ru-RU" sz="2600" dirty="0" smtClean="0">
                <a:solidFill>
                  <a:srgbClr val="002060"/>
                </a:solidFill>
                <a:cs typeface="Calibri" pitchFamily="34" charset="0"/>
              </a:rPr>
              <a:t>16 стран мира </a:t>
            </a:r>
          </a:p>
          <a:p>
            <a:r>
              <a:rPr lang="ru-RU" sz="2600" b="1" dirty="0" smtClean="0">
                <a:solidFill>
                  <a:srgbClr val="002060"/>
                </a:solidFill>
                <a:cs typeface="Calibri" pitchFamily="34" charset="0"/>
              </a:rPr>
              <a:t>350 человек                                   </a:t>
            </a:r>
            <a:r>
              <a:rPr lang="ru-RU" sz="2600" dirty="0" smtClean="0">
                <a:solidFill>
                  <a:srgbClr val="002060"/>
                </a:solidFill>
                <a:cs typeface="Calibri" pitchFamily="34" charset="0"/>
              </a:rPr>
              <a:t>38 регионов РФ</a:t>
            </a:r>
            <a:endParaRPr lang="ru-RU" sz="2600" b="1" dirty="0">
              <a:solidFill>
                <a:srgbClr val="002060"/>
              </a:solidFill>
              <a:cs typeface="Calibri" pitchFamily="34" charset="0"/>
            </a:endParaRPr>
          </a:p>
          <a:p>
            <a:endParaRPr lang="ru-RU" sz="1400" b="1" dirty="0" smtClean="0">
              <a:solidFill>
                <a:schemeClr val="accent1">
                  <a:lumMod val="75000"/>
                </a:schemeClr>
              </a:solidFill>
              <a:cs typeface="Calibri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F44BE-9BFE-4702-9D0B-4045378B311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7" y="2492896"/>
            <a:ext cx="2776419" cy="1853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92896"/>
            <a:ext cx="2779918" cy="1853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024" y="2480320"/>
            <a:ext cx="2791952" cy="1853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3492" y="0"/>
            <a:ext cx="890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69173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Text Box 2"/>
          <p:cNvSpPr txBox="1">
            <a:spLocks noChangeArrowheads="1"/>
          </p:cNvSpPr>
          <p:nvPr/>
        </p:nvSpPr>
        <p:spPr bwMode="auto">
          <a:xfrm>
            <a:off x="441325" y="1309465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/>
          </a:p>
        </p:txBody>
      </p:sp>
      <p:sp>
        <p:nvSpPr>
          <p:cNvPr id="757763" name="Text Box 3"/>
          <p:cNvSpPr txBox="1">
            <a:spLocks noChangeArrowheads="1"/>
          </p:cNvSpPr>
          <p:nvPr/>
        </p:nvSpPr>
        <p:spPr bwMode="auto">
          <a:xfrm>
            <a:off x="593725" y="1309465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/>
          </a:p>
        </p:txBody>
      </p:sp>
      <p:sp>
        <p:nvSpPr>
          <p:cNvPr id="148486" name="Rectangle 6"/>
          <p:cNvSpPr>
            <a:spLocks noChangeArrowheads="1"/>
          </p:cNvSpPr>
          <p:nvPr/>
        </p:nvSpPr>
        <p:spPr bwMode="auto">
          <a:xfrm>
            <a:off x="0" y="764130"/>
            <a:ext cx="91440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Первый Всероссийский Фестиваль науки </a:t>
            </a:r>
          </a:p>
          <a:p>
            <a:pPr algn="ctr">
              <a:spcBef>
                <a:spcPct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 г. Казани 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20-22 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апреля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2011 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года</a:t>
            </a:r>
            <a:endParaRPr lang="ru-RU" sz="32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5776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918908"/>
            <a:ext cx="2763383" cy="1989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69" name="Text Box 2"/>
          <p:cNvSpPr txBox="1">
            <a:spLocks noChangeArrowheads="1"/>
          </p:cNvSpPr>
          <p:nvPr/>
        </p:nvSpPr>
        <p:spPr bwMode="auto">
          <a:xfrm>
            <a:off x="441325" y="3725317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/>
          </a:p>
        </p:txBody>
      </p:sp>
      <p:sp>
        <p:nvSpPr>
          <p:cNvPr id="757770" name="Text Box 3"/>
          <p:cNvSpPr txBox="1">
            <a:spLocks noChangeArrowheads="1"/>
          </p:cNvSpPr>
          <p:nvPr/>
        </p:nvSpPr>
        <p:spPr bwMode="auto">
          <a:xfrm>
            <a:off x="593725" y="3725317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/>
          </a:p>
        </p:txBody>
      </p:sp>
      <p:pic>
        <p:nvPicPr>
          <p:cNvPr id="757771" name="Picture 11" descr="DSC_83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45197"/>
            <a:ext cx="2763383" cy="1977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73" name="Picture 13" descr="DSC_80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169971"/>
            <a:ext cx="2815716" cy="197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876B-3CA8-418B-8675-004A506CCFA1}" type="slidenum">
              <a:rPr lang="ru-RU" smtClean="0"/>
              <a:t>27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635896" y="2154347"/>
            <a:ext cx="5508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Более 30 000 участников - школьников и студентов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15 площадок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Публичные лекции ведущих ученых страны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192" y="0"/>
            <a:ext cx="8753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410158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87499"/>
            <a:ext cx="889248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Новая структура министерства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Обновленная сеть ИМЦ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Советы: учителей, директоров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smtClean="0">
                <a:solidFill>
                  <a:srgbClr val="002060"/>
                </a:solidFill>
              </a:rPr>
              <a:t>родителей, учеников</a:t>
            </a:r>
            <a:endParaRPr lang="ru-RU" sz="28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Обновление Института развития образования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Ежегодный аналитический доклад «Система образования РТ»</a:t>
            </a:r>
          </a:p>
          <a:p>
            <a:pPr>
              <a:lnSpc>
                <a:spcPct val="150000"/>
              </a:lnSpc>
            </a:pPr>
            <a:endParaRPr lang="ru-RU" sz="28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0"/>
            <a:ext cx="77620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</a:t>
            </a:r>
            <a:endParaRPr lang="ru-RU" sz="29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908720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У</a:t>
            </a:r>
            <a:r>
              <a:rPr lang="ru-RU" sz="3200" b="1" dirty="0" smtClean="0">
                <a:solidFill>
                  <a:srgbClr val="C00000"/>
                </a:solidFill>
              </a:rPr>
              <a:t>правление образованием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b="1" dirty="0" smtClean="0">
                <a:solidFill>
                  <a:srgbClr val="FF0000"/>
                </a:solidFill>
              </a:rPr>
              <a:t>Задачи 2012 года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32942"/>
            <a:ext cx="9036496" cy="4680520"/>
          </a:xfrm>
        </p:spPr>
        <p:txBody>
          <a:bodyPr>
            <a:normAutofit fontScale="55000" lnSpcReduction="20000"/>
          </a:bodyPr>
          <a:lstStyle/>
          <a:p>
            <a:pPr algn="just" fontAlgn="t">
              <a:lnSpc>
                <a:spcPct val="150000"/>
              </a:lnSpc>
              <a:defRPr/>
            </a:pPr>
            <a:r>
              <a:rPr lang="ru-RU" sz="5900" b="1" dirty="0" smtClean="0">
                <a:solidFill>
                  <a:srgbClr val="002060"/>
                </a:solidFill>
              </a:rPr>
              <a:t>Проект «Школа после уроков»</a:t>
            </a:r>
          </a:p>
          <a:p>
            <a:pPr lvl="1" algn="just" fontAlgn="t">
              <a:lnSpc>
                <a:spcPct val="150000"/>
              </a:lnSpc>
              <a:defRPr/>
            </a:pPr>
            <a:r>
              <a:rPr lang="ru-RU" sz="5900" b="1" dirty="0" smtClean="0">
                <a:solidFill>
                  <a:srgbClr val="002060"/>
                </a:solidFill>
              </a:rPr>
              <a:t>Школьная </a:t>
            </a:r>
            <a:r>
              <a:rPr lang="ru-RU" sz="5900" b="1" dirty="0">
                <a:solidFill>
                  <a:srgbClr val="002060"/>
                </a:solidFill>
              </a:rPr>
              <a:t>исследовательская </a:t>
            </a:r>
            <a:r>
              <a:rPr lang="ru-RU" sz="5900" b="1" dirty="0" smtClean="0">
                <a:solidFill>
                  <a:srgbClr val="002060"/>
                </a:solidFill>
              </a:rPr>
              <a:t>лаборатория</a:t>
            </a:r>
          </a:p>
          <a:p>
            <a:pPr lvl="1" algn="just" fontAlgn="t">
              <a:lnSpc>
                <a:spcPct val="150000"/>
              </a:lnSpc>
              <a:defRPr/>
            </a:pPr>
            <a:r>
              <a:rPr lang="ru-RU" sz="5900" b="1" dirty="0" smtClean="0">
                <a:solidFill>
                  <a:srgbClr val="002060"/>
                </a:solidFill>
              </a:rPr>
              <a:t>Технологическая база школы</a:t>
            </a:r>
            <a:endParaRPr lang="ru-RU" sz="5900" b="1" dirty="0">
              <a:solidFill>
                <a:srgbClr val="002060"/>
              </a:solidFill>
            </a:endParaRPr>
          </a:p>
          <a:p>
            <a:pPr lvl="1" algn="just" fontAlgn="t">
              <a:lnSpc>
                <a:spcPct val="150000"/>
              </a:lnSpc>
              <a:defRPr/>
            </a:pPr>
            <a:r>
              <a:rPr lang="ru-RU" sz="5900" b="1" dirty="0" smtClean="0">
                <a:solidFill>
                  <a:srgbClr val="002060"/>
                </a:solidFill>
              </a:rPr>
              <a:t>«Здоровье моей школы»</a:t>
            </a:r>
          </a:p>
          <a:p>
            <a:pPr lvl="1" algn="just" fontAlgn="t">
              <a:lnSpc>
                <a:spcPct val="150000"/>
              </a:lnSpc>
              <a:defRPr/>
            </a:pPr>
            <a:r>
              <a:rPr lang="ru-RU" sz="5900" b="1" dirty="0" smtClean="0">
                <a:solidFill>
                  <a:srgbClr val="002060"/>
                </a:solidFill>
              </a:rPr>
              <a:t>Школьная 3</a:t>
            </a:r>
            <a:r>
              <a:rPr lang="en-US" sz="5900" b="1" dirty="0" smtClean="0">
                <a:solidFill>
                  <a:srgbClr val="002060"/>
                </a:solidFill>
              </a:rPr>
              <a:t>D</a:t>
            </a:r>
            <a:r>
              <a:rPr lang="ru-RU" sz="5900" b="1" dirty="0" smtClean="0">
                <a:solidFill>
                  <a:srgbClr val="002060"/>
                </a:solidFill>
              </a:rPr>
              <a:t> лаборатория</a:t>
            </a:r>
          </a:p>
          <a:p>
            <a:pPr algn="just" fontAlgn="t">
              <a:lnSpc>
                <a:spcPct val="150000"/>
              </a:lnSpc>
              <a:defRPr/>
            </a:pPr>
            <a:r>
              <a:rPr lang="ru-RU" sz="5900" b="1" dirty="0" smtClean="0">
                <a:solidFill>
                  <a:srgbClr val="002060"/>
                </a:solidFill>
              </a:rPr>
              <a:t>Оснащение спортивным оборудованием</a:t>
            </a:r>
          </a:p>
          <a:p>
            <a:pPr fontAlgn="t">
              <a:lnSpc>
                <a:spcPct val="150000"/>
              </a:lnSpc>
              <a:defRPr/>
            </a:pPr>
            <a:endParaRPr lang="ru-RU" sz="2800" dirty="0" smtClean="0"/>
          </a:p>
          <a:p>
            <a:pPr fontAlgn="t">
              <a:lnSpc>
                <a:spcPct val="150000"/>
              </a:lnSpc>
              <a:defRPr/>
            </a:pPr>
            <a:endParaRPr lang="ru-RU" sz="2800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736796"/>
            <a:ext cx="22283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Технологии</a:t>
            </a:r>
            <a:endParaRPr lang="ru-RU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93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9" y="6113463"/>
            <a:ext cx="914400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807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B0F0"/>
                </a:solidFill>
              </a:rPr>
              <a:t/>
            </a:r>
            <a:br>
              <a:rPr lang="ru-RU" sz="3200" b="1" dirty="0">
                <a:solidFill>
                  <a:srgbClr val="00B0F0"/>
                </a:solidFill>
              </a:rPr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6971" y="836712"/>
            <a:ext cx="7920880" cy="5276751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Программа </a:t>
            </a:r>
            <a:r>
              <a:rPr lang="ru-RU" b="1" dirty="0">
                <a:solidFill>
                  <a:srgbClr val="C00000"/>
                </a:solidFill>
                <a:latin typeface="Calibri" pitchFamily="34" charset="0"/>
              </a:rPr>
              <a:t>«</a:t>
            </a:r>
            <a:r>
              <a:rPr lang="ru-RU" b="1" dirty="0" err="1">
                <a:solidFill>
                  <a:srgbClr val="C00000"/>
                </a:solidFill>
                <a:latin typeface="Calibri" pitchFamily="34" charset="0"/>
              </a:rPr>
              <a:t>Б</a:t>
            </a:r>
            <a:r>
              <a:rPr lang="ru-RU" b="1" dirty="0" err="1">
                <a:solidFill>
                  <a:srgbClr val="C00000"/>
                </a:solidFill>
              </a:rPr>
              <a:t>ә</a:t>
            </a:r>
            <a:r>
              <a:rPr lang="ru-RU" b="1" dirty="0" err="1">
                <a:solidFill>
                  <a:srgbClr val="C00000"/>
                </a:solidFill>
                <a:latin typeface="Calibri" pitchFamily="34" charset="0"/>
              </a:rPr>
              <a:t>л</a:t>
            </a:r>
            <a:r>
              <a:rPr lang="ru-RU" b="1" dirty="0" err="1">
                <a:solidFill>
                  <a:srgbClr val="C00000"/>
                </a:solidFill>
              </a:rPr>
              <a:t>ә</a:t>
            </a:r>
            <a:r>
              <a:rPr lang="ru-RU" b="1" dirty="0" err="1">
                <a:solidFill>
                  <a:srgbClr val="C00000"/>
                </a:solidFill>
                <a:latin typeface="Calibri" pitchFamily="34" charset="0"/>
              </a:rPr>
              <a:t>к</a:t>
            </a:r>
            <a:r>
              <a:rPr lang="ru-RU" b="1" dirty="0" err="1">
                <a:solidFill>
                  <a:srgbClr val="C00000"/>
                </a:solidFill>
              </a:rPr>
              <a:t>ә</a:t>
            </a:r>
            <a:r>
              <a:rPr lang="ru-RU" b="1" dirty="0" err="1">
                <a:solidFill>
                  <a:srgbClr val="C00000"/>
                </a:solidFill>
                <a:latin typeface="Calibri" pitchFamily="34" charset="0"/>
              </a:rPr>
              <a:t>ч</a:t>
            </a:r>
            <a:r>
              <a:rPr lang="ru-RU" b="1" dirty="0">
                <a:solidFill>
                  <a:srgbClr val="C00000"/>
                </a:solidFill>
                <a:latin typeface="Calibri" pitchFamily="34" charset="0"/>
              </a:rPr>
              <a:t>» – «Малыш</a:t>
            </a:r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»</a:t>
            </a:r>
          </a:p>
          <a:p>
            <a:endParaRPr lang="ru-RU" sz="1600" b="1" dirty="0" smtClean="0">
              <a:solidFill>
                <a:schemeClr val="tx2"/>
              </a:solidFill>
            </a:endParaRPr>
          </a:p>
          <a:p>
            <a:r>
              <a:rPr lang="ru-RU" b="1" dirty="0" smtClean="0">
                <a:solidFill>
                  <a:schemeClr val="tx2"/>
                </a:solidFill>
              </a:rPr>
              <a:t> 53 </a:t>
            </a:r>
            <a:r>
              <a:rPr lang="ru-RU" b="1" dirty="0">
                <a:solidFill>
                  <a:schemeClr val="tx2"/>
                </a:solidFill>
              </a:rPr>
              <a:t>новых детских сада</a:t>
            </a:r>
          </a:p>
          <a:p>
            <a:pPr algn="ctr"/>
            <a:endParaRPr lang="ru-RU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chemeClr val="tx2"/>
                </a:solidFill>
              </a:rPr>
              <a:t> 11 830 новых мест, 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</a:rPr>
              <a:t>     в том числе 1985 - по </a:t>
            </a:r>
            <a:r>
              <a:rPr lang="ru-RU" sz="2800" b="1" dirty="0">
                <a:solidFill>
                  <a:schemeClr val="tx2"/>
                </a:solidFill>
              </a:rPr>
              <a:t>вариативным </a:t>
            </a:r>
            <a:r>
              <a:rPr lang="ru-RU" sz="2800" b="1" dirty="0" smtClean="0">
                <a:solidFill>
                  <a:schemeClr val="tx2"/>
                </a:solidFill>
              </a:rPr>
              <a:t>формам</a:t>
            </a:r>
          </a:p>
          <a:p>
            <a:endParaRPr lang="ru-RU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2"/>
                </a:solidFill>
              </a:rPr>
              <a:t>    + 1340 по муниципальным программам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15280"/>
            <a:ext cx="889092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  <a:endParaRPr lang="ru-RU" sz="3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14589" y="6281737"/>
            <a:ext cx="9144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ru-RU" sz="2100" b="1" dirty="0">
                <a:solidFill>
                  <a:srgbClr val="4578B5"/>
                </a:solidFill>
                <a:latin typeface="Calibri" pitchFamily="34" charset="0"/>
                <a:cs typeface="Arial" charset="0"/>
              </a:rPr>
              <a:t>Министерство образования и науки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3053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1052736"/>
            <a:ext cx="5454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fontAlgn="t">
              <a:lnSpc>
                <a:spcPct val="150000"/>
              </a:lnSpc>
              <a:defRPr/>
            </a:pPr>
            <a:r>
              <a:rPr lang="ru-RU" sz="3200" b="1" dirty="0">
                <a:solidFill>
                  <a:srgbClr val="002060"/>
                </a:solidFill>
              </a:rPr>
              <a:t>«Здоровье моей школы»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4362" y="2204864"/>
            <a:ext cx="7665112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Экологический мониторинг территории школы:</a:t>
            </a:r>
          </a:p>
          <a:p>
            <a:pPr marL="1657350" lvl="3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Почва</a:t>
            </a:r>
          </a:p>
          <a:p>
            <a:pPr marL="1657350" lvl="3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Вода</a:t>
            </a:r>
          </a:p>
          <a:p>
            <a:pPr marL="1657350" lvl="3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Воздух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02" y="0"/>
            <a:ext cx="9175902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8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4005064"/>
            <a:ext cx="7798566" cy="814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2. Создание новых элементов</a:t>
            </a:r>
            <a:endParaRPr lang="ru-RU" sz="3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1798" y="1268760"/>
            <a:ext cx="41912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Инфраструктура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99592" y="2564904"/>
            <a:ext cx="8136904" cy="72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3400" b="1" dirty="0" smtClean="0">
                <a:solidFill>
                  <a:srgbClr val="002060"/>
                </a:solidFill>
              </a:rPr>
              <a:t>1. Модернизация существующей                             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___</a:t>
            </a:r>
            <a:r>
              <a:rPr lang="ru-RU" sz="3400" b="1" dirty="0" smtClean="0">
                <a:solidFill>
                  <a:srgbClr val="002060"/>
                </a:solidFill>
              </a:rPr>
              <a:t>инфраструктуры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41468" y="3423"/>
            <a:ext cx="9185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374381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" y="1672789"/>
            <a:ext cx="8229600" cy="4525963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Создана сеть из 521 базовой школы 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Число школьных автобусов увеличилось на 208 единиц и составило  609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По 710 школьным маршрутам подвозится   19146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6572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76034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Модернизация существующей инфраструктуры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7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4384"/>
            <a:ext cx="8229600" cy="4835991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buNone/>
            </a:pPr>
            <a:endParaRPr lang="ru-RU" sz="1100" b="1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Гуманитарная </a:t>
            </a:r>
            <a:r>
              <a:rPr lang="ru-RU" sz="2000" b="1" dirty="0">
                <a:solidFill>
                  <a:srgbClr val="002060"/>
                </a:solidFill>
              </a:rPr>
              <a:t>гимназия-интернат для одаренных детей 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в </a:t>
            </a:r>
            <a:r>
              <a:rPr lang="ru-RU" sz="2000" b="1" dirty="0" err="1">
                <a:solidFill>
                  <a:srgbClr val="002060"/>
                </a:solidFill>
              </a:rPr>
              <a:t>Актанышском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районе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Школы – участники Сингапурского </a:t>
            </a:r>
            <a:r>
              <a:rPr lang="ru-RU" sz="2000" b="1" dirty="0" smtClean="0">
                <a:solidFill>
                  <a:srgbClr val="002060"/>
                </a:solidFill>
              </a:rPr>
              <a:t>проекта - 8</a:t>
            </a:r>
            <a:endParaRPr lang="ru-RU" sz="2000" b="1" dirty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Школа «</a:t>
            </a:r>
            <a:r>
              <a:rPr lang="ru-RU" sz="2000" b="1" dirty="0" err="1" smtClean="0">
                <a:solidFill>
                  <a:srgbClr val="002060"/>
                </a:solidFill>
              </a:rPr>
              <a:t>Сколково</a:t>
            </a:r>
            <a:r>
              <a:rPr lang="ru-RU" sz="2000" b="1" dirty="0">
                <a:solidFill>
                  <a:srgbClr val="002060"/>
                </a:solidFill>
              </a:rPr>
              <a:t>»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Школы </a:t>
            </a:r>
            <a:r>
              <a:rPr lang="ru-RU" sz="2000" b="1" dirty="0" err="1" smtClean="0">
                <a:solidFill>
                  <a:srgbClr val="002060"/>
                </a:solidFill>
              </a:rPr>
              <a:t>Intel</a:t>
            </a:r>
            <a:r>
              <a:rPr lang="ru-RU" sz="2000" b="1" dirty="0" smtClean="0">
                <a:solidFill>
                  <a:srgbClr val="002060"/>
                </a:solidFill>
              </a:rPr>
              <a:t> - 5</a:t>
            </a:r>
            <a:endParaRPr lang="ru-RU" sz="2000" b="1" dirty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Школы </a:t>
            </a:r>
            <a:r>
              <a:rPr lang="ru-RU" sz="2000" b="1" dirty="0" err="1" smtClean="0">
                <a:solidFill>
                  <a:srgbClr val="002060"/>
                </a:solidFill>
              </a:rPr>
              <a:t>Smart</a:t>
            </a:r>
            <a:r>
              <a:rPr lang="ru-RU" sz="2000" b="1" dirty="0" smtClean="0">
                <a:solidFill>
                  <a:srgbClr val="002060"/>
                </a:solidFill>
              </a:rPr>
              <a:t> - 2</a:t>
            </a:r>
            <a:endParaRPr lang="ru-RU" sz="2000" b="1" dirty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Школы </a:t>
            </a:r>
            <a:r>
              <a:rPr lang="ru-RU" sz="2000" b="1" dirty="0" err="1" smtClean="0">
                <a:solidFill>
                  <a:srgbClr val="002060"/>
                </a:solidFill>
              </a:rPr>
              <a:t>Роснано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Школы </a:t>
            </a:r>
            <a:r>
              <a:rPr lang="en-US" sz="2000" b="1" dirty="0" smtClean="0">
                <a:solidFill>
                  <a:srgbClr val="002060"/>
                </a:solidFill>
              </a:rPr>
              <a:t>Microsoft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Международная школа в ОЭЗ «</a:t>
            </a:r>
            <a:r>
              <a:rPr lang="ru-RU" sz="2000" b="1" dirty="0" err="1" smtClean="0">
                <a:solidFill>
                  <a:srgbClr val="002060"/>
                </a:solidFill>
              </a:rPr>
              <a:t>Алабуга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2" y="611346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0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4775"/>
            <a:ext cx="9175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Новые элементы инфраструктуры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6012160" y="4545124"/>
            <a:ext cx="360040" cy="1260140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214888" y="4923166"/>
            <a:ext cx="208823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</a:rPr>
              <a:t> работе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3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243" y="260648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Задачи 2012 года</a:t>
            </a: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52596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</a:rPr>
              <a:t>Программа капитального ремонта школ:</a:t>
            </a:r>
          </a:p>
          <a:p>
            <a:pPr lvl="1"/>
            <a:r>
              <a:rPr lang="ru-RU" sz="2600" b="1" dirty="0" smtClean="0">
                <a:solidFill>
                  <a:srgbClr val="002060"/>
                </a:solidFill>
              </a:rPr>
              <a:t>153 школы</a:t>
            </a:r>
          </a:p>
          <a:p>
            <a:pPr lvl="1"/>
            <a:r>
              <a:rPr lang="ru-RU" sz="2600" b="1" dirty="0" smtClean="0">
                <a:solidFill>
                  <a:srgbClr val="002060"/>
                </a:solidFill>
              </a:rPr>
              <a:t>1 </a:t>
            </a:r>
            <a:r>
              <a:rPr lang="ru-RU" sz="2600" b="1" dirty="0">
                <a:solidFill>
                  <a:srgbClr val="002060"/>
                </a:solidFill>
              </a:rPr>
              <a:t>млрд. </a:t>
            </a:r>
            <a:r>
              <a:rPr lang="ru-RU" sz="2600" b="1" dirty="0" smtClean="0">
                <a:solidFill>
                  <a:srgbClr val="002060"/>
                </a:solidFill>
              </a:rPr>
              <a:t>548 млн. рублей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Программа «Доступная среда»:</a:t>
            </a:r>
          </a:p>
          <a:p>
            <a:pPr lvl="1"/>
            <a:r>
              <a:rPr lang="ru-RU" sz="2600" b="1" dirty="0" smtClean="0">
                <a:solidFill>
                  <a:srgbClr val="002060"/>
                </a:solidFill>
              </a:rPr>
              <a:t>35 школ </a:t>
            </a:r>
          </a:p>
          <a:p>
            <a:pPr lvl="1"/>
            <a:r>
              <a:rPr lang="ru-RU" sz="2600" b="1" dirty="0" smtClean="0">
                <a:solidFill>
                  <a:srgbClr val="002060"/>
                </a:solidFill>
              </a:rPr>
              <a:t>83,7 млн. рублей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Строительство </a:t>
            </a:r>
            <a:r>
              <a:rPr lang="en-US" sz="2600" b="1" dirty="0">
                <a:solidFill>
                  <a:srgbClr val="002060"/>
                </a:solidFill>
              </a:rPr>
              <a:t>IT</a:t>
            </a:r>
            <a:r>
              <a:rPr lang="ru-RU" sz="2600" b="1" dirty="0" smtClean="0">
                <a:solidFill>
                  <a:srgbClr val="002060"/>
                </a:solidFill>
              </a:rPr>
              <a:t>-лицея в Деревне Универсиады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Реорганизация </a:t>
            </a:r>
            <a:r>
              <a:rPr lang="ru-RU" sz="2600" b="1" dirty="0">
                <a:solidFill>
                  <a:srgbClr val="002060"/>
                </a:solidFill>
              </a:rPr>
              <a:t>сети подведомственных </a:t>
            </a:r>
            <a:r>
              <a:rPr lang="ru-RU" sz="2600" b="1" dirty="0" smtClean="0">
                <a:solidFill>
                  <a:srgbClr val="002060"/>
                </a:solidFill>
              </a:rPr>
              <a:t>учреждений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64895" y="976372"/>
            <a:ext cx="30962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Инфраструктура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4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450493" y="210344"/>
            <a:ext cx="8229600" cy="1540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Стратегия </a:t>
            </a:r>
            <a:r>
              <a:rPr lang="ru-RU" b="1" dirty="0">
                <a:solidFill>
                  <a:srgbClr val="002060"/>
                </a:solidFill>
              </a:rPr>
              <a:t>развития образования в Республике Татарстан на 2010-2015 годы «КИЛӘЧӘК» - «Будущее»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6672" y="1766170"/>
            <a:ext cx="86572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Учитель. Технологии. Инфраструктура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89006" y="2838884"/>
            <a:ext cx="7949805" cy="2789265"/>
            <a:chOff x="689006" y="2838884"/>
            <a:chExt cx="7949805" cy="2789265"/>
          </a:xfrm>
        </p:grpSpPr>
        <p:sp>
          <p:nvSpPr>
            <p:cNvPr id="13" name="Равнобедренный треугольник 12"/>
            <p:cNvSpPr/>
            <p:nvPr/>
          </p:nvSpPr>
          <p:spPr>
            <a:xfrm rot="10800000">
              <a:off x="2724911" y="2838884"/>
              <a:ext cx="3680764" cy="1897145"/>
            </a:xfrm>
            <a:prstGeom prst="triangl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89006" y="4797152"/>
              <a:ext cx="794980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4800" b="1" cap="none" spc="0" dirty="0">
                  <a:ln w="11430"/>
                  <a:solidFill>
                    <a:srgbClr val="7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Новое качество образования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8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Система мониторинга качества образования в РТ</a:t>
            </a:r>
            <a:r>
              <a:rPr lang="ru-RU" b="1" dirty="0" smtClean="0"/>
              <a:t>:</a:t>
            </a:r>
          </a:p>
          <a:p>
            <a:pPr lvl="1">
              <a:lnSpc>
                <a:spcPct val="150000"/>
              </a:lnSpc>
            </a:pPr>
            <a:r>
              <a:rPr lang="ru-RU" b="1" dirty="0" smtClean="0">
                <a:solidFill>
                  <a:srgbClr val="700000"/>
                </a:solidFill>
              </a:rPr>
              <a:t>Тестирование 4, 6, 8, 10 классов</a:t>
            </a:r>
          </a:p>
          <a:p>
            <a:pPr lvl="1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ГИА – 9 класс</a:t>
            </a:r>
          </a:p>
          <a:p>
            <a:pPr lvl="1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ЕГЭ – 11 класс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8147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165572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110741"/>
              </p:ext>
            </p:extLst>
          </p:nvPr>
        </p:nvGraphicFramePr>
        <p:xfrm>
          <a:off x="799780" y="1052736"/>
          <a:ext cx="7776864" cy="5082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5581" y="620446"/>
            <a:ext cx="9078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Выпускники 11 классов, не преодолевшие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минимальный порог ЕГЭ, %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572"/>
            <a:ext cx="8826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2507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044" y="725215"/>
            <a:ext cx="9036496" cy="1077218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alibri" pitchFamily="34" charset="0"/>
              </a:rPr>
              <a:t>Средний балл ЕГЭ</a:t>
            </a:r>
            <a:br>
              <a:rPr lang="ru-RU" sz="3200" b="1" dirty="0">
                <a:solidFill>
                  <a:srgbClr val="002060"/>
                </a:solidFill>
                <a:latin typeface="Calibri" pitchFamily="34" charset="0"/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0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9562927"/>
              </p:ext>
            </p:extLst>
          </p:nvPr>
        </p:nvGraphicFramePr>
        <p:xfrm>
          <a:off x="899592" y="1094472"/>
          <a:ext cx="784887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042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27517" y="607540"/>
            <a:ext cx="9171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Победители и призеры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Всероссийской предметной  олимпиады по РТ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49" y="6113463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4970" y="3423"/>
            <a:ext cx="882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7580" y="548521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2009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547171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2010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56659" y="547872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2011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67744" y="3212976"/>
            <a:ext cx="835202" cy="20935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58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95102" y="3034686"/>
            <a:ext cx="790655" cy="22986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59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56659" y="1942578"/>
            <a:ext cx="801959" cy="338437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/>
          </a:p>
          <a:p>
            <a:pPr algn="ctr"/>
            <a:endParaRPr lang="ru-RU" sz="3200" b="1" dirty="0"/>
          </a:p>
          <a:p>
            <a:pPr algn="ctr"/>
            <a:endParaRPr lang="ru-RU" sz="3200" b="1" dirty="0" smtClean="0"/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75</a:t>
            </a:r>
          </a:p>
          <a:p>
            <a:pPr algn="ctr"/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240589" y="5333296"/>
            <a:ext cx="715354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62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X:\ОСССКО\ФОТО\ФОТО ДОУ\Альметьевск\17.08 Яшлек\Детсад  на 270 м   Яшьлек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197" y="-45386"/>
            <a:ext cx="9204514" cy="690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9595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3648" y="980728"/>
            <a:ext cx="657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Детский сад «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Бәләкәч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», г. Альметьевск   </a:t>
            </a:r>
          </a:p>
        </p:txBody>
      </p:sp>
    </p:spTree>
    <p:extLst>
      <p:ext uri="{BB962C8B-B14F-4D97-AF65-F5344CB8AC3E}">
        <p14:creationId xmlns:p14="http://schemas.microsoft.com/office/powerpoint/2010/main" val="67556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7265519"/>
              </p:ext>
            </p:extLst>
          </p:nvPr>
        </p:nvGraphicFramePr>
        <p:xfrm>
          <a:off x="286396" y="1628800"/>
          <a:ext cx="8540394" cy="4629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3547" y="588198"/>
            <a:ext cx="9171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Победители и призеры  всероссийской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предметной олимпиады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49" y="6113463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4970" y="3423"/>
            <a:ext cx="8824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17070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44015" y="78386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</a:rPr>
              <a:t>«</a:t>
            </a:r>
            <a:r>
              <a:rPr lang="ru-RU" sz="2800" b="1" dirty="0" err="1" smtClean="0">
                <a:solidFill>
                  <a:srgbClr val="002060"/>
                </a:solidFill>
              </a:rPr>
              <a:t>Стобалльники</a:t>
            </a:r>
            <a:r>
              <a:rPr lang="ru-RU" sz="2800" b="1" dirty="0" smtClean="0">
                <a:solidFill>
                  <a:srgbClr val="002060"/>
                </a:solidFill>
              </a:rPr>
              <a:t>» РТ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018856" y="1612336"/>
            <a:ext cx="7153544" cy="4152437"/>
            <a:chOff x="547199" y="1612337"/>
            <a:chExt cx="6840760" cy="415243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674480" y="3124505"/>
              <a:ext cx="684087" cy="187220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46</a:t>
              </a:r>
              <a:endParaRPr lang="ru-RU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38719" y="2332417"/>
              <a:ext cx="756084" cy="266429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 smtClean="0"/>
            </a:p>
            <a:p>
              <a:pPr algn="ctr"/>
              <a:endParaRPr lang="ru-RU" sz="2000" b="1" dirty="0"/>
            </a:p>
            <a:p>
              <a:pPr algn="ctr"/>
              <a:r>
                <a:rPr lang="ru-RU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73</a:t>
              </a:r>
              <a:endParaRPr lang="ru-RU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670960" y="1612337"/>
              <a:ext cx="766894" cy="338437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b="1" dirty="0" smtClean="0"/>
            </a:p>
            <a:p>
              <a:pPr algn="ctr"/>
              <a:endParaRPr lang="ru-RU" sz="3200" b="1" dirty="0"/>
            </a:p>
            <a:p>
              <a:pPr algn="ctr"/>
              <a:endParaRPr lang="ru-RU" sz="3200" b="1" dirty="0" smtClean="0"/>
            </a:p>
            <a:p>
              <a:pPr algn="ctr"/>
              <a:r>
                <a:rPr lang="ru-RU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102</a:t>
              </a:r>
              <a:endParaRPr lang="ru-RU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47199" y="4996713"/>
              <a:ext cx="684076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364002" y="5118443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002060"/>
                  </a:solidFill>
                </a:rPr>
                <a:t>2009 г.</a:t>
              </a:r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64241" y="5118442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002060"/>
                  </a:solidFill>
                </a:rPr>
                <a:t>2010г</a:t>
              </a:r>
              <a:r>
                <a:rPr lang="ru-RU" dirty="0">
                  <a:solidFill>
                    <a:srgbClr val="002060"/>
                  </a:solidFill>
                </a:rPr>
                <a:t>.</a:t>
              </a:r>
            </a:p>
            <a:p>
              <a:pPr algn="ctr"/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65292" y="5118443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002060"/>
                  </a:solidFill>
                </a:rPr>
                <a:t>2011г.</a:t>
              </a:r>
            </a:p>
            <a:p>
              <a:pPr algn="ctr"/>
              <a:endParaRPr lang="ru-RU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ятиугольник 1"/>
          <p:cNvSpPr/>
          <p:nvPr/>
        </p:nvSpPr>
        <p:spPr>
          <a:xfrm rot="252440">
            <a:off x="1198876" y="2657885"/>
            <a:ext cx="6480720" cy="544770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31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При 10% снижении количества выпускников ежегодно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572"/>
            <a:ext cx="8848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206285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800" b="1" dirty="0" smtClean="0"/>
          </a:p>
          <a:p>
            <a:pPr marL="0" indent="0" algn="just">
              <a:buNone/>
            </a:pPr>
            <a:r>
              <a:rPr lang="ru-RU" sz="2800" b="1" dirty="0">
                <a:solidFill>
                  <a:srgbClr val="002060"/>
                </a:solidFill>
              </a:rPr>
              <a:t>Результаты опроса в сфере </a:t>
            </a:r>
            <a:r>
              <a:rPr lang="ru-RU" sz="2800" b="1" dirty="0" smtClean="0">
                <a:solidFill>
                  <a:srgbClr val="002060"/>
                </a:solidFill>
              </a:rPr>
              <a:t>образования</a:t>
            </a:r>
          </a:p>
          <a:p>
            <a:pPr marL="0" indent="0" algn="just">
              <a:buNone/>
            </a:pP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 smtClean="0">
                <a:solidFill>
                  <a:srgbClr val="002060"/>
                </a:solidFill>
              </a:rPr>
              <a:t>Показатель: «Удовлетворенность населения качеством общего образования»</a:t>
            </a:r>
          </a:p>
          <a:p>
            <a:pPr marL="0" indent="0" algn="just">
              <a:buNone/>
            </a:pPr>
            <a:endParaRPr lang="ru-RU" sz="2800" b="1" dirty="0"/>
          </a:p>
          <a:p>
            <a:pPr marL="0" indent="0" algn="just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За два года Республика Татарстан в федеральном рейтинге поднялась с 37 на 5 место (73,7%)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25514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128701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1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870" y="4149080"/>
            <a:ext cx="8229600" cy="1117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3.  Нефтехимический кластер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7754" y="1628800"/>
            <a:ext cx="7541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Профессиональное образование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97754" y="2422667"/>
            <a:ext cx="8229600" cy="883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4400" dirty="0" smtClean="0">
              <a:solidFill>
                <a:srgbClr val="FF0000"/>
              </a:solidFill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sz="8000" b="1" dirty="0" smtClean="0">
                <a:solidFill>
                  <a:srgbClr val="002060"/>
                </a:solidFill>
              </a:rPr>
              <a:t>Переход на новые стандарты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01870" y="3412328"/>
            <a:ext cx="9352366" cy="821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2.  Формирование образовательных кластеров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6572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290679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08912" cy="1575047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Переход </a:t>
            </a:r>
            <a:r>
              <a:rPr lang="ru-RU" sz="2800" b="1" dirty="0" smtClean="0">
                <a:solidFill>
                  <a:srgbClr val="C00000"/>
                </a:solidFill>
                <a:effectLst/>
              </a:rPr>
              <a:t>на образовательные стандарты</a:t>
            </a:r>
            <a:br>
              <a:rPr lang="ru-RU" sz="2800" b="1" dirty="0" smtClean="0">
                <a:solidFill>
                  <a:srgbClr val="C00000"/>
                </a:solidFill>
                <a:effectLst/>
              </a:rPr>
            </a:br>
            <a:r>
              <a:rPr lang="ru-RU" sz="2800" b="1" dirty="0" smtClean="0">
                <a:solidFill>
                  <a:srgbClr val="C00000"/>
                </a:solidFill>
                <a:effectLst/>
              </a:rPr>
              <a:t> третьего поколения</a:t>
            </a:r>
            <a:endParaRPr lang="ru-RU" sz="28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51520" y="1988840"/>
            <a:ext cx="8280920" cy="3765749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60070" lvl="1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-   двухуровневая система подготовки кадров</a:t>
            </a:r>
          </a:p>
          <a:p>
            <a:pPr marL="560070" lvl="1" indent="0"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sz="1400" b="1" dirty="0" smtClean="0">
              <a:solidFill>
                <a:srgbClr val="002060"/>
              </a:solidFill>
            </a:endParaRPr>
          </a:p>
          <a:p>
            <a:pPr marL="560070" lvl="1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-    </a:t>
            </a:r>
            <a:r>
              <a:rPr lang="ru-RU" sz="2400" b="1" dirty="0" err="1" smtClean="0">
                <a:solidFill>
                  <a:srgbClr val="002060"/>
                </a:solidFill>
              </a:rPr>
              <a:t>компетентностный</a:t>
            </a:r>
            <a:r>
              <a:rPr lang="ru-RU" sz="2400" b="1" dirty="0" smtClean="0">
                <a:solidFill>
                  <a:srgbClr val="002060"/>
                </a:solidFill>
              </a:rPr>
              <a:t> подход к результатам освоения  </a:t>
            </a:r>
          </a:p>
          <a:p>
            <a:pPr marL="560070" lvl="1" indent="0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   основных образовательных программ</a:t>
            </a:r>
          </a:p>
          <a:p>
            <a:pPr marL="560070" lvl="1" indent="0" algn="just"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sz="800" b="1" dirty="0" smtClean="0">
              <a:solidFill>
                <a:srgbClr val="002060"/>
              </a:solidFill>
            </a:endParaRPr>
          </a:p>
          <a:p>
            <a:pPr marL="560070" lvl="1" indent="0" algn="just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-   расширение свободы образовательных учреждений </a:t>
            </a:r>
          </a:p>
          <a:p>
            <a:pPr marL="560070" lvl="1" indent="0" algn="just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    в части разработки образовательных программ</a:t>
            </a:r>
          </a:p>
          <a:p>
            <a:pPr marL="560070" lvl="1" indent="0" algn="just"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sz="800" b="1" dirty="0" smtClean="0">
              <a:solidFill>
                <a:srgbClr val="002060"/>
              </a:solidFill>
            </a:endParaRPr>
          </a:p>
          <a:p>
            <a:pPr marL="560070" lvl="1" indent="0" algn="just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-   участие работодателей в разработке </a:t>
            </a:r>
          </a:p>
          <a:p>
            <a:pPr marL="560070" lvl="1" indent="0" algn="just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   образовательных программ</a:t>
            </a: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0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26930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7920880" cy="3531294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Сформированы 14 образовательных кластеров</a:t>
            </a:r>
          </a:p>
          <a:p>
            <a:pPr marL="0" indent="0" algn="just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Кластер на </a:t>
            </a:r>
            <a:r>
              <a:rPr lang="ru-RU" b="1" dirty="0">
                <a:solidFill>
                  <a:srgbClr val="002060"/>
                </a:solidFill>
              </a:rPr>
              <a:t>базе НИУ «КГТУ – КХТИ</a:t>
            </a:r>
            <a:r>
              <a:rPr lang="ru-RU" b="1" dirty="0" smtClean="0">
                <a:solidFill>
                  <a:srgbClr val="002060"/>
                </a:solidFill>
              </a:rPr>
              <a:t>» стал победителем ФЦПРО по направлению «Нефтехимия»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98072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Формирование образовательных кластеров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0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146150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52" y="836712"/>
            <a:ext cx="9036496" cy="115212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Федеральная поддержка на реализацию всех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 4-х проектов в рамках ФЦПРО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353606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«Детский сад»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«Новая школа»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«Социализация детей»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«Профессиональное образование»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0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222670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7609" y="523913"/>
            <a:ext cx="8540749" cy="1143000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</a:rPr>
              <a:t>Всемирный Конгресс соотечественников, выпускников российских вузов, работающих за рубежом</a:t>
            </a:r>
            <a:endParaRPr lang="ru-RU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988840"/>
            <a:ext cx="4978896" cy="16068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dirty="0" smtClean="0">
                <a:solidFill>
                  <a:srgbClr val="002060"/>
                </a:solidFill>
              </a:rPr>
              <a:t>150 </a:t>
            </a:r>
            <a:r>
              <a:rPr lang="ru-RU" sz="2400" b="1" dirty="0" smtClean="0">
                <a:solidFill>
                  <a:srgbClr val="002060"/>
                </a:solidFill>
              </a:rPr>
              <a:t>исследователей из ведущих международных образовательных и научных центров мира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876B-3CA8-418B-8675-004A506CCFA1}" type="slidenum">
              <a:rPr lang="ru-RU" smtClean="0"/>
              <a:t>47</a:t>
            </a:fld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"/>
          <a:stretch/>
        </p:blipFill>
        <p:spPr bwMode="auto">
          <a:xfrm>
            <a:off x="1331640" y="3894052"/>
            <a:ext cx="3528392" cy="224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75" y="1709097"/>
            <a:ext cx="3217428" cy="2070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75" y="3894052"/>
            <a:ext cx="3217428" cy="2144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0732"/>
            <a:ext cx="9144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99592" y="557503"/>
            <a:ext cx="756601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0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</p:spTree>
    <p:extLst>
      <p:ext uri="{BB962C8B-B14F-4D97-AF65-F5344CB8AC3E}">
        <p14:creationId xmlns:p14="http://schemas.microsoft.com/office/powerpoint/2010/main" val="367728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Задачи 2012 </a:t>
            </a:r>
            <a:r>
              <a:rPr lang="ru-RU" sz="3200" dirty="0">
                <a:solidFill>
                  <a:srgbClr val="FF0000"/>
                </a:solidFill>
              </a:rPr>
              <a:t>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80728"/>
            <a:ext cx="8229600" cy="452596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Профессиональное образование</a:t>
            </a:r>
          </a:p>
          <a:p>
            <a:pPr marL="0" indent="0" algn="ctr">
              <a:buNone/>
            </a:pPr>
            <a:endParaRPr lang="ru-RU" sz="4000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ru-RU" sz="9600" b="1" dirty="0">
                <a:solidFill>
                  <a:srgbClr val="002060"/>
                </a:solidFill>
              </a:rPr>
              <a:t>Формирование новой системы целевой контрактной подготовки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endParaRPr lang="ru-RU" sz="5600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ru-RU" sz="9600" b="1" dirty="0">
                <a:solidFill>
                  <a:srgbClr val="002060"/>
                </a:solidFill>
              </a:rPr>
              <a:t>Разработка профессиональных стандартов и сертификация квалификаций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endParaRPr lang="ru-RU" sz="5600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ru-RU" sz="9600" b="1" dirty="0">
                <a:solidFill>
                  <a:srgbClr val="002060"/>
                </a:solidFill>
              </a:rPr>
              <a:t>Модернизация Программы «</a:t>
            </a:r>
            <a:r>
              <a:rPr lang="ru-RU" sz="9600" b="1" dirty="0" err="1">
                <a:solidFill>
                  <a:srgbClr val="002060"/>
                </a:solidFill>
              </a:rPr>
              <a:t>Алгарыш</a:t>
            </a:r>
            <a:r>
              <a:rPr lang="ru-RU" sz="9600" b="1" dirty="0">
                <a:solidFill>
                  <a:srgbClr val="002060"/>
                </a:solidFill>
              </a:rPr>
              <a:t>»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endParaRPr lang="ru-RU" sz="5600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ru-RU" sz="9600" b="1" dirty="0">
                <a:solidFill>
                  <a:srgbClr val="002060"/>
                </a:solidFill>
              </a:rPr>
              <a:t>Развитие корпоративного образования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endParaRPr lang="ru-RU" sz="5600" b="1" dirty="0">
              <a:solidFill>
                <a:srgbClr val="002060"/>
              </a:solidFill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ru-RU" sz="9600" b="1" dirty="0">
                <a:solidFill>
                  <a:srgbClr val="002060"/>
                </a:solidFill>
              </a:rPr>
              <a:t>Кадры для Универсиады</a:t>
            </a:r>
          </a:p>
          <a:p>
            <a:pPr marL="514350" indent="-514350">
              <a:buAutoNum type="arabicPeriod"/>
            </a:pP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99792" y="6023029"/>
            <a:ext cx="6425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Гильмутдинов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Альберт Харисович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министр образования и </a:t>
            </a:r>
            <a:r>
              <a:rPr lang="ru-RU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науки Республики Татарстан</a:t>
            </a:r>
            <a:endParaRPr lang="ru-RU" sz="2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51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81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B0F0"/>
                </a:solidFill>
              </a:rPr>
              <a:t/>
            </a:r>
            <a:br>
              <a:rPr lang="ru-RU" sz="3200" dirty="0">
                <a:solidFill>
                  <a:srgbClr val="00B0F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8038"/>
            <a:ext cx="8229600" cy="45259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8 </a:t>
            </a:r>
            <a:r>
              <a:rPr lang="ru-RU" sz="2800" b="1" dirty="0">
                <a:solidFill>
                  <a:srgbClr val="002060"/>
                </a:solidFill>
              </a:rPr>
              <a:t>частных детских садов на 675 </a:t>
            </a:r>
            <a:r>
              <a:rPr lang="ru-RU" sz="2800" b="1" dirty="0" smtClean="0">
                <a:solidFill>
                  <a:srgbClr val="002060"/>
                </a:solidFill>
              </a:rPr>
              <a:t>мест</a:t>
            </a:r>
            <a:endParaRPr lang="ru-RU" sz="28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дошкольные </a:t>
            </a:r>
            <a:r>
              <a:rPr lang="ru-RU" sz="2800" b="1" dirty="0">
                <a:solidFill>
                  <a:srgbClr val="002060"/>
                </a:solidFill>
              </a:rPr>
              <a:t>группы в 3-х частных школах на 160 </a:t>
            </a:r>
            <a:r>
              <a:rPr lang="ru-RU" sz="2800" b="1" dirty="0" smtClean="0">
                <a:solidFill>
                  <a:srgbClr val="002060"/>
                </a:solidFill>
              </a:rPr>
              <a:t>мест</a:t>
            </a:r>
            <a:endParaRPr lang="ru-RU" sz="28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3 </a:t>
            </a:r>
            <a:r>
              <a:rPr lang="ru-RU" sz="2800" b="1" dirty="0">
                <a:solidFill>
                  <a:srgbClr val="002060"/>
                </a:solidFill>
              </a:rPr>
              <a:t>частных учреждения дополнительного образования детей на 340 </a:t>
            </a:r>
            <a:r>
              <a:rPr lang="ru-RU" sz="2800" b="1" dirty="0" smtClean="0">
                <a:solidFill>
                  <a:srgbClr val="002060"/>
                </a:solidFill>
              </a:rPr>
              <a:t>мест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</a:rPr>
              <a:t>4 муниципальных ДОУ на 810  </a:t>
            </a:r>
            <a:r>
              <a:rPr lang="ru-RU" sz="2800" b="1" dirty="0" smtClean="0">
                <a:solidFill>
                  <a:srgbClr val="002060"/>
                </a:solidFill>
              </a:rPr>
              <a:t>мест, открытых при участии частных инвесторов</a:t>
            </a:r>
          </a:p>
          <a:p>
            <a:pPr>
              <a:lnSpc>
                <a:spcPct val="150000"/>
              </a:lnSpc>
            </a:pPr>
            <a:r>
              <a:rPr lang="ru-RU" sz="2800" b="1" dirty="0" err="1" smtClean="0">
                <a:solidFill>
                  <a:srgbClr val="002060"/>
                </a:solidFill>
              </a:rPr>
              <a:t>Грантовая</a:t>
            </a:r>
            <a:r>
              <a:rPr lang="ru-RU" sz="2800" b="1" dirty="0" smtClean="0">
                <a:solidFill>
                  <a:srgbClr val="002060"/>
                </a:solidFill>
              </a:rPr>
              <a:t> поддержка ГЧП - проектов</a:t>
            </a:r>
          </a:p>
          <a:p>
            <a:pPr>
              <a:lnSpc>
                <a:spcPct val="150000"/>
              </a:lnSpc>
            </a:pPr>
            <a:endParaRPr lang="ru-RU" sz="2800" b="1" dirty="0" smtClean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3463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37165" y="28667"/>
            <a:ext cx="8498227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764704"/>
            <a:ext cx="86409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ГЧП в сфере дошкольного образования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9" name="Picture 5" descr="Посещение Президентом РТ Р.Н. Миннихановым психолого-педагогического центра развития детей «Егоза». фото Р.Кадырова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52"/>
            <a:ext cx="9129450" cy="667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99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2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Итоги 2011 </a:t>
            </a:r>
            <a:r>
              <a:rPr lang="ru-RU" sz="3200" b="1" dirty="0" smtClean="0">
                <a:solidFill>
                  <a:srgbClr val="FF0000"/>
                </a:solidFill>
              </a:rPr>
              <a:t>года: Впервые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507288" cy="489654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100% детей в возрасте от 3 лет обеспечены местами в ДОУ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«Электронный детский сад»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Сеть «электронных школ»; «Электронное образование»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Заработная плата учителей превысила среднюю по экономике республики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Грантовые</a:t>
            </a:r>
            <a:r>
              <a:rPr lang="ru-RU" sz="2400" b="1" dirty="0" smtClean="0">
                <a:solidFill>
                  <a:srgbClr val="002060"/>
                </a:solidFill>
              </a:rPr>
              <a:t> проекты для педагогических кадров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Фронтальное тестирование 4, 6, 8, 10 классов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ГЧП в образовании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Сингапурский проект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Обучение всех учителей английскому языку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13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Приоритеты 2012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Развитие действующих проектов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</a:rPr>
              <a:t>Новые направления:</a:t>
            </a:r>
          </a:p>
          <a:p>
            <a:pPr lvl="1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Капитальный ремонт школ</a:t>
            </a:r>
          </a:p>
          <a:p>
            <a:pPr lvl="1"/>
            <a:r>
              <a:rPr lang="ru-RU" b="1" dirty="0" smtClean="0">
                <a:solidFill>
                  <a:srgbClr val="002060"/>
                </a:solidFill>
              </a:rPr>
              <a:t>Обновление системы подготовки и повышения квалификации педагогических кадров</a:t>
            </a:r>
          </a:p>
          <a:p>
            <a:pPr lvl="1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«Школа после уроков»</a:t>
            </a:r>
          </a:p>
          <a:p>
            <a:pPr lvl="1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Проект «</a:t>
            </a:r>
            <a:r>
              <a:rPr lang="en-US" b="1" dirty="0" smtClean="0">
                <a:solidFill>
                  <a:srgbClr val="002060"/>
                </a:solidFill>
              </a:rPr>
              <a:t>International medical school Europe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15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endParaRPr lang="ru-RU" dirty="0"/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Указом Президента Республики Татарстан </a:t>
            </a:r>
            <a:r>
              <a:rPr lang="ru-RU" b="1" dirty="0" smtClean="0">
                <a:solidFill>
                  <a:srgbClr val="C00000"/>
                </a:solidFill>
              </a:rPr>
              <a:t>2012 год объявлен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Годом историко-культурного </a:t>
            </a:r>
            <a:r>
              <a:rPr lang="ru-RU" b="1" dirty="0">
                <a:solidFill>
                  <a:srgbClr val="C00000"/>
                </a:solidFill>
              </a:rPr>
              <a:t>наследия 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Республики </a:t>
            </a:r>
            <a:r>
              <a:rPr lang="ru-RU" b="1" dirty="0">
                <a:solidFill>
                  <a:srgbClr val="C00000"/>
                </a:solidFill>
              </a:rPr>
              <a:t>Татарстан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4" y="6135032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87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62" y="243863"/>
            <a:ext cx="6279034" cy="635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2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Безымянный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07" y="548680"/>
            <a:ext cx="7931224" cy="564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7217" y="548680"/>
            <a:ext cx="86555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Динамика</a:t>
            </a:r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ввода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новых </a:t>
            </a:r>
            <a:r>
              <a:rPr lang="ru-RU" sz="2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дошкольных мест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15280"/>
            <a:ext cx="881891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3463"/>
            <a:ext cx="9227439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7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064896" cy="514543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70C0"/>
                </a:solidFill>
              </a:rPr>
              <a:t>«… </a:t>
            </a:r>
            <a:r>
              <a:rPr lang="ru-RU" b="1" dirty="0" smtClean="0">
                <a:solidFill>
                  <a:srgbClr val="0070C0"/>
                </a:solidFill>
              </a:rPr>
              <a:t>в </a:t>
            </a:r>
            <a:r>
              <a:rPr lang="ru-RU" b="1" dirty="0">
                <a:solidFill>
                  <a:srgbClr val="0070C0"/>
                </a:solidFill>
              </a:rPr>
              <a:t>2012 году будет ускорено решение проблемы нехватки мест в детских садах. </a:t>
            </a:r>
            <a:r>
              <a:rPr lang="ru-RU" b="1" u="sng" dirty="0">
                <a:solidFill>
                  <a:srgbClr val="0070C0"/>
                </a:solidFill>
              </a:rPr>
              <a:t>Для детей старше трех </a:t>
            </a:r>
            <a:r>
              <a:rPr lang="ru-RU" b="1" u="sng" dirty="0" smtClean="0">
                <a:solidFill>
                  <a:srgbClr val="0070C0"/>
                </a:solidFill>
              </a:rPr>
              <a:t>лет … </a:t>
            </a:r>
            <a:r>
              <a:rPr lang="ru-RU" b="1" u="sng" dirty="0">
                <a:solidFill>
                  <a:srgbClr val="0070C0"/>
                </a:solidFill>
              </a:rPr>
              <a:t>ее можно полностью решить в течение ближайших пяти </a:t>
            </a:r>
            <a:r>
              <a:rPr lang="ru-RU" b="1" u="sng" dirty="0" smtClean="0">
                <a:solidFill>
                  <a:srgbClr val="0070C0"/>
                </a:solidFill>
              </a:rPr>
              <a:t>лет»</a:t>
            </a:r>
            <a:endParaRPr lang="ru-RU" b="1" u="sng" dirty="0">
              <a:solidFill>
                <a:srgbClr val="0070C0"/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800" i="1" dirty="0" smtClean="0"/>
              <a:t>Из Послания Президента РФ Д.А. Медведева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800" i="1" dirty="0" smtClean="0"/>
              <a:t>Федеральному Собранию РФ</a:t>
            </a:r>
            <a:endParaRPr lang="ru-RU" sz="2800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86916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AC0000"/>
                </a:solidFill>
              </a:rPr>
              <a:t>100% татарстанских детей старше 3-х лет обеспечены местами в детских садах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480" y="188640"/>
            <a:ext cx="896293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3463"/>
            <a:ext cx="9227439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06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" y="6119019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8752" y="836712"/>
            <a:ext cx="5226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b="1" dirty="0">
                <a:solidFill>
                  <a:srgbClr val="C00000"/>
                </a:solidFill>
              </a:rPr>
              <a:t>«Электронный детский </a:t>
            </a:r>
            <a:r>
              <a:rPr lang="ru-RU" sz="3200" b="1" dirty="0" smtClean="0">
                <a:solidFill>
                  <a:srgbClr val="C00000"/>
                </a:solidFill>
              </a:rPr>
              <a:t>сад»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474" y="168825"/>
            <a:ext cx="8962933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562" y="1700808"/>
            <a:ext cx="784887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6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Единая электронная база очередности детей по устройству в ДОУ</a:t>
            </a:r>
          </a:p>
          <a:p>
            <a:pPr marL="342900" indent="-342900">
              <a:lnSpc>
                <a:spcPts val="36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Предоставление услуги  «Постановка на учет и зачисление  детей в детские сады»</a:t>
            </a:r>
          </a:p>
          <a:p>
            <a:pPr marL="342900" indent="-342900">
              <a:lnSpc>
                <a:spcPts val="36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Комплектование образовательных учреждений в АИС </a:t>
            </a:r>
            <a:r>
              <a:rPr lang="ru-RU" sz="2400" dirty="0">
                <a:solidFill>
                  <a:srgbClr val="002060"/>
                </a:solidFill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</a:rPr>
              <a:t>Электронный детский сад»</a:t>
            </a:r>
          </a:p>
          <a:p>
            <a:pPr marL="342900" indent="-342900">
              <a:lnSpc>
                <a:spcPts val="36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Родительская плата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Всего через АИС  «Электронный детский сад» в детские сады были направленны  48830 детей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41044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/>
            </a:r>
            <a:br>
              <a:rPr lang="ru-RU" sz="3000" b="1" dirty="0" smtClean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	</a:t>
            </a:r>
            <a:r>
              <a:rPr lang="ru-RU" sz="2800" b="1" dirty="0" smtClean="0">
                <a:solidFill>
                  <a:srgbClr val="002060"/>
                </a:solidFill>
              </a:rPr>
              <a:t>Разработан полный комплект учебно-методических пособий для детей среднего, старшего дошкольного возраста (4-5, 6-7 лет) и учащихся начальной школы (1-2 класс)</a:t>
            </a:r>
          </a:p>
          <a:p>
            <a:pPr marL="0" indent="0">
              <a:buNone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Цель: Все </a:t>
            </a:r>
            <a:r>
              <a:rPr lang="ru-RU" sz="2800" b="1" dirty="0">
                <a:solidFill>
                  <a:srgbClr val="002060"/>
                </a:solidFill>
              </a:rPr>
              <a:t>дети по окончании начальной </a:t>
            </a:r>
            <a:r>
              <a:rPr lang="ru-RU" sz="2800" b="1" dirty="0" smtClean="0">
                <a:solidFill>
                  <a:srgbClr val="002060"/>
                </a:solidFill>
              </a:rPr>
              <a:t>школы 	 	свободно </a:t>
            </a:r>
            <a:r>
              <a:rPr lang="ru-RU" sz="2800" b="1" dirty="0">
                <a:solidFill>
                  <a:srgbClr val="002060"/>
                </a:solidFill>
              </a:rPr>
              <a:t>владеют  </a:t>
            </a:r>
            <a:r>
              <a:rPr lang="ru-RU" sz="2800" b="1" dirty="0" smtClean="0">
                <a:solidFill>
                  <a:srgbClr val="002060"/>
                </a:solidFill>
              </a:rPr>
              <a:t>двумя  государственными   	языками </a:t>
            </a:r>
            <a:r>
              <a:rPr lang="ru-RU" sz="2800" b="1" dirty="0">
                <a:solidFill>
                  <a:srgbClr val="002060"/>
                </a:solidFill>
              </a:rPr>
              <a:t>Республики </a:t>
            </a:r>
            <a:r>
              <a:rPr lang="ru-RU" sz="2800" b="1" dirty="0" smtClean="0">
                <a:solidFill>
                  <a:srgbClr val="002060"/>
                </a:solidFill>
              </a:rPr>
              <a:t>Татарстан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6113463"/>
            <a:ext cx="9218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8233" y="605055"/>
            <a:ext cx="7007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alibri" pitchFamily="34" charset="0"/>
              </a:rPr>
              <a:t>«Веселые языки</a:t>
            </a: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</a:rPr>
              <a:t>»</a:t>
            </a:r>
            <a:r>
              <a:rPr lang="ru-RU" sz="3200" dirty="0" smtClean="0">
                <a:solidFill>
                  <a:srgbClr val="C00000"/>
                </a:solidFill>
              </a:rPr>
              <a:t> - </a:t>
            </a: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</a:rPr>
              <a:t>«</a:t>
            </a:r>
            <a:r>
              <a:rPr lang="ru-RU" sz="3200" b="1" dirty="0" err="1">
                <a:solidFill>
                  <a:srgbClr val="C00000"/>
                </a:solidFill>
                <a:latin typeface="Calibri" pitchFamily="34" charset="0"/>
              </a:rPr>
              <a:t>К</a:t>
            </a:r>
            <a:r>
              <a:rPr lang="ru-RU" sz="3200" b="1" dirty="0" err="1">
                <a:solidFill>
                  <a:srgbClr val="C00000"/>
                </a:solidFill>
              </a:rPr>
              <a:t>үң</a:t>
            </a:r>
            <a:r>
              <a:rPr lang="ru-RU" sz="3200" b="1" dirty="0" err="1">
                <a:solidFill>
                  <a:srgbClr val="C00000"/>
                </a:solidFill>
                <a:latin typeface="Calibri" pitchFamily="34" charset="0"/>
              </a:rPr>
              <a:t>е</a:t>
            </a:r>
            <a:r>
              <a:rPr lang="ru-RU" sz="3200" b="1" dirty="0" err="1">
                <a:solidFill>
                  <a:srgbClr val="C00000"/>
                </a:solidFill>
              </a:rPr>
              <a:t>л</a:t>
            </a:r>
            <a:r>
              <a:rPr lang="ru-RU" sz="3200" b="1" dirty="0" err="1">
                <a:solidFill>
                  <a:srgbClr val="C00000"/>
                </a:solidFill>
                <a:latin typeface="Calibri" pitchFamily="34" charset="0"/>
              </a:rPr>
              <a:t>ле</a:t>
            </a:r>
            <a:r>
              <a:rPr lang="ru-RU" sz="32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Calibri" pitchFamily="34" charset="0"/>
              </a:rPr>
              <a:t>телл</a:t>
            </a:r>
            <a:r>
              <a:rPr lang="ru-RU" sz="3200" b="1" dirty="0" err="1">
                <a:solidFill>
                  <a:srgbClr val="C00000"/>
                </a:solidFill>
              </a:rPr>
              <a:t>ә</a:t>
            </a:r>
            <a:r>
              <a:rPr lang="ru-RU" sz="3200" b="1" dirty="0" err="1">
                <a:solidFill>
                  <a:srgbClr val="C00000"/>
                </a:solidFill>
                <a:latin typeface="Calibri" pitchFamily="34" charset="0"/>
              </a:rPr>
              <a:t>р</a:t>
            </a:r>
            <a:r>
              <a:rPr lang="ru-RU" sz="3200" b="1" dirty="0">
                <a:solidFill>
                  <a:srgbClr val="C00000"/>
                </a:solidFill>
                <a:latin typeface="Calibri" pitchFamily="34" charset="0"/>
              </a:rPr>
              <a:t>»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0"/>
            <a:ext cx="896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Итоги 2011 года 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91" y="0"/>
            <a:ext cx="9202382" cy="667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387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4083</TotalTime>
  <Words>1394</Words>
  <Application>Microsoft Office PowerPoint</Application>
  <PresentationFormat>Экран (4:3)</PresentationFormat>
  <Paragraphs>359</Paragraphs>
  <Slides>54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Итоги 2011 года  </vt:lpstr>
      <vt:lpstr> </vt:lpstr>
      <vt:lpstr>Итоги 2011 года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1. Развитие вариативных форм 2. Реализация программы       «Веселые языки» - «Күңелле телләр»   3. Материально-техническое оснащение ДОУ      - 5050 групп </vt:lpstr>
      <vt:lpstr>Презентация PowerPoint</vt:lpstr>
      <vt:lpstr>Презентация PowerPoint</vt:lpstr>
      <vt:lpstr>Презентация PowerPoint</vt:lpstr>
      <vt:lpstr>Итоги 2011 года  </vt:lpstr>
      <vt:lpstr>Грантовые проекты </vt:lpstr>
      <vt:lpstr>Презентация PowerPoint</vt:lpstr>
      <vt:lpstr>  Профессиональное развитие учителей  Программа повышения квалификации учителей РТ  совместно с сингапурской компанией EDUCARE (июль – октябрь)</vt:lpstr>
      <vt:lpstr>Презентация PowerPoint</vt:lpstr>
      <vt:lpstr>Задачи 2012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Татарстан - единственный регион, принявший решение полностью перейти на электронные классные журналы </vt:lpstr>
      <vt:lpstr> Первая международная конференция «Электронная школа – 2011»   Казань, 15-16 сентября 2011 года </vt:lpstr>
      <vt:lpstr>Презентация PowerPoint</vt:lpstr>
      <vt:lpstr>Презентация PowerPoint</vt:lpstr>
      <vt:lpstr>Задачи 2012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2012 года </vt:lpstr>
      <vt:lpstr>Презентация PowerPoint</vt:lpstr>
      <vt:lpstr>Презентация PowerPoint</vt:lpstr>
      <vt:lpstr>Презентация PowerPoint</vt:lpstr>
      <vt:lpstr>Средний балл ЕГЭ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Переход на образовательные стандарты  третьего поколения</vt:lpstr>
      <vt:lpstr>Презентация PowerPoint</vt:lpstr>
      <vt:lpstr>  Федеральная поддержка на реализацию всех  4-х проектов в рамках ФЦПРО</vt:lpstr>
      <vt:lpstr>Всемирный Конгресс соотечественников, выпускников российских вузов, работающих за рубежом</vt:lpstr>
      <vt:lpstr>Задачи 2012 года</vt:lpstr>
      <vt:lpstr>Презентация PowerPoint</vt:lpstr>
      <vt:lpstr>Презентация PowerPoint</vt:lpstr>
      <vt:lpstr>Итоги 2011 года: Впервые</vt:lpstr>
      <vt:lpstr>Приоритеты 2012 года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433</cp:revision>
  <cp:lastPrinted>2011-08-21T19:56:15Z</cp:lastPrinted>
  <dcterms:created xsi:type="dcterms:W3CDTF">2011-08-19T15:47:10Z</dcterms:created>
  <dcterms:modified xsi:type="dcterms:W3CDTF">2012-02-02T11:42:01Z</dcterms:modified>
</cp:coreProperties>
</file>